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emf" ContentType="image/x-emf"/>
  <Default Extension="xls" ContentType="application/vnd.ms-excel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wdp" ContentType="image/vnd.ms-photo"/>
  <Default Extension="gif" ContentType="image/gif"/>
  <Default Extension="vml" ContentType="application/vnd.openxmlformats-officedocument.vmlDrawing"/>
  <Default Extension="ti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59"/>
  </p:notesMasterIdLst>
  <p:handoutMasterIdLst>
    <p:handoutMasterId r:id="rId60"/>
  </p:handoutMasterIdLst>
  <p:sldIdLst>
    <p:sldId id="495" r:id="rId2"/>
    <p:sldId id="496" r:id="rId3"/>
    <p:sldId id="497" r:id="rId4"/>
    <p:sldId id="498" r:id="rId5"/>
    <p:sldId id="499" r:id="rId6"/>
    <p:sldId id="505" r:id="rId7"/>
    <p:sldId id="506" r:id="rId8"/>
    <p:sldId id="507" r:id="rId9"/>
    <p:sldId id="508" r:id="rId10"/>
    <p:sldId id="509" r:id="rId11"/>
    <p:sldId id="510" r:id="rId12"/>
    <p:sldId id="511" r:id="rId13"/>
    <p:sldId id="512" r:id="rId14"/>
    <p:sldId id="513" r:id="rId15"/>
    <p:sldId id="514" r:id="rId16"/>
    <p:sldId id="515" r:id="rId17"/>
    <p:sldId id="516" r:id="rId18"/>
    <p:sldId id="517" r:id="rId19"/>
    <p:sldId id="518" r:id="rId20"/>
    <p:sldId id="519" r:id="rId21"/>
    <p:sldId id="520" r:id="rId22"/>
    <p:sldId id="521" r:id="rId23"/>
    <p:sldId id="522" r:id="rId24"/>
    <p:sldId id="523" r:id="rId25"/>
    <p:sldId id="524" r:id="rId26"/>
    <p:sldId id="525" r:id="rId27"/>
    <p:sldId id="526" r:id="rId28"/>
    <p:sldId id="527" r:id="rId29"/>
    <p:sldId id="528" r:id="rId30"/>
    <p:sldId id="529" r:id="rId31"/>
    <p:sldId id="530" r:id="rId32"/>
    <p:sldId id="531" r:id="rId33"/>
    <p:sldId id="532" r:id="rId34"/>
    <p:sldId id="533" r:id="rId35"/>
    <p:sldId id="534" r:id="rId36"/>
    <p:sldId id="535" r:id="rId37"/>
    <p:sldId id="536" r:id="rId38"/>
    <p:sldId id="537" r:id="rId39"/>
    <p:sldId id="538" r:id="rId40"/>
    <p:sldId id="539" r:id="rId41"/>
    <p:sldId id="540" r:id="rId42"/>
    <p:sldId id="541" r:id="rId43"/>
    <p:sldId id="542" r:id="rId44"/>
    <p:sldId id="543" r:id="rId45"/>
    <p:sldId id="544" r:id="rId46"/>
    <p:sldId id="545" r:id="rId47"/>
    <p:sldId id="546" r:id="rId48"/>
    <p:sldId id="547" r:id="rId49"/>
    <p:sldId id="548" r:id="rId50"/>
    <p:sldId id="549" r:id="rId51"/>
    <p:sldId id="550" r:id="rId52"/>
    <p:sldId id="551" r:id="rId53"/>
    <p:sldId id="552" r:id="rId54"/>
    <p:sldId id="553" r:id="rId55"/>
    <p:sldId id="554" r:id="rId56"/>
    <p:sldId id="555" r:id="rId57"/>
    <p:sldId id="556" r:id="rId58"/>
  </p:sldIdLst>
  <p:sldSz cx="9144000" cy="6858000" type="screen4x3"/>
  <p:notesSz cx="7315200" cy="96012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024">
          <p15:clr>
            <a:srgbClr val="A4A3A4"/>
          </p15:clr>
        </p15:guide>
        <p15:guide id="2" pos="2304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977" autoAdjust="0"/>
    <p:restoredTop sz="94660"/>
  </p:normalViewPr>
  <p:slideViewPr>
    <p:cSldViewPr>
      <p:cViewPr varScale="1">
        <p:scale>
          <a:sx n="102" d="100"/>
          <a:sy n="102" d="100"/>
        </p:scale>
        <p:origin x="653" y="5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>
      <p:cViewPr varScale="1">
        <p:scale>
          <a:sx n="74" d="100"/>
          <a:sy n="74" d="100"/>
        </p:scale>
        <p:origin x="2870" y="72"/>
      </p:cViewPr>
      <p:guideLst>
        <p:guide orient="horz" pos="3024"/>
        <p:guide pos="2304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5" Type="http://schemas.openxmlformats.org/officeDocument/2006/relationships/slide" Target="slides/slide4.xml"/><Relationship Id="rId61" Type="http://schemas.openxmlformats.org/officeDocument/2006/relationships/presProps" Target="presProps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notesMaster" Target="notesMasters/notesMaster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9.wmf"/><Relationship Id="rId2" Type="http://schemas.openxmlformats.org/officeDocument/2006/relationships/image" Target="../media/image8.wmf"/><Relationship Id="rId1" Type="http://schemas.openxmlformats.org/officeDocument/2006/relationships/image" Target="../media/image7.wmf"/><Relationship Id="rId6" Type="http://schemas.openxmlformats.org/officeDocument/2006/relationships/image" Target="../media/image12.wmf"/><Relationship Id="rId5" Type="http://schemas.openxmlformats.org/officeDocument/2006/relationships/image" Target="../media/image11.wmf"/><Relationship Id="rId4" Type="http://schemas.openxmlformats.org/officeDocument/2006/relationships/image" Target="../media/image10.wmf"/></Relationships>
</file>

<file path=ppt/drawings/_rels/vmlDrawing10.vml.rels><?xml version="1.0" encoding="UTF-8" standalone="yes"?>
<Relationships xmlns="http://schemas.openxmlformats.org/package/2006/relationships"><Relationship Id="rId3" Type="http://schemas.openxmlformats.org/officeDocument/2006/relationships/image" Target="../media/image49.wmf"/><Relationship Id="rId2" Type="http://schemas.openxmlformats.org/officeDocument/2006/relationships/image" Target="../media/image48.wmf"/><Relationship Id="rId1" Type="http://schemas.openxmlformats.org/officeDocument/2006/relationships/image" Target="../media/image47.wmf"/><Relationship Id="rId4" Type="http://schemas.openxmlformats.org/officeDocument/2006/relationships/image" Target="../media/image50.wmf"/></Relationships>
</file>

<file path=ppt/drawings/_rels/vmlDrawing11.vml.rels><?xml version="1.0" encoding="UTF-8" standalone="yes"?>
<Relationships xmlns="http://schemas.openxmlformats.org/package/2006/relationships"><Relationship Id="rId2" Type="http://schemas.openxmlformats.org/officeDocument/2006/relationships/image" Target="../media/image52.wmf"/><Relationship Id="rId1" Type="http://schemas.openxmlformats.org/officeDocument/2006/relationships/image" Target="../media/image51.w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3.w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5.wmf"/></Relationships>
</file>

<file path=ppt/drawings/_rels/vmlDrawing14.vml.rels><?xml version="1.0" encoding="UTF-8" standalone="yes"?>
<Relationships xmlns="http://schemas.openxmlformats.org/package/2006/relationships"><Relationship Id="rId2" Type="http://schemas.openxmlformats.org/officeDocument/2006/relationships/image" Target="../media/image57.wmf"/><Relationship Id="rId1" Type="http://schemas.openxmlformats.org/officeDocument/2006/relationships/image" Target="../media/image56.w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58.emf"/></Relationships>
</file>

<file path=ppt/drawings/_rels/vmlDrawing16.vml.rels><?xml version="1.0" encoding="UTF-8" standalone="yes"?>
<Relationships xmlns="http://schemas.openxmlformats.org/package/2006/relationships"><Relationship Id="rId2" Type="http://schemas.openxmlformats.org/officeDocument/2006/relationships/image" Target="../media/image60.wmf"/><Relationship Id="rId1" Type="http://schemas.openxmlformats.org/officeDocument/2006/relationships/image" Target="../media/image59.w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65.emf"/></Relationships>
</file>

<file path=ppt/drawings/_rels/vmlDrawing18.vml.rels><?xml version="1.0" encoding="UTF-8" standalone="yes"?>
<Relationships xmlns="http://schemas.openxmlformats.org/package/2006/relationships"><Relationship Id="rId3" Type="http://schemas.openxmlformats.org/officeDocument/2006/relationships/image" Target="../media/image70.wmf"/><Relationship Id="rId2" Type="http://schemas.openxmlformats.org/officeDocument/2006/relationships/image" Target="../media/image69.wmf"/><Relationship Id="rId1" Type="http://schemas.openxmlformats.org/officeDocument/2006/relationships/image" Target="../media/image68.wmf"/></Relationships>
</file>

<file path=ppt/drawings/_rels/vmlDrawing19.vml.rels><?xml version="1.0" encoding="UTF-8" standalone="yes"?>
<Relationships xmlns="http://schemas.openxmlformats.org/package/2006/relationships"><Relationship Id="rId2" Type="http://schemas.openxmlformats.org/officeDocument/2006/relationships/image" Target="../media/image72.wmf"/><Relationship Id="rId1" Type="http://schemas.openxmlformats.org/officeDocument/2006/relationships/image" Target="../media/image71.emf"/></Relationships>
</file>

<file path=ppt/drawings/_rels/vmlDrawing2.vml.rels><?xml version="1.0" encoding="UTF-8" standalone="yes"?>
<Relationships xmlns="http://schemas.openxmlformats.org/package/2006/relationships"><Relationship Id="rId8" Type="http://schemas.openxmlformats.org/officeDocument/2006/relationships/image" Target="../media/image15.wmf"/><Relationship Id="rId13" Type="http://schemas.openxmlformats.org/officeDocument/2006/relationships/image" Target="../media/image20.wmf"/><Relationship Id="rId3" Type="http://schemas.openxmlformats.org/officeDocument/2006/relationships/image" Target="../media/image10.wmf"/><Relationship Id="rId7" Type="http://schemas.openxmlformats.org/officeDocument/2006/relationships/image" Target="../media/image14.wmf"/><Relationship Id="rId12" Type="http://schemas.openxmlformats.org/officeDocument/2006/relationships/image" Target="../media/image19.wmf"/><Relationship Id="rId2" Type="http://schemas.openxmlformats.org/officeDocument/2006/relationships/image" Target="../media/image9.wmf"/><Relationship Id="rId1" Type="http://schemas.openxmlformats.org/officeDocument/2006/relationships/image" Target="../media/image8.wmf"/><Relationship Id="rId6" Type="http://schemas.openxmlformats.org/officeDocument/2006/relationships/image" Target="../media/image13.wmf"/><Relationship Id="rId11" Type="http://schemas.openxmlformats.org/officeDocument/2006/relationships/image" Target="../media/image18.wmf"/><Relationship Id="rId5" Type="http://schemas.openxmlformats.org/officeDocument/2006/relationships/image" Target="../media/image12.wmf"/><Relationship Id="rId10" Type="http://schemas.openxmlformats.org/officeDocument/2006/relationships/image" Target="../media/image17.wmf"/><Relationship Id="rId4" Type="http://schemas.openxmlformats.org/officeDocument/2006/relationships/image" Target="../media/image11.wmf"/><Relationship Id="rId9" Type="http://schemas.openxmlformats.org/officeDocument/2006/relationships/image" Target="../media/image16.wmf"/><Relationship Id="rId14" Type="http://schemas.openxmlformats.org/officeDocument/2006/relationships/image" Target="../media/image21.wmf"/></Relationships>
</file>

<file path=ppt/drawings/_rels/vmlDrawing20.vml.rels><?xml version="1.0" encoding="UTF-8" standalone="yes"?>
<Relationships xmlns="http://schemas.openxmlformats.org/package/2006/relationships"><Relationship Id="rId3" Type="http://schemas.openxmlformats.org/officeDocument/2006/relationships/image" Target="../media/image70.wmf"/><Relationship Id="rId2" Type="http://schemas.openxmlformats.org/officeDocument/2006/relationships/image" Target="../media/image69.wmf"/><Relationship Id="rId1" Type="http://schemas.openxmlformats.org/officeDocument/2006/relationships/image" Target="../media/image68.wmf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2.wmf"/></Relationships>
</file>

<file path=ppt/drawings/_rels/vmlDrawing22.v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image" Target="../media/image74.png"/></Relationships>
</file>

<file path=ppt/drawings/_rels/vmlDrawing23.vml.rels><?xml version="1.0" encoding="UTF-8" standalone="yes"?>
<Relationships xmlns="http://schemas.openxmlformats.org/package/2006/relationships"><Relationship Id="rId2" Type="http://schemas.openxmlformats.org/officeDocument/2006/relationships/image" Target="../media/image82.png"/><Relationship Id="rId1" Type="http://schemas.openxmlformats.org/officeDocument/2006/relationships/image" Target="../media/image81.emf"/></Relationships>
</file>

<file path=ppt/drawings/_rels/vmlDrawing24.vml.rels><?xml version="1.0" encoding="UTF-8" standalone="yes"?>
<Relationships xmlns="http://schemas.openxmlformats.org/package/2006/relationships"><Relationship Id="rId1" Type="http://schemas.openxmlformats.org/officeDocument/2006/relationships/image" Target="../media/image85.wmf"/></Relationships>
</file>

<file path=ppt/drawings/_rels/vmlDrawing25.vml.rels><?xml version="1.0" encoding="UTF-8" standalone="yes"?>
<Relationships xmlns="http://schemas.openxmlformats.org/package/2006/relationships"><Relationship Id="rId1" Type="http://schemas.openxmlformats.org/officeDocument/2006/relationships/image" Target="../media/image87.wmf"/></Relationships>
</file>

<file path=ppt/drawings/_rels/vmlDrawing26.vml.rels><?xml version="1.0" encoding="UTF-8" standalone="yes"?>
<Relationships xmlns="http://schemas.openxmlformats.org/package/2006/relationships"><Relationship Id="rId2" Type="http://schemas.openxmlformats.org/officeDocument/2006/relationships/image" Target="../media/image91.emf"/><Relationship Id="rId1" Type="http://schemas.openxmlformats.org/officeDocument/2006/relationships/image" Target="../media/image90.emf"/></Relationships>
</file>

<file path=ppt/drawings/_rels/vmlDrawing27.vml.rels><?xml version="1.0" encoding="UTF-8" standalone="yes"?>
<Relationships xmlns="http://schemas.openxmlformats.org/package/2006/relationships"><Relationship Id="rId2" Type="http://schemas.openxmlformats.org/officeDocument/2006/relationships/image" Target="../media/image95.png"/><Relationship Id="rId1" Type="http://schemas.openxmlformats.org/officeDocument/2006/relationships/image" Target="../media/image94.png"/></Relationships>
</file>

<file path=ppt/drawings/_rels/vmlDrawing28.vml.rels><?xml version="1.0" encoding="UTF-8" standalone="yes"?>
<Relationships xmlns="http://schemas.openxmlformats.org/package/2006/relationships"><Relationship Id="rId3" Type="http://schemas.openxmlformats.org/officeDocument/2006/relationships/image" Target="../media/image98.wmf"/><Relationship Id="rId2" Type="http://schemas.openxmlformats.org/officeDocument/2006/relationships/image" Target="../media/image97.wmf"/><Relationship Id="rId1" Type="http://schemas.openxmlformats.org/officeDocument/2006/relationships/image" Target="../media/image96.wmf"/></Relationships>
</file>

<file path=ppt/drawings/_rels/vmlDrawing3.vml.rels><?xml version="1.0" encoding="UTF-8" standalone="yes"?>
<Relationships xmlns="http://schemas.openxmlformats.org/package/2006/relationships"><Relationship Id="rId8" Type="http://schemas.openxmlformats.org/officeDocument/2006/relationships/image" Target="../media/image15.wmf"/><Relationship Id="rId13" Type="http://schemas.openxmlformats.org/officeDocument/2006/relationships/image" Target="../media/image20.wmf"/><Relationship Id="rId18" Type="http://schemas.openxmlformats.org/officeDocument/2006/relationships/image" Target="../media/image25.wmf"/><Relationship Id="rId3" Type="http://schemas.openxmlformats.org/officeDocument/2006/relationships/image" Target="../media/image10.wmf"/><Relationship Id="rId7" Type="http://schemas.openxmlformats.org/officeDocument/2006/relationships/image" Target="../media/image14.wmf"/><Relationship Id="rId12" Type="http://schemas.openxmlformats.org/officeDocument/2006/relationships/image" Target="../media/image19.wmf"/><Relationship Id="rId17" Type="http://schemas.openxmlformats.org/officeDocument/2006/relationships/image" Target="../media/image24.wmf"/><Relationship Id="rId2" Type="http://schemas.openxmlformats.org/officeDocument/2006/relationships/image" Target="../media/image9.wmf"/><Relationship Id="rId16" Type="http://schemas.openxmlformats.org/officeDocument/2006/relationships/image" Target="../media/image23.wmf"/><Relationship Id="rId1" Type="http://schemas.openxmlformats.org/officeDocument/2006/relationships/image" Target="../media/image8.wmf"/><Relationship Id="rId6" Type="http://schemas.openxmlformats.org/officeDocument/2006/relationships/image" Target="../media/image13.wmf"/><Relationship Id="rId11" Type="http://schemas.openxmlformats.org/officeDocument/2006/relationships/image" Target="../media/image18.wmf"/><Relationship Id="rId5" Type="http://schemas.openxmlformats.org/officeDocument/2006/relationships/image" Target="../media/image12.wmf"/><Relationship Id="rId15" Type="http://schemas.openxmlformats.org/officeDocument/2006/relationships/image" Target="../media/image22.wmf"/><Relationship Id="rId10" Type="http://schemas.openxmlformats.org/officeDocument/2006/relationships/image" Target="../media/image17.wmf"/><Relationship Id="rId19" Type="http://schemas.openxmlformats.org/officeDocument/2006/relationships/image" Target="../media/image26.wmf"/><Relationship Id="rId4" Type="http://schemas.openxmlformats.org/officeDocument/2006/relationships/image" Target="../media/image11.wmf"/><Relationship Id="rId9" Type="http://schemas.openxmlformats.org/officeDocument/2006/relationships/image" Target="../media/image16.wmf"/><Relationship Id="rId14" Type="http://schemas.openxmlformats.org/officeDocument/2006/relationships/image" Target="../media/image21.wmf"/></Relationships>
</file>

<file path=ppt/drawings/_rels/vmlDrawing4.vml.rels><?xml version="1.0" encoding="UTF-8" standalone="yes"?>
<Relationships xmlns="http://schemas.openxmlformats.org/package/2006/relationships"><Relationship Id="rId8" Type="http://schemas.openxmlformats.org/officeDocument/2006/relationships/image" Target="../media/image23.wmf"/><Relationship Id="rId3" Type="http://schemas.openxmlformats.org/officeDocument/2006/relationships/image" Target="../media/image15.wmf"/><Relationship Id="rId7" Type="http://schemas.openxmlformats.org/officeDocument/2006/relationships/image" Target="../media/image22.wmf"/><Relationship Id="rId2" Type="http://schemas.openxmlformats.org/officeDocument/2006/relationships/image" Target="../media/image14.wmf"/><Relationship Id="rId1" Type="http://schemas.openxmlformats.org/officeDocument/2006/relationships/image" Target="../media/image13.wmf"/><Relationship Id="rId6" Type="http://schemas.openxmlformats.org/officeDocument/2006/relationships/image" Target="../media/image18.wmf"/><Relationship Id="rId5" Type="http://schemas.openxmlformats.org/officeDocument/2006/relationships/image" Target="../media/image17.wmf"/><Relationship Id="rId10" Type="http://schemas.openxmlformats.org/officeDocument/2006/relationships/image" Target="../media/image8.wmf"/><Relationship Id="rId4" Type="http://schemas.openxmlformats.org/officeDocument/2006/relationships/image" Target="../media/image16.wmf"/><Relationship Id="rId9" Type="http://schemas.openxmlformats.org/officeDocument/2006/relationships/image" Target="../media/image24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.wmf"/></Relationships>
</file>

<file path=ppt/drawings/_rels/vmlDrawing6.vml.rels><?xml version="1.0" encoding="UTF-8" standalone="yes"?>
<Relationships xmlns="http://schemas.openxmlformats.org/package/2006/relationships"><Relationship Id="rId2" Type="http://schemas.openxmlformats.org/officeDocument/2006/relationships/image" Target="../media/image31.wmf"/><Relationship Id="rId1" Type="http://schemas.openxmlformats.org/officeDocument/2006/relationships/image" Target="../media/image30.w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32.w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43.w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43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170238" cy="481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156" tIns="45578" rIns="91156" bIns="45578" numCol="1" anchor="t" anchorCtr="0" compatLnSpc="1">
            <a:prstTxWarp prst="textNoShape">
              <a:avLst/>
            </a:prstTxWarp>
          </a:bodyPr>
          <a:lstStyle>
            <a:lvl1pPr defTabSz="911225">
              <a:defRPr sz="1200"/>
            </a:lvl1pPr>
          </a:lstStyle>
          <a:p>
            <a:endParaRPr lang="en-US"/>
          </a:p>
        </p:txBody>
      </p:sp>
      <p:sp>
        <p:nvSpPr>
          <p:cNvPr id="13209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4144963" y="0"/>
            <a:ext cx="3168650" cy="481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156" tIns="45578" rIns="91156" bIns="45578" numCol="1" anchor="t" anchorCtr="0" compatLnSpc="1">
            <a:prstTxWarp prst="textNoShape">
              <a:avLst/>
            </a:prstTxWarp>
          </a:bodyPr>
          <a:lstStyle>
            <a:lvl1pPr algn="r" defTabSz="911225">
              <a:defRPr sz="1200"/>
            </a:lvl1pPr>
          </a:lstStyle>
          <a:p>
            <a:endParaRPr lang="en-US"/>
          </a:p>
        </p:txBody>
      </p:sp>
      <p:sp>
        <p:nvSpPr>
          <p:cNvPr id="13210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120188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156" tIns="45578" rIns="91156" bIns="45578" numCol="1" anchor="b" anchorCtr="0" compatLnSpc="1">
            <a:prstTxWarp prst="textNoShape">
              <a:avLst/>
            </a:prstTxWarp>
          </a:bodyPr>
          <a:lstStyle>
            <a:lvl1pPr defTabSz="911225">
              <a:defRPr sz="1200"/>
            </a:lvl1pPr>
          </a:lstStyle>
          <a:p>
            <a:endParaRPr lang="en-US"/>
          </a:p>
        </p:txBody>
      </p:sp>
      <p:sp>
        <p:nvSpPr>
          <p:cNvPr id="13210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4144963" y="9120188"/>
            <a:ext cx="3168650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156" tIns="45578" rIns="91156" bIns="45578" numCol="1" anchor="b" anchorCtr="0" compatLnSpc="1">
            <a:prstTxWarp prst="textNoShape">
              <a:avLst/>
            </a:prstTxWarp>
          </a:bodyPr>
          <a:lstStyle>
            <a:lvl1pPr algn="r" defTabSz="911225">
              <a:defRPr sz="1200"/>
            </a:lvl1pPr>
          </a:lstStyle>
          <a:p>
            <a:fld id="{1B8F0644-9259-4918-A7B5-BECAE7AE066B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065078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170238" cy="51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436" tIns="45218" rIns="90436" bIns="45218" numCol="1" anchor="t" anchorCtr="0" compatLnSpc="1">
            <a:prstTxWarp prst="textNoShape">
              <a:avLst/>
            </a:prstTxWarp>
          </a:bodyPr>
          <a:lstStyle>
            <a:lvl1pPr defTabSz="903288">
              <a:defRPr sz="1200"/>
            </a:lvl1pPr>
          </a:lstStyle>
          <a:p>
            <a:endParaRPr lang="en-US"/>
          </a:p>
        </p:txBody>
      </p:sp>
      <p:sp>
        <p:nvSpPr>
          <p:cNvPr id="5939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170363" y="0"/>
            <a:ext cx="3170237" cy="51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436" tIns="45218" rIns="90436" bIns="45218" numCol="1" anchor="t" anchorCtr="0" compatLnSpc="1">
            <a:prstTxWarp prst="textNoShape">
              <a:avLst/>
            </a:prstTxWarp>
          </a:bodyPr>
          <a:lstStyle>
            <a:lvl1pPr algn="r" defTabSz="903288">
              <a:defRPr sz="1200"/>
            </a:lvl1pPr>
          </a:lstStyle>
          <a:p>
            <a:endParaRPr lang="en-US"/>
          </a:p>
        </p:txBody>
      </p:sp>
      <p:sp>
        <p:nvSpPr>
          <p:cNvPr id="5939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271588" y="736600"/>
            <a:ext cx="4802187" cy="360203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5939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1001713" y="4562475"/>
            <a:ext cx="5338762" cy="434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436" tIns="45218" rIns="90436" bIns="4521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939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121775"/>
            <a:ext cx="3170238" cy="44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436" tIns="45218" rIns="90436" bIns="45218" numCol="1" anchor="b" anchorCtr="0" compatLnSpc="1">
            <a:prstTxWarp prst="textNoShape">
              <a:avLst/>
            </a:prstTxWarp>
          </a:bodyPr>
          <a:lstStyle>
            <a:lvl1pPr defTabSz="903288">
              <a:defRPr sz="1200"/>
            </a:lvl1pPr>
          </a:lstStyle>
          <a:p>
            <a:endParaRPr lang="en-US"/>
          </a:p>
        </p:txBody>
      </p:sp>
      <p:sp>
        <p:nvSpPr>
          <p:cNvPr id="5939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170363" y="9121775"/>
            <a:ext cx="3170237" cy="44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436" tIns="45218" rIns="90436" bIns="45218" numCol="1" anchor="b" anchorCtr="0" compatLnSpc="1">
            <a:prstTxWarp prst="textNoShape">
              <a:avLst/>
            </a:prstTxWarp>
          </a:bodyPr>
          <a:lstStyle>
            <a:lvl1pPr algn="r" defTabSz="903288">
              <a:defRPr sz="1200"/>
            </a:lvl1pPr>
          </a:lstStyle>
          <a:p>
            <a:fld id="{D4BC8515-CDA9-4354-9F1C-DFF8E5FC5EA9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976667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defTabSz="988868"/>
            <a:fld id="{EB065582-5BA8-4DB3-9C31-307A79AE208E}" type="slidenum">
              <a:rPr lang="en-GB" smtClean="0"/>
              <a:pPr defTabSz="988868"/>
              <a:t>13</a:t>
            </a:fld>
            <a:endParaRPr lang="en-GB" smtClean="0"/>
          </a:p>
        </p:txBody>
      </p:sp>
      <p:sp>
        <p:nvSpPr>
          <p:cNvPr id="911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8888" y="720725"/>
            <a:ext cx="4799012" cy="3598863"/>
          </a:xfrm>
          <a:ln/>
        </p:spPr>
      </p:sp>
      <p:sp>
        <p:nvSpPr>
          <p:cNvPr id="911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9407779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9444F51-20C3-44BC-9BAD-2E7CC3AB9C2E}" type="slidenum">
              <a:rPr lang="en-GB">
                <a:solidFill>
                  <a:prstClr val="black"/>
                </a:solidFill>
              </a:rPr>
              <a:pPr/>
              <a:t>37</a:t>
            </a:fld>
            <a:endParaRPr lang="en-GB">
              <a:solidFill>
                <a:prstClr val="black"/>
              </a:solidFill>
            </a:endParaRPr>
          </a:p>
        </p:txBody>
      </p:sp>
      <p:sp>
        <p:nvSpPr>
          <p:cNvPr id="4874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8888" y="720725"/>
            <a:ext cx="4800600" cy="3600450"/>
          </a:xfrm>
          <a:ln/>
        </p:spPr>
      </p:sp>
      <p:sp>
        <p:nvSpPr>
          <p:cNvPr id="48742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74924" y="4561577"/>
            <a:ext cx="5365352" cy="4318827"/>
          </a:xfrm>
        </p:spPr>
        <p:txBody>
          <a:bodyPr lIns="94994" tIns="47497" rIns="94994" bIns="47497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159628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E87D45F-D16E-43C2-9D61-87C8166F5017}" type="slidenum">
              <a:rPr lang="en-GB" smtClean="0"/>
              <a:pPr/>
              <a:t>38</a:t>
            </a:fld>
            <a:endParaRPr lang="en-GB" smtClean="0"/>
          </a:p>
        </p:txBody>
      </p:sp>
      <p:sp>
        <p:nvSpPr>
          <p:cNvPr id="532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425575" y="833438"/>
            <a:ext cx="4489450" cy="3367087"/>
          </a:xfrm>
          <a:ln/>
        </p:spPr>
      </p:sp>
      <p:sp>
        <p:nvSpPr>
          <p:cNvPr id="5325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65109" y="4566044"/>
            <a:ext cx="5384982" cy="4335209"/>
          </a:xfrm>
          <a:noFill/>
          <a:ln/>
        </p:spPr>
        <p:txBody>
          <a:bodyPr/>
          <a:lstStyle/>
          <a:p>
            <a:pPr eaLnBrk="1" hangingPunct="1"/>
            <a:r>
              <a:rPr lang="en-US" smtClean="0"/>
              <a:t>Lägg in figur med mätning av strålningseffektivitet, innehållande erad, Pref och Paut från föregående OH-bild.</a:t>
            </a:r>
          </a:p>
        </p:txBody>
      </p:sp>
    </p:spTree>
    <p:extLst>
      <p:ext uri="{BB962C8B-B14F-4D97-AF65-F5344CB8AC3E}">
        <p14:creationId xmlns:p14="http://schemas.microsoft.com/office/powerpoint/2010/main" val="169203076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E71C3DF-0539-428D-934E-33AD2B65BE67}" type="slidenum">
              <a:rPr lang="en-GB"/>
              <a:pPr/>
              <a:t>42</a:t>
            </a:fld>
            <a:endParaRPr lang="en-GB"/>
          </a:p>
        </p:txBody>
      </p:sp>
      <p:sp>
        <p:nvSpPr>
          <p:cNvPr id="6666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8888" y="720725"/>
            <a:ext cx="4797425" cy="3598863"/>
          </a:xfrm>
          <a:ln/>
        </p:spPr>
      </p:sp>
      <p:sp>
        <p:nvSpPr>
          <p:cNvPr id="66662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74924" y="4560087"/>
            <a:ext cx="5365352" cy="4320317"/>
          </a:xfrm>
        </p:spPr>
        <p:txBody>
          <a:bodyPr/>
          <a:lstStyle/>
          <a:p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56676827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9DCED01-2A4E-4166-864D-E13E82663CC1}" type="slidenum">
              <a:rPr lang="en-GB"/>
              <a:pPr/>
              <a:t>43</a:t>
            </a:fld>
            <a:endParaRPr lang="en-GB"/>
          </a:p>
        </p:txBody>
      </p:sp>
      <p:sp>
        <p:nvSpPr>
          <p:cNvPr id="6768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8888" y="720725"/>
            <a:ext cx="4797425" cy="3598863"/>
          </a:xfrm>
          <a:ln/>
        </p:spPr>
      </p:sp>
      <p:sp>
        <p:nvSpPr>
          <p:cNvPr id="6768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74924" y="4560087"/>
            <a:ext cx="5365352" cy="4320317"/>
          </a:xfrm>
        </p:spPr>
        <p:txBody>
          <a:bodyPr/>
          <a:lstStyle/>
          <a:p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30880404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C7D883C-F427-490F-A3D8-278CB3E5F42B}" type="slidenum">
              <a:rPr lang="en-GB" smtClean="0"/>
              <a:pPr/>
              <a:t>46</a:t>
            </a:fld>
            <a:endParaRPr lang="en-GB" smtClean="0"/>
          </a:p>
        </p:txBody>
      </p:sp>
      <p:sp>
        <p:nvSpPr>
          <p:cNvPr id="552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8888" y="720725"/>
            <a:ext cx="4799012" cy="3598863"/>
          </a:xfrm>
          <a:ln/>
        </p:spPr>
      </p:sp>
      <p:sp>
        <p:nvSpPr>
          <p:cNvPr id="5530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28598263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48E44F2-26AB-43B4-B852-E8A7EC2EB067}" type="slidenum">
              <a:rPr lang="en-GB" smtClean="0"/>
              <a:pPr/>
              <a:t>47</a:t>
            </a:fld>
            <a:endParaRPr lang="en-GB" smtClean="0"/>
          </a:p>
        </p:txBody>
      </p:sp>
      <p:sp>
        <p:nvSpPr>
          <p:cNvPr id="563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8888" y="720725"/>
            <a:ext cx="4799012" cy="3598863"/>
          </a:xfrm>
          <a:ln/>
        </p:spPr>
      </p:sp>
      <p:sp>
        <p:nvSpPr>
          <p:cNvPr id="563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34726612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1E31C73-B919-4C3D-905B-BB242835654A}" type="slidenum">
              <a:rPr lang="en-GB"/>
              <a:pPr/>
              <a:t>16</a:t>
            </a:fld>
            <a:endParaRPr lang="en-GB"/>
          </a:p>
        </p:txBody>
      </p:sp>
      <p:sp>
        <p:nvSpPr>
          <p:cNvPr id="3880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8888" y="720725"/>
            <a:ext cx="4799012" cy="3598863"/>
          </a:xfrm>
          <a:ln/>
        </p:spPr>
      </p:sp>
      <p:sp>
        <p:nvSpPr>
          <p:cNvPr id="3880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025551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350C8E9-EE7C-4C9E-8A37-6E4B66EF5FF9}" type="slidenum">
              <a:rPr lang="en-GB" smtClean="0"/>
              <a:pPr/>
              <a:t>23</a:t>
            </a:fld>
            <a:endParaRPr lang="en-GB" smtClean="0"/>
          </a:p>
        </p:txBody>
      </p:sp>
      <p:sp>
        <p:nvSpPr>
          <p:cNvPr id="481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425575" y="833438"/>
            <a:ext cx="4489450" cy="3367087"/>
          </a:xfrm>
          <a:ln/>
        </p:spPr>
      </p:sp>
      <p:sp>
        <p:nvSpPr>
          <p:cNvPr id="4813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65109" y="4566044"/>
            <a:ext cx="5384982" cy="4335209"/>
          </a:xfrm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76642523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853F877-2C4A-4EE2-BB1D-6E99FEB867BA}" type="slidenum">
              <a:rPr lang="en-GB"/>
              <a:pPr/>
              <a:t>25</a:t>
            </a:fld>
            <a:endParaRPr lang="en-GB"/>
          </a:p>
        </p:txBody>
      </p:sp>
      <p:sp>
        <p:nvSpPr>
          <p:cNvPr id="5713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420813" y="841375"/>
            <a:ext cx="4471987" cy="3354388"/>
          </a:xfrm>
          <a:ln/>
        </p:spPr>
      </p:sp>
      <p:sp>
        <p:nvSpPr>
          <p:cNvPr id="5713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73289" y="4574979"/>
            <a:ext cx="5368624" cy="4342655"/>
          </a:xfrm>
        </p:spPr>
        <p:txBody>
          <a:bodyPr lIns="89862" tIns="44932" rIns="89862" bIns="44932"/>
          <a:lstStyle/>
          <a:p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06406053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70386F8-3F62-4F06-BD48-9E0011A09AA4}" type="slidenum">
              <a:rPr lang="en-GB"/>
              <a:pPr/>
              <a:t>26</a:t>
            </a:fld>
            <a:endParaRPr lang="en-GB"/>
          </a:p>
        </p:txBody>
      </p:sp>
      <p:sp>
        <p:nvSpPr>
          <p:cNvPr id="5734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420813" y="841375"/>
            <a:ext cx="4471987" cy="3354388"/>
          </a:xfrm>
          <a:ln/>
        </p:spPr>
      </p:sp>
      <p:sp>
        <p:nvSpPr>
          <p:cNvPr id="5734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73289" y="4574979"/>
            <a:ext cx="5368624" cy="4342655"/>
          </a:xfrm>
        </p:spPr>
        <p:txBody>
          <a:bodyPr lIns="89862" tIns="44932" rIns="89862" bIns="44932"/>
          <a:lstStyle/>
          <a:p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17640810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A2251AA-D966-4021-8088-54048A1AD289}" type="slidenum">
              <a:rPr lang="en-GB"/>
              <a:pPr/>
              <a:t>27</a:t>
            </a:fld>
            <a:endParaRPr lang="en-GB"/>
          </a:p>
        </p:txBody>
      </p:sp>
      <p:sp>
        <p:nvSpPr>
          <p:cNvPr id="7546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420813" y="841375"/>
            <a:ext cx="4471987" cy="3354388"/>
          </a:xfrm>
          <a:ln/>
        </p:spPr>
      </p:sp>
      <p:sp>
        <p:nvSpPr>
          <p:cNvPr id="7546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73289" y="4574979"/>
            <a:ext cx="5368624" cy="4342655"/>
          </a:xfrm>
        </p:spPr>
        <p:txBody>
          <a:bodyPr lIns="89862" tIns="44932" rIns="89862" bIns="44932"/>
          <a:lstStyle/>
          <a:p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07945690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6A9000F-A0EB-49A6-82AA-F812DE4BEAA2}" type="slidenum">
              <a:rPr lang="en-GB" smtClean="0"/>
              <a:pPr/>
              <a:t>31</a:t>
            </a:fld>
            <a:endParaRPr lang="en-GB" smtClean="0"/>
          </a:p>
        </p:txBody>
      </p:sp>
      <p:sp>
        <p:nvSpPr>
          <p:cNvPr id="491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8888" y="720725"/>
            <a:ext cx="4799012" cy="3598863"/>
          </a:xfrm>
          <a:ln/>
        </p:spPr>
      </p:sp>
      <p:sp>
        <p:nvSpPr>
          <p:cNvPr id="491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424772580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9444F51-20C3-44BC-9BAD-2E7CC3AB9C2E}" type="slidenum">
              <a:rPr lang="en-GB">
                <a:solidFill>
                  <a:prstClr val="black"/>
                </a:solidFill>
              </a:rPr>
              <a:pPr/>
              <a:t>35</a:t>
            </a:fld>
            <a:endParaRPr lang="en-GB">
              <a:solidFill>
                <a:prstClr val="black"/>
              </a:solidFill>
            </a:endParaRPr>
          </a:p>
        </p:txBody>
      </p:sp>
      <p:sp>
        <p:nvSpPr>
          <p:cNvPr id="4874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8888" y="720725"/>
            <a:ext cx="4800600" cy="3600450"/>
          </a:xfrm>
          <a:ln/>
        </p:spPr>
      </p:sp>
      <p:sp>
        <p:nvSpPr>
          <p:cNvPr id="48742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74924" y="4561577"/>
            <a:ext cx="5365352" cy="4318827"/>
          </a:xfrm>
        </p:spPr>
        <p:txBody>
          <a:bodyPr lIns="94994" tIns="47497" rIns="94994" bIns="47497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219492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D271BFF-B9D9-413B-B82F-4C20FD523610}" type="slidenum">
              <a:rPr lang="en-GB" smtClean="0"/>
              <a:pPr/>
              <a:t>36</a:t>
            </a:fld>
            <a:endParaRPr lang="en-GB" smtClean="0"/>
          </a:p>
        </p:txBody>
      </p:sp>
      <p:sp>
        <p:nvSpPr>
          <p:cNvPr id="512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8888" y="720725"/>
            <a:ext cx="4799012" cy="3598863"/>
          </a:xfrm>
          <a:ln/>
        </p:spPr>
      </p:sp>
      <p:sp>
        <p:nvSpPr>
          <p:cNvPr id="5120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414687550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Rubrik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Underrubrik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sv-SE" smtClean="0"/>
              <a:t>Klicka här för att ändra format på underrubrik i bakgrunden</a:t>
            </a:r>
            <a:endParaRPr lang="sv-SE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Rubrik och lodrä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lodrät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ät rubrik oc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rät rubrik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lodrät text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Rubrik, text och två innehållsdel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text 2"/>
          <p:cNvSpPr>
            <a:spLocks noGrp="1"/>
          </p:cNvSpPr>
          <p:nvPr>
            <p:ph type="body"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innehåll 3"/>
          <p:cNvSpPr>
            <a:spLocks noGrp="1"/>
          </p:cNvSpPr>
          <p:nvPr>
            <p:ph sz="quarter" idx="2"/>
          </p:nvPr>
        </p:nvSpPr>
        <p:spPr>
          <a:xfrm>
            <a:off x="4648200" y="1981200"/>
            <a:ext cx="3810000" cy="1981200"/>
          </a:xfrm>
        </p:spPr>
        <p:txBody>
          <a:bodyPr/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5" name="Platshållare för innehåll 4"/>
          <p:cNvSpPr>
            <a:spLocks noGrp="1"/>
          </p:cNvSpPr>
          <p:nvPr>
            <p:ph sz="quarter" idx="3"/>
          </p:nvPr>
        </p:nvSpPr>
        <p:spPr>
          <a:xfrm>
            <a:off x="4648200" y="4114800"/>
            <a:ext cx="3810000" cy="1981200"/>
          </a:xfrm>
        </p:spPr>
        <p:txBody>
          <a:bodyPr/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Rubrik, innehåll och två innehållsdel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innehåll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innehåll 3"/>
          <p:cNvSpPr>
            <a:spLocks noGrp="1"/>
          </p:cNvSpPr>
          <p:nvPr>
            <p:ph sz="quarter" idx="2"/>
          </p:nvPr>
        </p:nvSpPr>
        <p:spPr>
          <a:xfrm>
            <a:off x="4648200" y="1981200"/>
            <a:ext cx="3810000" cy="1981200"/>
          </a:xfrm>
        </p:spPr>
        <p:txBody>
          <a:bodyPr/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5" name="Platshållare för innehåll 4"/>
          <p:cNvSpPr>
            <a:spLocks noGrp="1"/>
          </p:cNvSpPr>
          <p:nvPr>
            <p:ph sz="quarter" idx="3"/>
          </p:nvPr>
        </p:nvSpPr>
        <p:spPr>
          <a:xfrm>
            <a:off x="4648200" y="4114800"/>
            <a:ext cx="3810000" cy="1981200"/>
          </a:xfrm>
        </p:spPr>
        <p:txBody>
          <a:bodyPr/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Rubrik och fyra innehållsdel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 sz="quarter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innehåll 2"/>
          <p:cNvSpPr>
            <a:spLocks noGrp="1"/>
          </p:cNvSpPr>
          <p:nvPr>
            <p:ph sz="quarter" idx="1"/>
          </p:nvPr>
        </p:nvSpPr>
        <p:spPr>
          <a:xfrm>
            <a:off x="685800" y="1981200"/>
            <a:ext cx="3810000" cy="1981200"/>
          </a:xfrm>
        </p:spPr>
        <p:txBody>
          <a:bodyPr/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innehåll 3"/>
          <p:cNvSpPr>
            <a:spLocks noGrp="1"/>
          </p:cNvSpPr>
          <p:nvPr>
            <p:ph sz="quarter" idx="2"/>
          </p:nvPr>
        </p:nvSpPr>
        <p:spPr>
          <a:xfrm>
            <a:off x="4648200" y="1981200"/>
            <a:ext cx="3810000" cy="1981200"/>
          </a:xfrm>
        </p:spPr>
        <p:txBody>
          <a:bodyPr/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5" name="Platshållare för innehåll 4"/>
          <p:cNvSpPr>
            <a:spLocks noGrp="1"/>
          </p:cNvSpPr>
          <p:nvPr>
            <p:ph sz="quarter" idx="3"/>
          </p:nvPr>
        </p:nvSpPr>
        <p:spPr>
          <a:xfrm>
            <a:off x="685800" y="4114800"/>
            <a:ext cx="3810000" cy="1981200"/>
          </a:xfrm>
        </p:spPr>
        <p:txBody>
          <a:bodyPr/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6" name="Platshållare för innehåll 5"/>
          <p:cNvSpPr>
            <a:spLocks noGrp="1"/>
          </p:cNvSpPr>
          <p:nvPr>
            <p:ph sz="quarter" idx="4"/>
          </p:nvPr>
        </p:nvSpPr>
        <p:spPr>
          <a:xfrm>
            <a:off x="4648200" y="4114800"/>
            <a:ext cx="3810000" cy="1981200"/>
          </a:xfrm>
        </p:spPr>
        <p:txBody>
          <a:bodyPr/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Rubrik, text och innehå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text 2"/>
          <p:cNvSpPr>
            <a:spLocks noGrp="1"/>
          </p:cNvSpPr>
          <p:nvPr>
            <p:ph type="body"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and Content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1819" y="351608"/>
            <a:ext cx="8224982" cy="1143000"/>
          </a:xfrm>
        </p:spPr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pic>
        <p:nvPicPr>
          <p:cNvPr id="7" name="Picture 7" descr="TELGR_h_TH_pos_3D_4cp_100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50294" y="6298220"/>
            <a:ext cx="1162050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3"/>
          <p:cNvPicPr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2213" y="6381328"/>
            <a:ext cx="1641475" cy="3937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7363777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Rubrik och innehå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v-SE" dirty="0" smtClean="0"/>
              <a:t>Klicka här för att ändra format på bakgrundstexten</a:t>
            </a:r>
          </a:p>
          <a:p>
            <a:pPr lvl="1"/>
            <a:r>
              <a:rPr lang="sv-SE" dirty="0" smtClean="0"/>
              <a:t>Nivå två</a:t>
            </a:r>
          </a:p>
          <a:p>
            <a:pPr lvl="2"/>
            <a:r>
              <a:rPr lang="sv-SE" dirty="0" smtClean="0"/>
              <a:t>Nivå tre</a:t>
            </a:r>
          </a:p>
          <a:p>
            <a:pPr lvl="3"/>
            <a:r>
              <a:rPr lang="sv-SE" dirty="0" smtClean="0"/>
              <a:t>Nivå fyra</a:t>
            </a:r>
          </a:p>
          <a:p>
            <a:pPr lvl="4"/>
            <a:r>
              <a:rPr lang="sv-SE" dirty="0" smtClean="0"/>
              <a:t>Nivå fem</a:t>
            </a:r>
            <a:endParaRPr lang="sv-SE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vsnitts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vå innehållsdel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innehåll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 dirty="0" smtClean="0"/>
              <a:t>Klicka här för att ändra format på bakgrundstexten</a:t>
            </a:r>
          </a:p>
          <a:p>
            <a:pPr lvl="1"/>
            <a:r>
              <a:rPr lang="sv-SE" dirty="0" smtClean="0"/>
              <a:t>Nivå två</a:t>
            </a:r>
          </a:p>
          <a:p>
            <a:pPr lvl="2"/>
            <a:r>
              <a:rPr lang="sv-SE" dirty="0" smtClean="0"/>
              <a:t>Nivå tre</a:t>
            </a:r>
          </a:p>
          <a:p>
            <a:pPr lvl="3"/>
            <a:r>
              <a:rPr lang="sv-SE" dirty="0" smtClean="0"/>
              <a:t>Nivå fyra</a:t>
            </a:r>
          </a:p>
          <a:p>
            <a:pPr lvl="4"/>
            <a:r>
              <a:rPr lang="sv-SE" dirty="0" smtClean="0"/>
              <a:t>Nivå fem</a:t>
            </a:r>
            <a:endParaRPr lang="sv-SE" dirty="0"/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Jämföre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5" name="Platshållare för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6" name="Platshållare för innehåll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Endast 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nehåll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bild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v-SE"/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2" name="TextBox 1"/>
          <p:cNvSpPr txBox="1"/>
          <p:nvPr userDrawn="1"/>
        </p:nvSpPr>
        <p:spPr>
          <a:xfrm>
            <a:off x="-5443" y="6516725"/>
            <a:ext cx="9144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764371BB-DA5D-46D1-B74B-9A8DB39F893E}" type="slidenum">
              <a:rPr lang="en-US" sz="1600" smtClean="0"/>
              <a:t>‹#›</a:t>
            </a:fld>
            <a:r>
              <a:rPr lang="en-US" sz="1600" dirty="0" smtClean="0"/>
              <a:t>/57</a:t>
            </a:r>
            <a:endParaRPr lang="en-US" sz="1600" dirty="0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5" Type="http://schemas.openxmlformats.org/officeDocument/2006/relationships/image" Target="../media/image28.wmf"/><Relationship Id="rId4" Type="http://schemas.openxmlformats.org/officeDocument/2006/relationships/oleObject" Target="../embeddings/oleObject57.bin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31.wmf"/><Relationship Id="rId5" Type="http://schemas.openxmlformats.org/officeDocument/2006/relationships/oleObject" Target="../embeddings/oleObject59.bin"/><Relationship Id="rId4" Type="http://schemas.openxmlformats.org/officeDocument/2006/relationships/image" Target="../media/image30.w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6" Type="http://schemas.openxmlformats.org/officeDocument/2006/relationships/image" Target="../media/image32.wmf"/><Relationship Id="rId5" Type="http://schemas.openxmlformats.org/officeDocument/2006/relationships/oleObject" Target="../embeddings/oleObject60.bin"/><Relationship Id="rId4" Type="http://schemas.openxmlformats.org/officeDocument/2006/relationships/image" Target="../media/image34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w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6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9.jpeg"/><Relationship Id="rId4" Type="http://schemas.openxmlformats.org/officeDocument/2006/relationships/image" Target="../media/image38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video" Target="file://localhost/Users/per-simon/Dropbox/Dropbox-Antennagroup/Courses/2014-03%20AE%20course/Lectureslides%20PPT/RC_3Ds.wmv" TargetMode="External"/><Relationship Id="rId1" Type="http://schemas.microsoft.com/office/2007/relationships/media" Target="file://localhost/Users/per-simon/Dropbox/Dropbox-Antennagroup/Courses/2014-03%20AE%20course/Lectureslides%20PPT/RC_3Ds.wmv" TargetMode="External"/><Relationship Id="rId6" Type="http://schemas.openxmlformats.org/officeDocument/2006/relationships/image" Target="../media/image41.jpeg"/><Relationship Id="rId5" Type="http://schemas.openxmlformats.org/officeDocument/2006/relationships/image" Target="../media/image42.png"/><Relationship Id="rId4" Type="http://schemas.openxmlformats.org/officeDocument/2006/relationships/image" Target="../media/image40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1.bin"/><Relationship Id="rId2" Type="http://schemas.openxmlformats.org/officeDocument/2006/relationships/slideLayout" Target="../slideLayouts/slideLayout15.xml"/><Relationship Id="rId1" Type="http://schemas.openxmlformats.org/officeDocument/2006/relationships/vmlDrawing" Target="../drawings/vmlDrawing8.vml"/><Relationship Id="rId6" Type="http://schemas.openxmlformats.org/officeDocument/2006/relationships/image" Target="../media/image45.emf"/><Relationship Id="rId5" Type="http://schemas.openxmlformats.org/officeDocument/2006/relationships/image" Target="../media/image44.jpeg"/><Relationship Id="rId4" Type="http://schemas.openxmlformats.org/officeDocument/2006/relationships/image" Target="../media/image43.wm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slideLayout" Target="../slideLayouts/slideLayout15.xml"/><Relationship Id="rId1" Type="http://schemas.openxmlformats.org/officeDocument/2006/relationships/vmlDrawing" Target="../drawings/vmlDrawing9.vml"/><Relationship Id="rId6" Type="http://schemas.openxmlformats.org/officeDocument/2006/relationships/image" Target="../media/image46.emf"/><Relationship Id="rId5" Type="http://schemas.openxmlformats.org/officeDocument/2006/relationships/image" Target="../media/image43.wmf"/><Relationship Id="rId4" Type="http://schemas.openxmlformats.org/officeDocument/2006/relationships/oleObject" Target="../embeddings/oleObject62.bin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wmf"/><Relationship Id="rId3" Type="http://schemas.openxmlformats.org/officeDocument/2006/relationships/oleObject" Target="../embeddings/oleObject63.bin"/><Relationship Id="rId7" Type="http://schemas.openxmlformats.org/officeDocument/2006/relationships/oleObject" Target="../embeddings/oleObject6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0.vml"/><Relationship Id="rId6" Type="http://schemas.openxmlformats.org/officeDocument/2006/relationships/image" Target="../media/image48.wmf"/><Relationship Id="rId5" Type="http://schemas.openxmlformats.org/officeDocument/2006/relationships/oleObject" Target="../embeddings/oleObject64.bin"/><Relationship Id="rId10" Type="http://schemas.openxmlformats.org/officeDocument/2006/relationships/image" Target="../media/image50.wmf"/><Relationship Id="rId4" Type="http://schemas.openxmlformats.org/officeDocument/2006/relationships/image" Target="../media/image47.wmf"/><Relationship Id="rId9" Type="http://schemas.openxmlformats.org/officeDocument/2006/relationships/oleObject" Target="../embeddings/oleObject66.bin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7.bin"/><Relationship Id="rId7" Type="http://schemas.openxmlformats.org/officeDocument/2006/relationships/image" Target="../media/image52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1.vml"/><Relationship Id="rId6" Type="http://schemas.openxmlformats.org/officeDocument/2006/relationships/oleObject" Target="../embeddings/oleObject68.bin"/><Relationship Id="rId5" Type="http://schemas.openxmlformats.org/officeDocument/2006/relationships/image" Target="../media/image53.wmf"/><Relationship Id="rId4" Type="http://schemas.openxmlformats.org/officeDocument/2006/relationships/image" Target="../media/image51.wm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w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4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slideLayout" Target="../slideLayouts/slideLayout15.xml"/><Relationship Id="rId1" Type="http://schemas.openxmlformats.org/officeDocument/2006/relationships/vmlDrawing" Target="../drawings/vmlDrawing12.vml"/><Relationship Id="rId6" Type="http://schemas.openxmlformats.org/officeDocument/2006/relationships/image" Target="../media/image46.emf"/><Relationship Id="rId5" Type="http://schemas.openxmlformats.org/officeDocument/2006/relationships/image" Target="../media/image43.wmf"/><Relationship Id="rId4" Type="http://schemas.openxmlformats.org/officeDocument/2006/relationships/oleObject" Target="../embeddings/oleObject69.bin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5.xml"/><Relationship Id="rId1" Type="http://schemas.openxmlformats.org/officeDocument/2006/relationships/vmlDrawing" Target="../drawings/vmlDrawing13.vml"/><Relationship Id="rId5" Type="http://schemas.openxmlformats.org/officeDocument/2006/relationships/image" Target="../media/image55.wmf"/><Relationship Id="rId4" Type="http://schemas.openxmlformats.org/officeDocument/2006/relationships/oleObject" Target="../embeddings/oleObject70.bin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7" Type="http://schemas.openxmlformats.org/officeDocument/2006/relationships/image" Target="../media/image57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4.vml"/><Relationship Id="rId6" Type="http://schemas.openxmlformats.org/officeDocument/2006/relationships/oleObject" Target="../embeddings/oleObject72.bin"/><Relationship Id="rId5" Type="http://schemas.openxmlformats.org/officeDocument/2006/relationships/image" Target="../media/image56.wmf"/><Relationship Id="rId4" Type="http://schemas.openxmlformats.org/officeDocument/2006/relationships/oleObject" Target="../embeddings/oleObject71.bin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5.vml"/><Relationship Id="rId4" Type="http://schemas.openxmlformats.org/officeDocument/2006/relationships/image" Target="../media/image58.emf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6.vml"/><Relationship Id="rId6" Type="http://schemas.openxmlformats.org/officeDocument/2006/relationships/image" Target="../media/image60.wmf"/><Relationship Id="rId5" Type="http://schemas.openxmlformats.org/officeDocument/2006/relationships/oleObject" Target="../embeddings/oleObject75.bin"/><Relationship Id="rId4" Type="http://schemas.openxmlformats.org/officeDocument/2006/relationships/image" Target="../media/image59.wmf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video" Target="file:///C:\Documents%20and%20Settings\JanC\My%20Documents\Word%20dokument\Antennkurs%202010\OH-bilder%202010\Lecture%206%20-%20JC\RC_3D_fields-1.wmv" TargetMode="External"/><Relationship Id="rId1" Type="http://schemas.microsoft.com/office/2007/relationships/media" Target="file:///C:\Documents%20and%20Settings\JanC\My%20Documents\Word%20dokument\Antennkurs%202010\OH-bilder%202010\Lecture%206%20-%20JC\RC_3D_fields-1.wmv" TargetMode="External"/><Relationship Id="rId6" Type="http://schemas.openxmlformats.org/officeDocument/2006/relationships/image" Target="../media/image42.png"/><Relationship Id="rId5" Type="http://schemas.openxmlformats.org/officeDocument/2006/relationships/image" Target="../media/image62.jpeg"/><Relationship Id="rId4" Type="http://schemas.openxmlformats.org/officeDocument/2006/relationships/image" Target="../media/image61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emf"/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1.docx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7.vml"/><Relationship Id="rId6" Type="http://schemas.openxmlformats.org/officeDocument/2006/relationships/image" Target="../media/image67.png"/><Relationship Id="rId5" Type="http://schemas.openxmlformats.org/officeDocument/2006/relationships/image" Target="../media/image66.jpeg"/><Relationship Id="rId4" Type="http://schemas.openxmlformats.org/officeDocument/2006/relationships/image" Target="../media/image65.emf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78.bin"/><Relationship Id="rId3" Type="http://schemas.openxmlformats.org/officeDocument/2006/relationships/notesSlide" Target="../notesSlides/notesSlide8.xml"/><Relationship Id="rId7" Type="http://schemas.openxmlformats.org/officeDocument/2006/relationships/image" Target="../media/image69.wmf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8.vml"/><Relationship Id="rId6" Type="http://schemas.openxmlformats.org/officeDocument/2006/relationships/oleObject" Target="../embeddings/oleObject77.bin"/><Relationship Id="rId5" Type="http://schemas.openxmlformats.org/officeDocument/2006/relationships/image" Target="../media/image68.wmf"/><Relationship Id="rId4" Type="http://schemas.openxmlformats.org/officeDocument/2006/relationships/oleObject" Target="../embeddings/oleObject76.bin"/><Relationship Id="rId9" Type="http://schemas.openxmlformats.org/officeDocument/2006/relationships/image" Target="../media/image70.wmf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7" Type="http://schemas.openxmlformats.org/officeDocument/2006/relationships/image" Target="../media/image72.wmf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9.vml"/><Relationship Id="rId6" Type="http://schemas.openxmlformats.org/officeDocument/2006/relationships/oleObject" Target="../embeddings/oleObject80.bin"/><Relationship Id="rId5" Type="http://schemas.openxmlformats.org/officeDocument/2006/relationships/image" Target="../media/image71.emf"/><Relationship Id="rId4" Type="http://schemas.openxmlformats.org/officeDocument/2006/relationships/oleObject" Target="../embeddings/oleObject79.bin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83.bin"/><Relationship Id="rId3" Type="http://schemas.openxmlformats.org/officeDocument/2006/relationships/notesSlide" Target="../notesSlides/notesSlide10.xml"/><Relationship Id="rId7" Type="http://schemas.openxmlformats.org/officeDocument/2006/relationships/image" Target="../media/image69.wmf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20.vml"/><Relationship Id="rId6" Type="http://schemas.openxmlformats.org/officeDocument/2006/relationships/oleObject" Target="../embeddings/oleObject82.bin"/><Relationship Id="rId5" Type="http://schemas.openxmlformats.org/officeDocument/2006/relationships/image" Target="../media/image68.wmf"/><Relationship Id="rId4" Type="http://schemas.openxmlformats.org/officeDocument/2006/relationships/oleObject" Target="../embeddings/oleObject81.bin"/><Relationship Id="rId9" Type="http://schemas.openxmlformats.org/officeDocument/2006/relationships/image" Target="../media/image70.wmf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1.vml"/><Relationship Id="rId6" Type="http://schemas.openxmlformats.org/officeDocument/2006/relationships/image" Target="../media/image72.wmf"/><Relationship Id="rId5" Type="http://schemas.openxmlformats.org/officeDocument/2006/relationships/oleObject" Target="../embeddings/oleObject84.bin"/><Relationship Id="rId4" Type="http://schemas.openxmlformats.org/officeDocument/2006/relationships/image" Target="../media/image73.emf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2.docx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22.vml"/><Relationship Id="rId6" Type="http://schemas.openxmlformats.org/officeDocument/2006/relationships/image" Target="../media/image75.png"/><Relationship Id="rId5" Type="http://schemas.openxmlformats.org/officeDocument/2006/relationships/package" Target="../embeddings/Microsoft_Word_Document3.docx"/><Relationship Id="rId4" Type="http://schemas.openxmlformats.org/officeDocument/2006/relationships/image" Target="../media/image74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jpeg"/><Relationship Id="rId1" Type="http://schemas.openxmlformats.org/officeDocument/2006/relationships/slideLayout" Target="../slideLayouts/slideLayout6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wmf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15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6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7" Type="http://schemas.openxmlformats.org/officeDocument/2006/relationships/image" Target="../media/image82.png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23.vml"/><Relationship Id="rId6" Type="http://schemas.openxmlformats.org/officeDocument/2006/relationships/oleObject" Target="../embeddings/oleObject85.bin"/><Relationship Id="rId5" Type="http://schemas.openxmlformats.org/officeDocument/2006/relationships/image" Target="../media/image81.emf"/><Relationship Id="rId4" Type="http://schemas.openxmlformats.org/officeDocument/2006/relationships/oleObject" Target="../embeddings/Microsoft_Excel_97-2003_Worksheet1.xls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png"/><Relationship Id="rId2" Type="http://schemas.openxmlformats.org/officeDocument/2006/relationships/image" Target="../media/image83.ti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hyperlink" Target="http://www.google.se/url?sa=i&amp;rct=j&amp;q=&amp;esrc=s&amp;frm=1&amp;source=images&amp;cd=&amp;cad=rja&amp;uact=8&amp;docid=w2tIg3TfCST3EM&amp;tbnid=TMkcItixPmW3PM:&amp;ved=0CAUQjRw&amp;url=http://www.radio-electronics.com/info/antennas/mimo/formats-siso-simo-miso-mimo.php&amp;ei=dhyfU_CPHaPNygPQsYCQBg&amp;psig=AFQjCNHsthDigBfSsojRhEYLaQ0UgrvdVA&amp;ust=1403022829941859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hyperlink" Target="http://www.google.se/url?sa=i&amp;rct=j&amp;q=&amp;esrc=s&amp;frm=1&amp;source=images&amp;cd=&amp;cad=rja&amp;uact=8&amp;docid=2OALxcVyY1x0CM&amp;tbnid=_qoFG8S9Wfpn9M:&amp;ved=0CAUQjRw&amp;url=http://en.flossmanuals.net/collaborative-futures/ch026_can-design-by-committee-work/&amp;ei=jGKgU-z6KYq7ygOZ_4LYDQ&amp;bvm=bv.68911936,d.bGQ&amp;psig=AFQjCNGwylswh_Cl6-tK7Ipxk6DnG20gDA&amp;ust=1403106167855887" TargetMode="Externa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4.vml"/><Relationship Id="rId5" Type="http://schemas.openxmlformats.org/officeDocument/2006/relationships/image" Target="../media/image86.wmf"/><Relationship Id="rId4" Type="http://schemas.openxmlformats.org/officeDocument/2006/relationships/image" Target="../media/image85.wmf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5.vml"/><Relationship Id="rId6" Type="http://schemas.openxmlformats.org/officeDocument/2006/relationships/image" Target="../media/image87.wmf"/><Relationship Id="rId5" Type="http://schemas.openxmlformats.org/officeDocument/2006/relationships/oleObject" Target="../embeddings/oleObject87.bin"/><Relationship Id="rId4" Type="http://schemas.openxmlformats.org/officeDocument/2006/relationships/image" Target="../media/image89.wmf"/></Relationships>
</file>

<file path=ppt/slides/_rels/slide5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3.png"/><Relationship Id="rId3" Type="http://schemas.openxmlformats.org/officeDocument/2006/relationships/package" Target="../embeddings/Microsoft_Word_Document4.docx"/><Relationship Id="rId7" Type="http://schemas.openxmlformats.org/officeDocument/2006/relationships/image" Target="../media/image92.png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26.vml"/><Relationship Id="rId6" Type="http://schemas.openxmlformats.org/officeDocument/2006/relationships/image" Target="../media/image91.emf"/><Relationship Id="rId5" Type="http://schemas.openxmlformats.org/officeDocument/2006/relationships/oleObject" Target="../embeddings/oleObject88.bin"/><Relationship Id="rId4" Type="http://schemas.openxmlformats.org/officeDocument/2006/relationships/image" Target="../media/image90.emf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5.docx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27.vml"/><Relationship Id="rId6" Type="http://schemas.openxmlformats.org/officeDocument/2006/relationships/image" Target="../media/image95.png"/><Relationship Id="rId5" Type="http://schemas.openxmlformats.org/officeDocument/2006/relationships/package" Target="../embeddings/Microsoft_Word_Document6.docx"/><Relationship Id="rId4" Type="http://schemas.openxmlformats.org/officeDocument/2006/relationships/image" Target="../media/image94.png"/></Relationships>
</file>

<file path=ppt/slides/_rels/slide5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8.wmf"/><Relationship Id="rId3" Type="http://schemas.openxmlformats.org/officeDocument/2006/relationships/oleObject" Target="../embeddings/oleObject89.bin"/><Relationship Id="rId7" Type="http://schemas.openxmlformats.org/officeDocument/2006/relationships/oleObject" Target="../embeddings/oleObject91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28.vml"/><Relationship Id="rId6" Type="http://schemas.openxmlformats.org/officeDocument/2006/relationships/image" Target="../media/image97.wmf"/><Relationship Id="rId5" Type="http://schemas.openxmlformats.org/officeDocument/2006/relationships/oleObject" Target="../embeddings/oleObject90.bin"/><Relationship Id="rId4" Type="http://schemas.openxmlformats.org/officeDocument/2006/relationships/image" Target="../media/image96.wmf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png"/><Relationship Id="rId2" Type="http://schemas.openxmlformats.org/officeDocument/2006/relationships/image" Target="../media/image99.png"/><Relationship Id="rId1" Type="http://schemas.openxmlformats.org/officeDocument/2006/relationships/slideLayout" Target="../slideLayouts/slideLayout6.xml"/><Relationship Id="rId4" Type="http://schemas.microsoft.com/office/2007/relationships/hdphoto" Target="../media/hdphoto1.wdp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wmf"/><Relationship Id="rId13" Type="http://schemas.openxmlformats.org/officeDocument/2006/relationships/oleObject" Target="../embeddings/oleObject6.bin"/><Relationship Id="rId3" Type="http://schemas.openxmlformats.org/officeDocument/2006/relationships/oleObject" Target="../embeddings/oleObject1.bin"/><Relationship Id="rId7" Type="http://schemas.openxmlformats.org/officeDocument/2006/relationships/oleObject" Target="../embeddings/oleObject3.bin"/><Relationship Id="rId12" Type="http://schemas.openxmlformats.org/officeDocument/2006/relationships/image" Target="../media/image11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8.wmf"/><Relationship Id="rId11" Type="http://schemas.openxmlformats.org/officeDocument/2006/relationships/oleObject" Target="../embeddings/oleObject5.bin"/><Relationship Id="rId5" Type="http://schemas.openxmlformats.org/officeDocument/2006/relationships/oleObject" Target="../embeddings/oleObject2.bin"/><Relationship Id="rId10" Type="http://schemas.openxmlformats.org/officeDocument/2006/relationships/image" Target="../media/image10.wmf"/><Relationship Id="rId4" Type="http://schemas.openxmlformats.org/officeDocument/2006/relationships/image" Target="../media/image7.wmf"/><Relationship Id="rId9" Type="http://schemas.openxmlformats.org/officeDocument/2006/relationships/oleObject" Target="../embeddings/oleObject4.bin"/><Relationship Id="rId14" Type="http://schemas.openxmlformats.org/officeDocument/2006/relationships/image" Target="../media/image12.wmf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wmf"/><Relationship Id="rId13" Type="http://schemas.openxmlformats.org/officeDocument/2006/relationships/oleObject" Target="../embeddings/oleObject12.bin"/><Relationship Id="rId18" Type="http://schemas.openxmlformats.org/officeDocument/2006/relationships/image" Target="../media/image15.wmf"/><Relationship Id="rId26" Type="http://schemas.openxmlformats.org/officeDocument/2006/relationships/image" Target="../media/image18.wmf"/><Relationship Id="rId3" Type="http://schemas.openxmlformats.org/officeDocument/2006/relationships/oleObject" Target="../embeddings/oleObject7.bin"/><Relationship Id="rId21" Type="http://schemas.openxmlformats.org/officeDocument/2006/relationships/oleObject" Target="../embeddings/oleObject16.bin"/><Relationship Id="rId7" Type="http://schemas.openxmlformats.org/officeDocument/2006/relationships/oleObject" Target="../embeddings/oleObject9.bin"/><Relationship Id="rId12" Type="http://schemas.openxmlformats.org/officeDocument/2006/relationships/image" Target="../media/image12.wmf"/><Relationship Id="rId17" Type="http://schemas.openxmlformats.org/officeDocument/2006/relationships/oleObject" Target="../embeddings/oleObject14.bin"/><Relationship Id="rId25" Type="http://schemas.openxmlformats.org/officeDocument/2006/relationships/oleObject" Target="../embeddings/oleObject19.bin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4.wmf"/><Relationship Id="rId20" Type="http://schemas.openxmlformats.org/officeDocument/2006/relationships/image" Target="../media/image16.wmf"/><Relationship Id="rId29" Type="http://schemas.openxmlformats.org/officeDocument/2006/relationships/oleObject" Target="../embeddings/oleObject21.bin"/><Relationship Id="rId1" Type="http://schemas.openxmlformats.org/officeDocument/2006/relationships/vmlDrawing" Target="../drawings/vmlDrawing2.vml"/><Relationship Id="rId6" Type="http://schemas.openxmlformats.org/officeDocument/2006/relationships/image" Target="../media/image9.wmf"/><Relationship Id="rId11" Type="http://schemas.openxmlformats.org/officeDocument/2006/relationships/oleObject" Target="../embeddings/oleObject11.bin"/><Relationship Id="rId24" Type="http://schemas.openxmlformats.org/officeDocument/2006/relationships/oleObject" Target="../embeddings/oleObject18.bin"/><Relationship Id="rId32" Type="http://schemas.openxmlformats.org/officeDocument/2006/relationships/image" Target="../media/image21.wmf"/><Relationship Id="rId5" Type="http://schemas.openxmlformats.org/officeDocument/2006/relationships/oleObject" Target="../embeddings/oleObject8.bin"/><Relationship Id="rId15" Type="http://schemas.openxmlformats.org/officeDocument/2006/relationships/oleObject" Target="../embeddings/oleObject13.bin"/><Relationship Id="rId23" Type="http://schemas.openxmlformats.org/officeDocument/2006/relationships/oleObject" Target="../embeddings/oleObject17.bin"/><Relationship Id="rId28" Type="http://schemas.openxmlformats.org/officeDocument/2006/relationships/image" Target="../media/image19.wmf"/><Relationship Id="rId10" Type="http://schemas.openxmlformats.org/officeDocument/2006/relationships/image" Target="../media/image11.wmf"/><Relationship Id="rId19" Type="http://schemas.openxmlformats.org/officeDocument/2006/relationships/oleObject" Target="../embeddings/oleObject15.bin"/><Relationship Id="rId31" Type="http://schemas.openxmlformats.org/officeDocument/2006/relationships/oleObject" Target="../embeddings/oleObject22.bin"/><Relationship Id="rId4" Type="http://schemas.openxmlformats.org/officeDocument/2006/relationships/image" Target="../media/image8.wmf"/><Relationship Id="rId9" Type="http://schemas.openxmlformats.org/officeDocument/2006/relationships/oleObject" Target="../embeddings/oleObject10.bin"/><Relationship Id="rId14" Type="http://schemas.openxmlformats.org/officeDocument/2006/relationships/image" Target="../media/image13.wmf"/><Relationship Id="rId22" Type="http://schemas.openxmlformats.org/officeDocument/2006/relationships/image" Target="../media/image17.wmf"/><Relationship Id="rId27" Type="http://schemas.openxmlformats.org/officeDocument/2006/relationships/oleObject" Target="../embeddings/oleObject20.bin"/><Relationship Id="rId30" Type="http://schemas.openxmlformats.org/officeDocument/2006/relationships/image" Target="../media/image20.wmf"/></Relationships>
</file>

<file path=ppt/slides/_rels/slide8.xml.rels><?xml version="1.0" encoding="UTF-8" standalone="yes"?>
<Relationships xmlns="http://schemas.openxmlformats.org/package/2006/relationships"><Relationship Id="rId13" Type="http://schemas.openxmlformats.org/officeDocument/2006/relationships/oleObject" Target="../embeddings/oleObject28.bin"/><Relationship Id="rId18" Type="http://schemas.openxmlformats.org/officeDocument/2006/relationships/image" Target="../media/image15.wmf"/><Relationship Id="rId26" Type="http://schemas.openxmlformats.org/officeDocument/2006/relationships/image" Target="../media/image18.wmf"/><Relationship Id="rId39" Type="http://schemas.openxmlformats.org/officeDocument/2006/relationships/oleObject" Target="../embeddings/oleObject42.bin"/><Relationship Id="rId21" Type="http://schemas.openxmlformats.org/officeDocument/2006/relationships/oleObject" Target="../embeddings/oleObject32.bin"/><Relationship Id="rId34" Type="http://schemas.openxmlformats.org/officeDocument/2006/relationships/image" Target="../media/image22.wmf"/><Relationship Id="rId42" Type="http://schemas.openxmlformats.org/officeDocument/2006/relationships/oleObject" Target="../embeddings/oleObject44.bin"/><Relationship Id="rId7" Type="http://schemas.openxmlformats.org/officeDocument/2006/relationships/oleObject" Target="../embeddings/oleObject25.bin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4.wmf"/><Relationship Id="rId20" Type="http://schemas.openxmlformats.org/officeDocument/2006/relationships/image" Target="../media/image16.wmf"/><Relationship Id="rId29" Type="http://schemas.openxmlformats.org/officeDocument/2006/relationships/oleObject" Target="../embeddings/oleObject37.bin"/><Relationship Id="rId41" Type="http://schemas.openxmlformats.org/officeDocument/2006/relationships/image" Target="../media/image25.wmf"/><Relationship Id="rId1" Type="http://schemas.openxmlformats.org/officeDocument/2006/relationships/vmlDrawing" Target="../drawings/vmlDrawing3.vml"/><Relationship Id="rId6" Type="http://schemas.openxmlformats.org/officeDocument/2006/relationships/image" Target="../media/image9.wmf"/><Relationship Id="rId11" Type="http://schemas.openxmlformats.org/officeDocument/2006/relationships/oleObject" Target="../embeddings/oleObject27.bin"/><Relationship Id="rId24" Type="http://schemas.openxmlformats.org/officeDocument/2006/relationships/oleObject" Target="../embeddings/oleObject34.bin"/><Relationship Id="rId32" Type="http://schemas.openxmlformats.org/officeDocument/2006/relationships/image" Target="../media/image21.wmf"/><Relationship Id="rId37" Type="http://schemas.openxmlformats.org/officeDocument/2006/relationships/oleObject" Target="../embeddings/oleObject41.bin"/><Relationship Id="rId40" Type="http://schemas.openxmlformats.org/officeDocument/2006/relationships/oleObject" Target="../embeddings/oleObject43.bin"/><Relationship Id="rId5" Type="http://schemas.openxmlformats.org/officeDocument/2006/relationships/oleObject" Target="../embeddings/oleObject24.bin"/><Relationship Id="rId15" Type="http://schemas.openxmlformats.org/officeDocument/2006/relationships/oleObject" Target="../embeddings/oleObject29.bin"/><Relationship Id="rId23" Type="http://schemas.openxmlformats.org/officeDocument/2006/relationships/oleObject" Target="../embeddings/oleObject33.bin"/><Relationship Id="rId28" Type="http://schemas.openxmlformats.org/officeDocument/2006/relationships/image" Target="../media/image19.wmf"/><Relationship Id="rId36" Type="http://schemas.openxmlformats.org/officeDocument/2006/relationships/image" Target="../media/image23.wmf"/><Relationship Id="rId10" Type="http://schemas.openxmlformats.org/officeDocument/2006/relationships/image" Target="../media/image11.wmf"/><Relationship Id="rId19" Type="http://schemas.openxmlformats.org/officeDocument/2006/relationships/oleObject" Target="../embeddings/oleObject31.bin"/><Relationship Id="rId31" Type="http://schemas.openxmlformats.org/officeDocument/2006/relationships/oleObject" Target="../embeddings/oleObject38.bin"/><Relationship Id="rId4" Type="http://schemas.openxmlformats.org/officeDocument/2006/relationships/image" Target="../media/image8.wmf"/><Relationship Id="rId9" Type="http://schemas.openxmlformats.org/officeDocument/2006/relationships/oleObject" Target="../embeddings/oleObject26.bin"/><Relationship Id="rId14" Type="http://schemas.openxmlformats.org/officeDocument/2006/relationships/image" Target="../media/image13.wmf"/><Relationship Id="rId22" Type="http://schemas.openxmlformats.org/officeDocument/2006/relationships/image" Target="../media/image17.wmf"/><Relationship Id="rId27" Type="http://schemas.openxmlformats.org/officeDocument/2006/relationships/oleObject" Target="../embeddings/oleObject36.bin"/><Relationship Id="rId30" Type="http://schemas.openxmlformats.org/officeDocument/2006/relationships/image" Target="../media/image20.wmf"/><Relationship Id="rId35" Type="http://schemas.openxmlformats.org/officeDocument/2006/relationships/oleObject" Target="../embeddings/oleObject40.bin"/><Relationship Id="rId43" Type="http://schemas.openxmlformats.org/officeDocument/2006/relationships/image" Target="../media/image26.wmf"/><Relationship Id="rId8" Type="http://schemas.openxmlformats.org/officeDocument/2006/relationships/image" Target="../media/image10.wmf"/><Relationship Id="rId3" Type="http://schemas.openxmlformats.org/officeDocument/2006/relationships/oleObject" Target="../embeddings/oleObject23.bin"/><Relationship Id="rId12" Type="http://schemas.openxmlformats.org/officeDocument/2006/relationships/image" Target="../media/image12.wmf"/><Relationship Id="rId17" Type="http://schemas.openxmlformats.org/officeDocument/2006/relationships/oleObject" Target="../embeddings/oleObject30.bin"/><Relationship Id="rId25" Type="http://schemas.openxmlformats.org/officeDocument/2006/relationships/oleObject" Target="../embeddings/oleObject35.bin"/><Relationship Id="rId33" Type="http://schemas.openxmlformats.org/officeDocument/2006/relationships/oleObject" Target="../embeddings/oleObject39.bin"/><Relationship Id="rId38" Type="http://schemas.openxmlformats.org/officeDocument/2006/relationships/image" Target="../media/image24.wmf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7.bin"/><Relationship Id="rId13" Type="http://schemas.openxmlformats.org/officeDocument/2006/relationships/image" Target="../media/image17.wmf"/><Relationship Id="rId18" Type="http://schemas.openxmlformats.org/officeDocument/2006/relationships/oleObject" Target="../embeddings/oleObject53.bin"/><Relationship Id="rId3" Type="http://schemas.openxmlformats.org/officeDocument/2006/relationships/image" Target="../media/image27.png"/><Relationship Id="rId21" Type="http://schemas.openxmlformats.org/officeDocument/2006/relationships/image" Target="../media/image23.wmf"/><Relationship Id="rId7" Type="http://schemas.openxmlformats.org/officeDocument/2006/relationships/image" Target="../media/image14.wmf"/><Relationship Id="rId12" Type="http://schemas.openxmlformats.org/officeDocument/2006/relationships/oleObject" Target="../embeddings/oleObject49.bin"/><Relationship Id="rId17" Type="http://schemas.openxmlformats.org/officeDocument/2006/relationships/image" Target="../media/image18.wmf"/><Relationship Id="rId25" Type="http://schemas.openxmlformats.org/officeDocument/2006/relationships/image" Target="../media/image8.wmf"/><Relationship Id="rId2" Type="http://schemas.openxmlformats.org/officeDocument/2006/relationships/slideLayout" Target="../slideLayouts/slideLayout2.xml"/><Relationship Id="rId16" Type="http://schemas.openxmlformats.org/officeDocument/2006/relationships/oleObject" Target="../embeddings/oleObject52.bin"/><Relationship Id="rId20" Type="http://schemas.openxmlformats.org/officeDocument/2006/relationships/oleObject" Target="../embeddings/oleObject54.bin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46.bin"/><Relationship Id="rId11" Type="http://schemas.openxmlformats.org/officeDocument/2006/relationships/image" Target="../media/image16.wmf"/><Relationship Id="rId24" Type="http://schemas.openxmlformats.org/officeDocument/2006/relationships/oleObject" Target="../embeddings/oleObject56.bin"/><Relationship Id="rId5" Type="http://schemas.openxmlformats.org/officeDocument/2006/relationships/image" Target="../media/image13.wmf"/><Relationship Id="rId15" Type="http://schemas.openxmlformats.org/officeDocument/2006/relationships/oleObject" Target="../embeddings/oleObject51.bin"/><Relationship Id="rId23" Type="http://schemas.openxmlformats.org/officeDocument/2006/relationships/image" Target="../media/image24.wmf"/><Relationship Id="rId10" Type="http://schemas.openxmlformats.org/officeDocument/2006/relationships/oleObject" Target="../embeddings/oleObject48.bin"/><Relationship Id="rId19" Type="http://schemas.openxmlformats.org/officeDocument/2006/relationships/image" Target="../media/image22.wmf"/><Relationship Id="rId4" Type="http://schemas.openxmlformats.org/officeDocument/2006/relationships/oleObject" Target="../embeddings/oleObject45.bin"/><Relationship Id="rId9" Type="http://schemas.openxmlformats.org/officeDocument/2006/relationships/image" Target="../media/image15.wmf"/><Relationship Id="rId14" Type="http://schemas.openxmlformats.org/officeDocument/2006/relationships/oleObject" Target="../embeddings/oleObject50.bin"/><Relationship Id="rId22" Type="http://schemas.openxmlformats.org/officeDocument/2006/relationships/oleObject" Target="../embeddings/oleObject55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ubrik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Antenna Course</a:t>
            </a:r>
            <a:br>
              <a:rPr lang="en-US" dirty="0" smtClean="0"/>
            </a:br>
            <a:r>
              <a:rPr lang="en-US" dirty="0" smtClean="0"/>
              <a:t>23-Apr-2015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Lecture </a:t>
            </a:r>
            <a:r>
              <a:rPr lang="en-US" dirty="0" smtClean="0"/>
              <a:t>6</a:t>
            </a:r>
            <a:endParaRPr lang="en-US" dirty="0"/>
          </a:p>
        </p:txBody>
      </p:sp>
      <p:sp>
        <p:nvSpPr>
          <p:cNvPr id="5" name="Underrubrik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smtClean="0"/>
          </a:p>
          <a:p>
            <a:r>
              <a:rPr lang="en-US" smtClean="0"/>
              <a:t>Dr. Andrés Alayón Glazunov</a:t>
            </a:r>
            <a:endParaRPr lang="en-US" dirty="0" smtClean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05600" y="762000"/>
            <a:ext cx="2304776" cy="3257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89613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685800" y="228600"/>
            <a:ext cx="7772400" cy="1143000"/>
          </a:xfrm>
        </p:spPr>
        <p:txBody>
          <a:bodyPr/>
          <a:lstStyle/>
          <a:p>
            <a:r>
              <a:rPr lang="en-GB" dirty="0" smtClean="0"/>
              <a:t>MIMO system</a:t>
            </a:r>
            <a:endParaRPr lang="en-GB" dirty="0"/>
          </a:p>
        </p:txBody>
      </p:sp>
      <p:sp>
        <p:nvSpPr>
          <p:cNvPr id="5" name="Rectangle 4"/>
          <p:cNvSpPr txBox="1">
            <a:spLocks noChangeArrowheads="1"/>
          </p:cNvSpPr>
          <p:nvPr/>
        </p:nvSpPr>
        <p:spPr bwMode="auto">
          <a:xfrm>
            <a:off x="4419600" y="1447800"/>
            <a:ext cx="4648200" cy="350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Blip>
                <a:blip r:embed="rId3"/>
              </a:buBlip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</a:rPr>
              <a:t>Multiple Input Multiple Output</a:t>
            </a:r>
          </a:p>
          <a:p>
            <a:pPr marL="342900" marR="0" lvl="0" indent="-34290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Blip>
                <a:blip r:embed="rId3"/>
              </a:buBlip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</a:rPr>
              <a:t>Transmitting and receiving on many antennas or antenna ports</a:t>
            </a:r>
          </a:p>
          <a:p>
            <a:pPr marL="342900" marR="0" lvl="0" indent="-34290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Blip>
                <a:blip r:embed="rId3"/>
              </a:buBlip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</a:rPr>
              <a:t>Many radio sub channels</a:t>
            </a:r>
          </a:p>
          <a:p>
            <a:pPr marL="342900" marR="0" lvl="0" indent="-34290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Blip>
                <a:blip r:embed="rId3"/>
              </a:buBlip>
              <a:tabLst/>
              <a:defRPr/>
            </a:pPr>
            <a:r>
              <a:rPr lang="en-US" sz="2000" kern="0" noProof="0" dirty="0" smtClean="0">
                <a:latin typeface="+mn-lt"/>
              </a:rPr>
              <a:t>Max available c</a:t>
            </a: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</a:rPr>
              <a:t>apacity increases when adding antenna elements</a:t>
            </a:r>
          </a:p>
          <a:p>
            <a:pPr marL="342900" marR="0" lvl="0" indent="-34290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Blip>
                <a:blip r:embed="rId3"/>
              </a:buBlip>
              <a:tabLst/>
              <a:defRPr/>
            </a:pPr>
            <a:r>
              <a:rPr lang="en-US" sz="2000" kern="0" dirty="0" smtClean="0">
                <a:solidFill>
                  <a:srgbClr val="FF0000"/>
                </a:solidFill>
                <a:latin typeface="+mn-lt"/>
              </a:rPr>
              <a:t>We must measure (estimate) the channel before using it for data transfer at the receiver</a:t>
            </a:r>
          </a:p>
          <a:p>
            <a:pPr marL="342900" marR="0" lvl="0" indent="-34290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Blip>
                <a:blip r:embed="rId3"/>
              </a:buBlip>
              <a:tabLst/>
              <a:defRPr/>
            </a:pPr>
            <a:r>
              <a:rPr lang="en-US" sz="2000" kern="0" dirty="0" smtClean="0">
                <a:latin typeface="+mn-lt"/>
              </a:rPr>
              <a:t>Can send many bit streams by using spatial multiplexing </a:t>
            </a:r>
            <a:r>
              <a:rPr lang="en-US" sz="2000" kern="0" dirty="0" smtClean="0">
                <a:solidFill>
                  <a:srgbClr val="FF0000"/>
                </a:solidFill>
                <a:latin typeface="+mn-lt"/>
              </a:rPr>
              <a:t>(diagonalization of channel matrix). Channel must be known at the transmitter too.</a:t>
            </a:r>
            <a:endParaRPr kumimoji="0" lang="en-US" sz="2000" b="0" i="0" u="none" strike="noStrike" kern="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</a:endParaRPr>
          </a:p>
        </p:txBody>
      </p:sp>
      <p:grpSp>
        <p:nvGrpSpPr>
          <p:cNvPr id="6" name="Group 5"/>
          <p:cNvGrpSpPr/>
          <p:nvPr/>
        </p:nvGrpSpPr>
        <p:grpSpPr>
          <a:xfrm>
            <a:off x="76200" y="1752600"/>
            <a:ext cx="4114800" cy="2614967"/>
            <a:chOff x="609600" y="1752600"/>
            <a:chExt cx="4267200" cy="2614967"/>
          </a:xfrm>
        </p:grpSpPr>
        <p:grpSp>
          <p:nvGrpSpPr>
            <p:cNvPr id="7" name="Grupp 85"/>
            <p:cNvGrpSpPr>
              <a:grpSpLocks noChangeAspect="1"/>
            </p:cNvGrpSpPr>
            <p:nvPr/>
          </p:nvGrpSpPr>
          <p:grpSpPr>
            <a:xfrm>
              <a:off x="685800" y="1752600"/>
              <a:ext cx="4071937" cy="2614967"/>
              <a:chOff x="1357313" y="2213971"/>
              <a:chExt cx="6786562" cy="4358279"/>
            </a:xfrm>
          </p:grpSpPr>
          <p:sp>
            <p:nvSpPr>
              <p:cNvPr id="10" name="Rectangle 3"/>
              <p:cNvSpPr>
                <a:spLocks noChangeArrowheads="1"/>
              </p:cNvSpPr>
              <p:nvPr/>
            </p:nvSpPr>
            <p:spPr bwMode="auto">
              <a:xfrm rot="16200000">
                <a:off x="3039836" y="1630655"/>
                <a:ext cx="3486150" cy="4652781"/>
              </a:xfrm>
              <a:prstGeom prst="rect">
                <a:avLst/>
              </a:prstGeom>
              <a:solidFill>
                <a:srgbClr val="FFFFFF"/>
              </a:solidFill>
              <a:ln w="9525" algn="ctr">
                <a:solidFill>
                  <a:srgbClr val="000000"/>
                </a:solidFill>
                <a:prstDash val="dash"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grpSp>
            <p:nvGrpSpPr>
              <p:cNvPr id="11" name="Group 4"/>
              <p:cNvGrpSpPr>
                <a:grpSpLocks/>
              </p:cNvGrpSpPr>
              <p:nvPr/>
            </p:nvGrpSpPr>
            <p:grpSpPr bwMode="auto">
              <a:xfrm>
                <a:off x="6527165" y="2460016"/>
                <a:ext cx="969509" cy="2996429"/>
                <a:chOff x="8248" y="8167"/>
                <a:chExt cx="1125" cy="2527"/>
              </a:xfrm>
            </p:grpSpPr>
            <p:grpSp>
              <p:nvGrpSpPr>
                <p:cNvPr id="57" name="Group 5"/>
                <p:cNvGrpSpPr>
                  <a:grpSpLocks/>
                </p:cNvGrpSpPr>
                <p:nvPr/>
              </p:nvGrpSpPr>
              <p:grpSpPr bwMode="auto">
                <a:xfrm rot="-5400000">
                  <a:off x="7987" y="9206"/>
                  <a:ext cx="2321" cy="450"/>
                  <a:chOff x="4199" y="4135"/>
                  <a:chExt cx="3375" cy="490"/>
                </a:xfrm>
              </p:grpSpPr>
              <p:sp>
                <p:nvSpPr>
                  <p:cNvPr id="86" name="Line 6"/>
                  <p:cNvSpPr>
                    <a:spLocks noChangeShapeType="1"/>
                  </p:cNvSpPr>
                  <p:nvPr/>
                </p:nvSpPr>
                <p:spPr bwMode="auto">
                  <a:xfrm>
                    <a:off x="4874" y="4135"/>
                    <a:ext cx="1" cy="490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GB"/>
                  </a:p>
                </p:txBody>
              </p:sp>
              <p:sp>
                <p:nvSpPr>
                  <p:cNvPr id="87" name="Line 7"/>
                  <p:cNvSpPr>
                    <a:spLocks noChangeShapeType="1"/>
                  </p:cNvSpPr>
                  <p:nvPr/>
                </p:nvSpPr>
                <p:spPr bwMode="auto">
                  <a:xfrm>
                    <a:off x="4199" y="4135"/>
                    <a:ext cx="1" cy="490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GB"/>
                  </a:p>
                </p:txBody>
              </p:sp>
              <p:sp>
                <p:nvSpPr>
                  <p:cNvPr id="88" name="Line 8"/>
                  <p:cNvSpPr>
                    <a:spLocks noChangeShapeType="1"/>
                  </p:cNvSpPr>
                  <p:nvPr/>
                </p:nvSpPr>
                <p:spPr bwMode="auto">
                  <a:xfrm>
                    <a:off x="6223" y="4135"/>
                    <a:ext cx="1" cy="490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GB"/>
                  </a:p>
                </p:txBody>
              </p:sp>
              <p:sp>
                <p:nvSpPr>
                  <p:cNvPr id="89" name="Line 9"/>
                  <p:cNvSpPr>
                    <a:spLocks noChangeShapeType="1"/>
                  </p:cNvSpPr>
                  <p:nvPr/>
                </p:nvSpPr>
                <p:spPr bwMode="auto">
                  <a:xfrm>
                    <a:off x="5548" y="4135"/>
                    <a:ext cx="1" cy="490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GB"/>
                  </a:p>
                </p:txBody>
              </p:sp>
              <p:sp>
                <p:nvSpPr>
                  <p:cNvPr id="90" name="Line 10"/>
                  <p:cNvSpPr>
                    <a:spLocks noChangeShapeType="1"/>
                  </p:cNvSpPr>
                  <p:nvPr/>
                </p:nvSpPr>
                <p:spPr bwMode="auto">
                  <a:xfrm>
                    <a:off x="7573" y="4135"/>
                    <a:ext cx="1" cy="490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GB"/>
                  </a:p>
                </p:txBody>
              </p:sp>
              <p:sp>
                <p:nvSpPr>
                  <p:cNvPr id="91" name="Line 11"/>
                  <p:cNvSpPr>
                    <a:spLocks noChangeShapeType="1"/>
                  </p:cNvSpPr>
                  <p:nvPr/>
                </p:nvSpPr>
                <p:spPr bwMode="auto">
                  <a:xfrm>
                    <a:off x="6898" y="4135"/>
                    <a:ext cx="1" cy="490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GB"/>
                  </a:p>
                </p:txBody>
              </p:sp>
            </p:grpSp>
            <p:grpSp>
              <p:nvGrpSpPr>
                <p:cNvPr id="58" name="Group 12"/>
                <p:cNvGrpSpPr>
                  <a:grpSpLocks/>
                </p:cNvGrpSpPr>
                <p:nvPr/>
              </p:nvGrpSpPr>
              <p:grpSpPr bwMode="auto">
                <a:xfrm rot="-5400000">
                  <a:off x="7322" y="9093"/>
                  <a:ext cx="2527" cy="675"/>
                  <a:chOff x="4049" y="4870"/>
                  <a:chExt cx="3675" cy="735"/>
                </a:xfrm>
              </p:grpSpPr>
              <p:grpSp>
                <p:nvGrpSpPr>
                  <p:cNvPr id="59" name="Group 13"/>
                  <p:cNvGrpSpPr>
                    <a:grpSpLocks/>
                  </p:cNvGrpSpPr>
                  <p:nvPr/>
                </p:nvGrpSpPr>
                <p:grpSpPr bwMode="auto">
                  <a:xfrm>
                    <a:off x="4199" y="5115"/>
                    <a:ext cx="3375" cy="490"/>
                    <a:chOff x="4199" y="4135"/>
                    <a:chExt cx="3375" cy="490"/>
                  </a:xfrm>
                </p:grpSpPr>
                <p:sp>
                  <p:nvSpPr>
                    <p:cNvPr id="80" name="Line 14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4874" y="4135"/>
                      <a:ext cx="1" cy="490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GB"/>
                    </a:p>
                  </p:txBody>
                </p:sp>
                <p:sp>
                  <p:nvSpPr>
                    <p:cNvPr id="81" name="Line 15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4199" y="4135"/>
                      <a:ext cx="1" cy="490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GB"/>
                    </a:p>
                  </p:txBody>
                </p:sp>
                <p:sp>
                  <p:nvSpPr>
                    <p:cNvPr id="82" name="Line 16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6223" y="4135"/>
                      <a:ext cx="1" cy="490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GB"/>
                    </a:p>
                  </p:txBody>
                </p:sp>
                <p:sp>
                  <p:nvSpPr>
                    <p:cNvPr id="83" name="Line 17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5548" y="4135"/>
                      <a:ext cx="1" cy="490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GB"/>
                    </a:p>
                  </p:txBody>
                </p:sp>
                <p:sp>
                  <p:nvSpPr>
                    <p:cNvPr id="84" name="Line 18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7573" y="4135"/>
                      <a:ext cx="1" cy="490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GB"/>
                    </a:p>
                  </p:txBody>
                </p:sp>
                <p:sp>
                  <p:nvSpPr>
                    <p:cNvPr id="85" name="Line 19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6898" y="4135"/>
                      <a:ext cx="1" cy="490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GB"/>
                    </a:p>
                  </p:txBody>
                </p:sp>
              </p:grpSp>
              <p:grpSp>
                <p:nvGrpSpPr>
                  <p:cNvPr id="60" name="Group 20"/>
                  <p:cNvGrpSpPr>
                    <a:grpSpLocks/>
                  </p:cNvGrpSpPr>
                  <p:nvPr/>
                </p:nvGrpSpPr>
                <p:grpSpPr bwMode="auto">
                  <a:xfrm>
                    <a:off x="4049" y="4870"/>
                    <a:ext cx="3525" cy="245"/>
                    <a:chOff x="4049" y="4870"/>
                    <a:chExt cx="3525" cy="245"/>
                  </a:xfrm>
                </p:grpSpPr>
                <p:grpSp>
                  <p:nvGrpSpPr>
                    <p:cNvPr id="71" name="Group 21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4049" y="4870"/>
                      <a:ext cx="825" cy="245"/>
                      <a:chOff x="4049" y="4870"/>
                      <a:chExt cx="825" cy="245"/>
                    </a:xfrm>
                  </p:grpSpPr>
                  <p:sp>
                    <p:nvSpPr>
                      <p:cNvPr id="78" name="Line 22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4049" y="4870"/>
                        <a:ext cx="150" cy="245"/>
                      </a:xfrm>
                      <a:prstGeom prst="line">
                        <a:avLst/>
                      </a:prstGeom>
                      <a:noFill/>
                      <a:ln w="9525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GB"/>
                      </a:p>
                    </p:txBody>
                  </p:sp>
                  <p:sp>
                    <p:nvSpPr>
                      <p:cNvPr id="79" name="Line 23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4724" y="4870"/>
                        <a:ext cx="150" cy="245"/>
                      </a:xfrm>
                      <a:prstGeom prst="line">
                        <a:avLst/>
                      </a:prstGeom>
                      <a:noFill/>
                      <a:ln w="9525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GB"/>
                      </a:p>
                    </p:txBody>
                  </p:sp>
                </p:grpSp>
                <p:grpSp>
                  <p:nvGrpSpPr>
                    <p:cNvPr id="72" name="Group 24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5399" y="4870"/>
                      <a:ext cx="825" cy="245"/>
                      <a:chOff x="4049" y="4870"/>
                      <a:chExt cx="825" cy="245"/>
                    </a:xfrm>
                  </p:grpSpPr>
                  <p:sp>
                    <p:nvSpPr>
                      <p:cNvPr id="76" name="Line 25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4049" y="4870"/>
                        <a:ext cx="150" cy="245"/>
                      </a:xfrm>
                      <a:prstGeom prst="line">
                        <a:avLst/>
                      </a:prstGeom>
                      <a:noFill/>
                      <a:ln w="9525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GB"/>
                      </a:p>
                    </p:txBody>
                  </p:sp>
                  <p:sp>
                    <p:nvSpPr>
                      <p:cNvPr id="77" name="Line 26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4724" y="4870"/>
                        <a:ext cx="150" cy="245"/>
                      </a:xfrm>
                      <a:prstGeom prst="line">
                        <a:avLst/>
                      </a:prstGeom>
                      <a:noFill/>
                      <a:ln w="9525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GB"/>
                      </a:p>
                    </p:txBody>
                  </p:sp>
                </p:grpSp>
                <p:grpSp>
                  <p:nvGrpSpPr>
                    <p:cNvPr id="73" name="Group 27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6749" y="4870"/>
                      <a:ext cx="825" cy="245"/>
                      <a:chOff x="4049" y="4870"/>
                      <a:chExt cx="825" cy="245"/>
                    </a:xfrm>
                  </p:grpSpPr>
                  <p:sp>
                    <p:nvSpPr>
                      <p:cNvPr id="74" name="Line 28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4049" y="4870"/>
                        <a:ext cx="150" cy="245"/>
                      </a:xfrm>
                      <a:prstGeom prst="line">
                        <a:avLst/>
                      </a:prstGeom>
                      <a:noFill/>
                      <a:ln w="9525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GB"/>
                      </a:p>
                    </p:txBody>
                  </p:sp>
                  <p:sp>
                    <p:nvSpPr>
                      <p:cNvPr id="75" name="Line 29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4724" y="4870"/>
                        <a:ext cx="150" cy="245"/>
                      </a:xfrm>
                      <a:prstGeom prst="line">
                        <a:avLst/>
                      </a:prstGeom>
                      <a:noFill/>
                      <a:ln w="9525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GB"/>
                      </a:p>
                    </p:txBody>
                  </p:sp>
                </p:grpSp>
              </p:grpSp>
              <p:grpSp>
                <p:nvGrpSpPr>
                  <p:cNvPr id="61" name="Group 30"/>
                  <p:cNvGrpSpPr>
                    <a:grpSpLocks/>
                  </p:cNvGrpSpPr>
                  <p:nvPr/>
                </p:nvGrpSpPr>
                <p:grpSpPr bwMode="auto">
                  <a:xfrm rot="10800000" flipH="1">
                    <a:off x="4199" y="4870"/>
                    <a:ext cx="3525" cy="245"/>
                    <a:chOff x="4049" y="4870"/>
                    <a:chExt cx="3525" cy="245"/>
                  </a:xfrm>
                </p:grpSpPr>
                <p:grpSp>
                  <p:nvGrpSpPr>
                    <p:cNvPr id="62" name="Group 31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4049" y="4870"/>
                      <a:ext cx="825" cy="245"/>
                      <a:chOff x="4049" y="4870"/>
                      <a:chExt cx="825" cy="245"/>
                    </a:xfrm>
                  </p:grpSpPr>
                  <p:sp>
                    <p:nvSpPr>
                      <p:cNvPr id="69" name="Line 32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4049" y="4870"/>
                        <a:ext cx="150" cy="245"/>
                      </a:xfrm>
                      <a:prstGeom prst="line">
                        <a:avLst/>
                      </a:prstGeom>
                      <a:noFill/>
                      <a:ln w="9525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GB"/>
                      </a:p>
                    </p:txBody>
                  </p:sp>
                  <p:sp>
                    <p:nvSpPr>
                      <p:cNvPr id="70" name="Line 33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4724" y="4870"/>
                        <a:ext cx="150" cy="245"/>
                      </a:xfrm>
                      <a:prstGeom prst="line">
                        <a:avLst/>
                      </a:prstGeom>
                      <a:noFill/>
                      <a:ln w="9525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GB"/>
                      </a:p>
                    </p:txBody>
                  </p:sp>
                </p:grpSp>
                <p:grpSp>
                  <p:nvGrpSpPr>
                    <p:cNvPr id="63" name="Group 34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5399" y="4870"/>
                      <a:ext cx="825" cy="245"/>
                      <a:chOff x="4049" y="4870"/>
                      <a:chExt cx="825" cy="245"/>
                    </a:xfrm>
                  </p:grpSpPr>
                  <p:sp>
                    <p:nvSpPr>
                      <p:cNvPr id="67" name="Line 35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4049" y="4870"/>
                        <a:ext cx="150" cy="245"/>
                      </a:xfrm>
                      <a:prstGeom prst="line">
                        <a:avLst/>
                      </a:prstGeom>
                      <a:noFill/>
                      <a:ln w="9525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GB"/>
                      </a:p>
                    </p:txBody>
                  </p:sp>
                  <p:sp>
                    <p:nvSpPr>
                      <p:cNvPr id="68" name="Line 36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4724" y="4870"/>
                        <a:ext cx="150" cy="245"/>
                      </a:xfrm>
                      <a:prstGeom prst="line">
                        <a:avLst/>
                      </a:prstGeom>
                      <a:noFill/>
                      <a:ln w="9525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GB"/>
                      </a:p>
                    </p:txBody>
                  </p:sp>
                </p:grpSp>
                <p:grpSp>
                  <p:nvGrpSpPr>
                    <p:cNvPr id="64" name="Group 37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6749" y="4870"/>
                      <a:ext cx="825" cy="245"/>
                      <a:chOff x="4049" y="4870"/>
                      <a:chExt cx="825" cy="245"/>
                    </a:xfrm>
                  </p:grpSpPr>
                  <p:sp>
                    <p:nvSpPr>
                      <p:cNvPr id="65" name="Line 38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4049" y="4870"/>
                        <a:ext cx="150" cy="245"/>
                      </a:xfrm>
                      <a:prstGeom prst="line">
                        <a:avLst/>
                      </a:prstGeom>
                      <a:noFill/>
                      <a:ln w="9525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GB"/>
                      </a:p>
                    </p:txBody>
                  </p:sp>
                  <p:sp>
                    <p:nvSpPr>
                      <p:cNvPr id="66" name="Line 39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4724" y="4870"/>
                        <a:ext cx="150" cy="245"/>
                      </a:xfrm>
                      <a:prstGeom prst="line">
                        <a:avLst/>
                      </a:prstGeom>
                      <a:noFill/>
                      <a:ln w="9525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GB"/>
                      </a:p>
                    </p:txBody>
                  </p:sp>
                </p:grpSp>
              </p:grpSp>
            </p:grpSp>
          </p:grpSp>
          <p:sp>
            <p:nvSpPr>
              <p:cNvPr id="12" name="Text Box 40"/>
              <p:cNvSpPr txBox="1">
                <a:spLocks noChangeArrowheads="1"/>
              </p:cNvSpPr>
              <p:nvPr/>
            </p:nvSpPr>
            <p:spPr bwMode="auto">
              <a:xfrm>
                <a:off x="1357313" y="5991225"/>
                <a:ext cx="2391455" cy="581025"/>
              </a:xfrm>
              <a:prstGeom prst="rect">
                <a:avLst/>
              </a:prstGeom>
              <a:solidFill>
                <a:srgbClr val="FFFFFF"/>
              </a:solidFill>
              <a:ln w="9525" algn="ctr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spcAft>
                    <a:spcPts val="1000"/>
                  </a:spcAft>
                </a:pPr>
                <a:r>
                  <a:rPr lang="sv-SE" sz="1000" dirty="0" smtClean="0">
                    <a:latin typeface="Arial" pitchFamily="34" charset="0"/>
                  </a:rPr>
                  <a:t>n</a:t>
                </a:r>
                <a:r>
                  <a:rPr lang="sv-SE" sz="1000" baseline="-25000" dirty="0" smtClean="0">
                    <a:latin typeface="Arial" pitchFamily="34" charset="0"/>
                  </a:rPr>
                  <a:t>t</a:t>
                </a:r>
                <a:r>
                  <a:rPr lang="sv-SE" sz="1000" dirty="0" smtClean="0">
                    <a:latin typeface="Arial" pitchFamily="34" charset="0"/>
                  </a:rPr>
                  <a:t> </a:t>
                </a:r>
                <a:r>
                  <a:rPr lang="sv-SE" sz="1000" dirty="0">
                    <a:latin typeface="Arial" pitchFamily="34" charset="0"/>
                  </a:rPr>
                  <a:t>= 1, 2, …M </a:t>
                </a:r>
                <a:r>
                  <a:rPr lang="sv-SE" sz="1000" dirty="0" err="1">
                    <a:latin typeface="Arial" pitchFamily="34" charset="0"/>
                  </a:rPr>
                  <a:t>antenna</a:t>
                </a:r>
                <a:r>
                  <a:rPr lang="sv-SE" sz="1000" dirty="0">
                    <a:latin typeface="Arial" pitchFamily="34" charset="0"/>
                  </a:rPr>
                  <a:t> ports</a:t>
                </a:r>
                <a:endParaRPr lang="en-US" dirty="0"/>
              </a:p>
            </p:txBody>
          </p:sp>
          <p:grpSp>
            <p:nvGrpSpPr>
              <p:cNvPr id="13" name="Group 41"/>
              <p:cNvGrpSpPr>
                <a:grpSpLocks/>
              </p:cNvGrpSpPr>
              <p:nvPr/>
            </p:nvGrpSpPr>
            <p:grpSpPr bwMode="auto">
              <a:xfrm>
                <a:off x="2132920" y="2452902"/>
                <a:ext cx="969509" cy="2996429"/>
                <a:chOff x="3149" y="8161"/>
                <a:chExt cx="1125" cy="2527"/>
              </a:xfrm>
            </p:grpSpPr>
            <p:grpSp>
              <p:nvGrpSpPr>
                <p:cNvPr id="22" name="Group 42"/>
                <p:cNvGrpSpPr>
                  <a:grpSpLocks/>
                </p:cNvGrpSpPr>
                <p:nvPr/>
              </p:nvGrpSpPr>
              <p:grpSpPr bwMode="auto">
                <a:xfrm rot="-5400000" flipH="1" flipV="1">
                  <a:off x="2213" y="9200"/>
                  <a:ext cx="2321" cy="450"/>
                  <a:chOff x="4199" y="4135"/>
                  <a:chExt cx="3375" cy="490"/>
                </a:xfrm>
              </p:grpSpPr>
              <p:sp>
                <p:nvSpPr>
                  <p:cNvPr id="51" name="Line 43"/>
                  <p:cNvSpPr>
                    <a:spLocks noChangeShapeType="1"/>
                  </p:cNvSpPr>
                  <p:nvPr/>
                </p:nvSpPr>
                <p:spPr bwMode="auto">
                  <a:xfrm>
                    <a:off x="4874" y="4135"/>
                    <a:ext cx="1" cy="490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GB"/>
                  </a:p>
                </p:txBody>
              </p:sp>
              <p:sp>
                <p:nvSpPr>
                  <p:cNvPr id="52" name="Line 44"/>
                  <p:cNvSpPr>
                    <a:spLocks noChangeShapeType="1"/>
                  </p:cNvSpPr>
                  <p:nvPr/>
                </p:nvSpPr>
                <p:spPr bwMode="auto">
                  <a:xfrm>
                    <a:off x="4199" y="4135"/>
                    <a:ext cx="1" cy="490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GB"/>
                  </a:p>
                </p:txBody>
              </p:sp>
              <p:sp>
                <p:nvSpPr>
                  <p:cNvPr id="53" name="Line 45"/>
                  <p:cNvSpPr>
                    <a:spLocks noChangeShapeType="1"/>
                  </p:cNvSpPr>
                  <p:nvPr/>
                </p:nvSpPr>
                <p:spPr bwMode="auto">
                  <a:xfrm>
                    <a:off x="6223" y="4135"/>
                    <a:ext cx="1" cy="490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GB"/>
                  </a:p>
                </p:txBody>
              </p:sp>
              <p:sp>
                <p:nvSpPr>
                  <p:cNvPr id="54" name="Line 46"/>
                  <p:cNvSpPr>
                    <a:spLocks noChangeShapeType="1"/>
                  </p:cNvSpPr>
                  <p:nvPr/>
                </p:nvSpPr>
                <p:spPr bwMode="auto">
                  <a:xfrm>
                    <a:off x="5548" y="4135"/>
                    <a:ext cx="1" cy="490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GB"/>
                  </a:p>
                </p:txBody>
              </p:sp>
              <p:sp>
                <p:nvSpPr>
                  <p:cNvPr id="55" name="Line 47"/>
                  <p:cNvSpPr>
                    <a:spLocks noChangeShapeType="1"/>
                  </p:cNvSpPr>
                  <p:nvPr/>
                </p:nvSpPr>
                <p:spPr bwMode="auto">
                  <a:xfrm>
                    <a:off x="7573" y="4135"/>
                    <a:ext cx="1" cy="490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GB"/>
                  </a:p>
                </p:txBody>
              </p:sp>
              <p:sp>
                <p:nvSpPr>
                  <p:cNvPr id="56" name="Line 48"/>
                  <p:cNvSpPr>
                    <a:spLocks noChangeShapeType="1"/>
                  </p:cNvSpPr>
                  <p:nvPr/>
                </p:nvSpPr>
                <p:spPr bwMode="auto">
                  <a:xfrm>
                    <a:off x="6898" y="4135"/>
                    <a:ext cx="1" cy="490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GB"/>
                  </a:p>
                </p:txBody>
              </p:sp>
            </p:grpSp>
            <p:grpSp>
              <p:nvGrpSpPr>
                <p:cNvPr id="23" name="Group 49"/>
                <p:cNvGrpSpPr>
                  <a:grpSpLocks/>
                </p:cNvGrpSpPr>
                <p:nvPr/>
              </p:nvGrpSpPr>
              <p:grpSpPr bwMode="auto">
                <a:xfrm rot="-5400000" flipH="1" flipV="1">
                  <a:off x="2673" y="9087"/>
                  <a:ext cx="2527" cy="675"/>
                  <a:chOff x="4049" y="4870"/>
                  <a:chExt cx="3675" cy="735"/>
                </a:xfrm>
              </p:grpSpPr>
              <p:grpSp>
                <p:nvGrpSpPr>
                  <p:cNvPr id="24" name="Group 50"/>
                  <p:cNvGrpSpPr>
                    <a:grpSpLocks/>
                  </p:cNvGrpSpPr>
                  <p:nvPr/>
                </p:nvGrpSpPr>
                <p:grpSpPr bwMode="auto">
                  <a:xfrm>
                    <a:off x="4199" y="5115"/>
                    <a:ext cx="3375" cy="490"/>
                    <a:chOff x="4199" y="4135"/>
                    <a:chExt cx="3375" cy="490"/>
                  </a:xfrm>
                </p:grpSpPr>
                <p:sp>
                  <p:nvSpPr>
                    <p:cNvPr id="45" name="Line 51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4874" y="4135"/>
                      <a:ext cx="1" cy="490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GB"/>
                    </a:p>
                  </p:txBody>
                </p:sp>
                <p:sp>
                  <p:nvSpPr>
                    <p:cNvPr id="46" name="Line 52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4199" y="4135"/>
                      <a:ext cx="1" cy="490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GB"/>
                    </a:p>
                  </p:txBody>
                </p:sp>
                <p:sp>
                  <p:nvSpPr>
                    <p:cNvPr id="47" name="Line 53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6223" y="4135"/>
                      <a:ext cx="1" cy="490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GB"/>
                    </a:p>
                  </p:txBody>
                </p:sp>
                <p:sp>
                  <p:nvSpPr>
                    <p:cNvPr id="48" name="Line 54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5548" y="4135"/>
                      <a:ext cx="1" cy="490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GB"/>
                    </a:p>
                  </p:txBody>
                </p:sp>
                <p:sp>
                  <p:nvSpPr>
                    <p:cNvPr id="49" name="Line 55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7573" y="4135"/>
                      <a:ext cx="1" cy="490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GB"/>
                    </a:p>
                  </p:txBody>
                </p:sp>
                <p:sp>
                  <p:nvSpPr>
                    <p:cNvPr id="50" name="Line 56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6898" y="4135"/>
                      <a:ext cx="1" cy="490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GB"/>
                    </a:p>
                  </p:txBody>
                </p:sp>
              </p:grpSp>
              <p:grpSp>
                <p:nvGrpSpPr>
                  <p:cNvPr id="25" name="Group 57"/>
                  <p:cNvGrpSpPr>
                    <a:grpSpLocks/>
                  </p:cNvGrpSpPr>
                  <p:nvPr/>
                </p:nvGrpSpPr>
                <p:grpSpPr bwMode="auto">
                  <a:xfrm>
                    <a:off x="4049" y="4870"/>
                    <a:ext cx="3525" cy="245"/>
                    <a:chOff x="4049" y="4870"/>
                    <a:chExt cx="3525" cy="245"/>
                  </a:xfrm>
                </p:grpSpPr>
                <p:grpSp>
                  <p:nvGrpSpPr>
                    <p:cNvPr id="36" name="Group 58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4049" y="4870"/>
                      <a:ext cx="825" cy="245"/>
                      <a:chOff x="4049" y="4870"/>
                      <a:chExt cx="825" cy="245"/>
                    </a:xfrm>
                  </p:grpSpPr>
                  <p:sp>
                    <p:nvSpPr>
                      <p:cNvPr id="43" name="Line 59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4049" y="4870"/>
                        <a:ext cx="150" cy="245"/>
                      </a:xfrm>
                      <a:prstGeom prst="line">
                        <a:avLst/>
                      </a:prstGeom>
                      <a:noFill/>
                      <a:ln w="9525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GB"/>
                      </a:p>
                    </p:txBody>
                  </p:sp>
                  <p:sp>
                    <p:nvSpPr>
                      <p:cNvPr id="44" name="Line 60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4724" y="4870"/>
                        <a:ext cx="150" cy="245"/>
                      </a:xfrm>
                      <a:prstGeom prst="line">
                        <a:avLst/>
                      </a:prstGeom>
                      <a:noFill/>
                      <a:ln w="9525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GB"/>
                      </a:p>
                    </p:txBody>
                  </p:sp>
                </p:grpSp>
                <p:grpSp>
                  <p:nvGrpSpPr>
                    <p:cNvPr id="37" name="Group 61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5399" y="4870"/>
                      <a:ext cx="825" cy="245"/>
                      <a:chOff x="4049" y="4870"/>
                      <a:chExt cx="825" cy="245"/>
                    </a:xfrm>
                  </p:grpSpPr>
                  <p:sp>
                    <p:nvSpPr>
                      <p:cNvPr id="41" name="Line 62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4049" y="4870"/>
                        <a:ext cx="150" cy="245"/>
                      </a:xfrm>
                      <a:prstGeom prst="line">
                        <a:avLst/>
                      </a:prstGeom>
                      <a:noFill/>
                      <a:ln w="9525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GB"/>
                      </a:p>
                    </p:txBody>
                  </p:sp>
                  <p:sp>
                    <p:nvSpPr>
                      <p:cNvPr id="42" name="Line 63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4724" y="4870"/>
                        <a:ext cx="150" cy="245"/>
                      </a:xfrm>
                      <a:prstGeom prst="line">
                        <a:avLst/>
                      </a:prstGeom>
                      <a:noFill/>
                      <a:ln w="9525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GB"/>
                      </a:p>
                    </p:txBody>
                  </p:sp>
                </p:grpSp>
                <p:grpSp>
                  <p:nvGrpSpPr>
                    <p:cNvPr id="38" name="Group 64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6749" y="4870"/>
                      <a:ext cx="825" cy="245"/>
                      <a:chOff x="4049" y="4870"/>
                      <a:chExt cx="825" cy="245"/>
                    </a:xfrm>
                  </p:grpSpPr>
                  <p:sp>
                    <p:nvSpPr>
                      <p:cNvPr id="39" name="Line 65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4049" y="4870"/>
                        <a:ext cx="150" cy="245"/>
                      </a:xfrm>
                      <a:prstGeom prst="line">
                        <a:avLst/>
                      </a:prstGeom>
                      <a:noFill/>
                      <a:ln w="9525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GB"/>
                      </a:p>
                    </p:txBody>
                  </p:sp>
                  <p:sp>
                    <p:nvSpPr>
                      <p:cNvPr id="40" name="Line 66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4724" y="4870"/>
                        <a:ext cx="150" cy="245"/>
                      </a:xfrm>
                      <a:prstGeom prst="line">
                        <a:avLst/>
                      </a:prstGeom>
                      <a:noFill/>
                      <a:ln w="9525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GB"/>
                      </a:p>
                    </p:txBody>
                  </p:sp>
                </p:grpSp>
              </p:grpSp>
              <p:grpSp>
                <p:nvGrpSpPr>
                  <p:cNvPr id="26" name="Group 67"/>
                  <p:cNvGrpSpPr>
                    <a:grpSpLocks/>
                  </p:cNvGrpSpPr>
                  <p:nvPr/>
                </p:nvGrpSpPr>
                <p:grpSpPr bwMode="auto">
                  <a:xfrm rot="10800000" flipH="1">
                    <a:off x="4199" y="4870"/>
                    <a:ext cx="3525" cy="245"/>
                    <a:chOff x="4049" y="4870"/>
                    <a:chExt cx="3525" cy="245"/>
                  </a:xfrm>
                </p:grpSpPr>
                <p:grpSp>
                  <p:nvGrpSpPr>
                    <p:cNvPr id="27" name="Group 68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4049" y="4870"/>
                      <a:ext cx="825" cy="245"/>
                      <a:chOff x="4049" y="4870"/>
                      <a:chExt cx="825" cy="245"/>
                    </a:xfrm>
                  </p:grpSpPr>
                  <p:sp>
                    <p:nvSpPr>
                      <p:cNvPr id="34" name="Line 69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4049" y="4870"/>
                        <a:ext cx="150" cy="245"/>
                      </a:xfrm>
                      <a:prstGeom prst="line">
                        <a:avLst/>
                      </a:prstGeom>
                      <a:noFill/>
                      <a:ln w="9525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GB"/>
                      </a:p>
                    </p:txBody>
                  </p:sp>
                  <p:sp>
                    <p:nvSpPr>
                      <p:cNvPr id="35" name="Line 70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4724" y="4870"/>
                        <a:ext cx="150" cy="245"/>
                      </a:xfrm>
                      <a:prstGeom prst="line">
                        <a:avLst/>
                      </a:prstGeom>
                      <a:noFill/>
                      <a:ln w="9525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GB"/>
                      </a:p>
                    </p:txBody>
                  </p:sp>
                </p:grpSp>
                <p:grpSp>
                  <p:nvGrpSpPr>
                    <p:cNvPr id="28" name="Group 71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5399" y="4870"/>
                      <a:ext cx="825" cy="245"/>
                      <a:chOff x="4049" y="4870"/>
                      <a:chExt cx="825" cy="245"/>
                    </a:xfrm>
                  </p:grpSpPr>
                  <p:sp>
                    <p:nvSpPr>
                      <p:cNvPr id="32" name="Line 72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4049" y="4870"/>
                        <a:ext cx="150" cy="245"/>
                      </a:xfrm>
                      <a:prstGeom prst="line">
                        <a:avLst/>
                      </a:prstGeom>
                      <a:noFill/>
                      <a:ln w="9525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GB"/>
                      </a:p>
                    </p:txBody>
                  </p:sp>
                  <p:sp>
                    <p:nvSpPr>
                      <p:cNvPr id="33" name="Line 73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4724" y="4870"/>
                        <a:ext cx="150" cy="245"/>
                      </a:xfrm>
                      <a:prstGeom prst="line">
                        <a:avLst/>
                      </a:prstGeom>
                      <a:noFill/>
                      <a:ln w="9525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GB"/>
                      </a:p>
                    </p:txBody>
                  </p:sp>
                </p:grpSp>
                <p:grpSp>
                  <p:nvGrpSpPr>
                    <p:cNvPr id="29" name="Group 74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6749" y="4870"/>
                      <a:ext cx="825" cy="245"/>
                      <a:chOff x="4049" y="4870"/>
                      <a:chExt cx="825" cy="245"/>
                    </a:xfrm>
                  </p:grpSpPr>
                  <p:sp>
                    <p:nvSpPr>
                      <p:cNvPr id="30" name="Line 75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4049" y="4870"/>
                        <a:ext cx="150" cy="245"/>
                      </a:xfrm>
                      <a:prstGeom prst="line">
                        <a:avLst/>
                      </a:prstGeom>
                      <a:noFill/>
                      <a:ln w="9525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GB"/>
                      </a:p>
                    </p:txBody>
                  </p:sp>
                  <p:sp>
                    <p:nvSpPr>
                      <p:cNvPr id="31" name="Line 76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4724" y="4870"/>
                        <a:ext cx="150" cy="245"/>
                      </a:xfrm>
                      <a:prstGeom prst="line">
                        <a:avLst/>
                      </a:prstGeom>
                      <a:noFill/>
                      <a:ln w="9525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GB"/>
                      </a:p>
                    </p:txBody>
                  </p:sp>
                </p:grpSp>
              </p:grpSp>
            </p:grpSp>
          </p:grpSp>
          <p:sp>
            <p:nvSpPr>
              <p:cNvPr id="14" name="Text Box 77"/>
              <p:cNvSpPr txBox="1">
                <a:spLocks noChangeArrowheads="1"/>
              </p:cNvSpPr>
              <p:nvPr/>
            </p:nvSpPr>
            <p:spPr bwMode="auto">
              <a:xfrm>
                <a:off x="5752420" y="5991225"/>
                <a:ext cx="2391455" cy="581025"/>
              </a:xfrm>
              <a:prstGeom prst="rect">
                <a:avLst/>
              </a:prstGeom>
              <a:solidFill>
                <a:srgbClr val="FFFFFF"/>
              </a:solidFill>
              <a:ln w="9525" algn="ctr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spcAft>
                    <a:spcPts val="1000"/>
                  </a:spcAft>
                </a:pPr>
                <a:r>
                  <a:rPr lang="sv-SE" sz="1000" dirty="0" smtClean="0">
                    <a:latin typeface="Arial" pitchFamily="34" charset="0"/>
                  </a:rPr>
                  <a:t>n</a:t>
                </a:r>
                <a:r>
                  <a:rPr lang="sv-SE" sz="1000" baseline="-25000" dirty="0" smtClean="0">
                    <a:latin typeface="Arial" pitchFamily="34" charset="0"/>
                  </a:rPr>
                  <a:t>r</a:t>
                </a:r>
                <a:r>
                  <a:rPr lang="sv-SE" sz="1000" dirty="0" smtClean="0">
                    <a:latin typeface="Arial" pitchFamily="34" charset="0"/>
                  </a:rPr>
                  <a:t> </a:t>
                </a:r>
                <a:r>
                  <a:rPr lang="sv-SE" sz="1000" dirty="0">
                    <a:latin typeface="Arial" pitchFamily="34" charset="0"/>
                  </a:rPr>
                  <a:t>= 1, 2, …N </a:t>
                </a:r>
                <a:r>
                  <a:rPr lang="sv-SE" sz="1000" dirty="0" err="1">
                    <a:latin typeface="Arial" pitchFamily="34" charset="0"/>
                  </a:rPr>
                  <a:t>antenna</a:t>
                </a:r>
                <a:r>
                  <a:rPr lang="sv-SE" sz="1000" dirty="0">
                    <a:latin typeface="Arial" pitchFamily="34" charset="0"/>
                  </a:rPr>
                  <a:t> ports</a:t>
                </a:r>
                <a:endParaRPr lang="en-US" dirty="0"/>
              </a:p>
            </p:txBody>
          </p:sp>
          <p:sp>
            <p:nvSpPr>
              <p:cNvPr id="15" name="Line 78"/>
              <p:cNvSpPr>
                <a:spLocks noChangeShapeType="1"/>
              </p:cNvSpPr>
              <p:nvPr/>
            </p:nvSpPr>
            <p:spPr bwMode="auto">
              <a:xfrm>
                <a:off x="3748768" y="2795588"/>
                <a:ext cx="2262187" cy="232410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prstDash val="sysDot"/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6" name="Line 79"/>
              <p:cNvSpPr>
                <a:spLocks noChangeShapeType="1"/>
              </p:cNvSpPr>
              <p:nvPr/>
            </p:nvSpPr>
            <p:spPr bwMode="auto">
              <a:xfrm>
                <a:off x="3619500" y="3376613"/>
                <a:ext cx="2520723" cy="290512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prstDash val="sysDot"/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7" name="Line 80"/>
              <p:cNvSpPr>
                <a:spLocks noChangeShapeType="1"/>
              </p:cNvSpPr>
              <p:nvPr/>
            </p:nvSpPr>
            <p:spPr bwMode="auto">
              <a:xfrm flipV="1">
                <a:off x="3554866" y="2795588"/>
                <a:ext cx="2520723" cy="2033587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prstDash val="sysDot"/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8" name="Line 81"/>
              <p:cNvSpPr>
                <a:spLocks noChangeShapeType="1"/>
              </p:cNvSpPr>
              <p:nvPr/>
            </p:nvSpPr>
            <p:spPr bwMode="auto">
              <a:xfrm>
                <a:off x="3619500" y="3667125"/>
                <a:ext cx="2520723" cy="871537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prstDash val="sysDot"/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19" name="Line 82"/>
              <p:cNvSpPr>
                <a:spLocks noChangeShapeType="1"/>
              </p:cNvSpPr>
              <p:nvPr/>
            </p:nvSpPr>
            <p:spPr bwMode="auto">
              <a:xfrm>
                <a:off x="3554866" y="5119688"/>
                <a:ext cx="2262187" cy="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prstDash val="sysDot"/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20" name="Line 83"/>
              <p:cNvSpPr>
                <a:spLocks noChangeShapeType="1"/>
              </p:cNvSpPr>
              <p:nvPr/>
            </p:nvSpPr>
            <p:spPr bwMode="auto">
              <a:xfrm>
                <a:off x="4201206" y="2795588"/>
                <a:ext cx="1163411" cy="290512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prstDash val="sysDot"/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21" name="Text Box 84"/>
              <p:cNvSpPr txBox="1">
                <a:spLocks noChangeArrowheads="1"/>
              </p:cNvSpPr>
              <p:nvPr/>
            </p:nvSpPr>
            <p:spPr bwMode="auto">
              <a:xfrm>
                <a:off x="4151314" y="2505074"/>
                <a:ext cx="1646734" cy="2905125"/>
              </a:xfrm>
              <a:prstGeom prst="rect">
                <a:avLst/>
              </a:prstGeom>
              <a:solidFill>
                <a:srgbClr val="FFFFFF"/>
              </a:solidFill>
              <a:ln w="9525" algn="ctr">
                <a:noFill/>
                <a:prstDash val="sysDot"/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spcAft>
                    <a:spcPts val="1000"/>
                  </a:spcAft>
                </a:pPr>
                <a:endParaRPr lang="sv-SE" sz="1100" dirty="0"/>
              </a:p>
              <a:p>
                <a:pPr algn="ctr">
                  <a:spcAft>
                    <a:spcPts val="1000"/>
                  </a:spcAft>
                </a:pPr>
                <a:r>
                  <a:rPr lang="en-US" sz="1100" dirty="0">
                    <a:latin typeface="Calibri" pitchFamily="34" charset="0"/>
                  </a:rPr>
                  <a:t>Rich scattering environment causing Rayleigh fading</a:t>
                </a:r>
                <a:endParaRPr lang="en-US" dirty="0"/>
              </a:p>
            </p:txBody>
          </p:sp>
        </p:grpSp>
        <p:sp>
          <p:nvSpPr>
            <p:cNvPr id="8" name="TextBox 7"/>
            <p:cNvSpPr txBox="1"/>
            <p:nvPr/>
          </p:nvSpPr>
          <p:spPr>
            <a:xfrm>
              <a:off x="609600" y="2362200"/>
              <a:ext cx="68580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800" dirty="0" err="1" smtClean="0"/>
                <a:t>Tx</a:t>
              </a:r>
              <a:r>
                <a:rPr lang="en-US" sz="1800" dirty="0" smtClean="0"/>
                <a:t> ports</a:t>
              </a:r>
              <a:endParaRPr lang="en-US" sz="1800" dirty="0"/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4191000" y="2362200"/>
              <a:ext cx="68580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800" dirty="0" smtClean="0"/>
                <a:t>Rx ports</a:t>
              </a:r>
              <a:endParaRPr lang="en-US" sz="1800" dirty="0"/>
            </a:p>
          </p:txBody>
        </p:sp>
      </p:grpSp>
      <p:sp>
        <p:nvSpPr>
          <p:cNvPr id="92" name="TextBox 91"/>
          <p:cNvSpPr txBox="1"/>
          <p:nvPr/>
        </p:nvSpPr>
        <p:spPr>
          <a:xfrm>
            <a:off x="4447082" y="5562600"/>
            <a:ext cx="4267200" cy="1200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 smtClean="0">
                <a:solidFill>
                  <a:srgbClr val="FF0000"/>
                </a:solidFill>
              </a:rPr>
              <a:t>H</a:t>
            </a:r>
            <a:r>
              <a:rPr lang="en-US" dirty="0" smtClean="0">
                <a:solidFill>
                  <a:srgbClr val="FF0000"/>
                </a:solidFill>
              </a:rPr>
              <a:t> is the channel matrix </a:t>
            </a:r>
            <a:r>
              <a:rPr lang="en-US" dirty="0" smtClean="0"/>
              <a:t>containing all “S</a:t>
            </a:r>
            <a:r>
              <a:rPr lang="en-US" baseline="-25000" dirty="0" smtClean="0"/>
              <a:t>21</a:t>
            </a:r>
            <a:r>
              <a:rPr lang="en-US" dirty="0" smtClean="0"/>
              <a:t>”-parameters between all </a:t>
            </a:r>
            <a:r>
              <a:rPr lang="en-US" dirty="0" err="1" smtClean="0"/>
              <a:t>Tx</a:t>
            </a:r>
            <a:r>
              <a:rPr lang="en-US" dirty="0" smtClean="0"/>
              <a:t> and all Rx ports</a:t>
            </a:r>
            <a:endParaRPr lang="en-US" dirty="0"/>
          </a:p>
        </p:txBody>
      </p:sp>
      <p:graphicFrame>
        <p:nvGraphicFramePr>
          <p:cNvPr id="93" name="Object 92"/>
          <p:cNvGraphicFramePr>
            <a:graphicFrameLocks noChangeAspect="1"/>
          </p:cNvGraphicFramePr>
          <p:nvPr>
            <p:extLst/>
          </p:nvPr>
        </p:nvGraphicFramePr>
        <p:xfrm>
          <a:off x="884238" y="5159375"/>
          <a:ext cx="2355850" cy="673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2615" name="Equation" r:id="rId4" imgW="977760" imgH="279360" progId="Equation.DSMT4">
                  <p:embed/>
                </p:oleObj>
              </mc:Choice>
              <mc:Fallback>
                <p:oleObj name="Equation" r:id="rId4" imgW="977760" imgH="27936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884238" y="5159375"/>
                        <a:ext cx="2355850" cy="673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673173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Title 1"/>
          <p:cNvSpPr>
            <a:spLocks noGrp="1"/>
          </p:cNvSpPr>
          <p:nvPr>
            <p:ph type="title"/>
          </p:nvPr>
        </p:nvSpPr>
        <p:spPr>
          <a:xfrm>
            <a:off x="0" y="228600"/>
            <a:ext cx="9144000" cy="1143000"/>
          </a:xfrm>
        </p:spPr>
        <p:txBody>
          <a:bodyPr/>
          <a:lstStyle/>
          <a:p>
            <a:r>
              <a:rPr lang="en-US" sz="4000" dirty="0" smtClean="0"/>
              <a:t>MIMO system in multipath environment, </a:t>
            </a:r>
            <a:r>
              <a:rPr lang="en-US" sz="2400" dirty="0" smtClean="0"/>
              <a:t>Shannon’s extended formula (CSI = Channel state information)</a:t>
            </a:r>
          </a:p>
        </p:txBody>
      </p:sp>
      <p:sp>
        <p:nvSpPr>
          <p:cNvPr id="87" name="textruta 86"/>
          <p:cNvSpPr txBox="1"/>
          <p:nvPr/>
        </p:nvSpPr>
        <p:spPr>
          <a:xfrm>
            <a:off x="381000" y="4572000"/>
            <a:ext cx="828726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 smtClean="0"/>
              <a:t>No CSI at transmitter, full CSI at receiver, power equally divided:</a:t>
            </a:r>
            <a:endParaRPr lang="en-GB" dirty="0"/>
          </a:p>
        </p:txBody>
      </p:sp>
      <p:graphicFrame>
        <p:nvGraphicFramePr>
          <p:cNvPr id="88" name="Object 4"/>
          <p:cNvGraphicFramePr>
            <a:graphicFrameLocks noChangeAspect="1"/>
          </p:cNvGraphicFramePr>
          <p:nvPr>
            <p:extLst/>
          </p:nvPr>
        </p:nvGraphicFramePr>
        <p:xfrm>
          <a:off x="1168400" y="5181600"/>
          <a:ext cx="7031038" cy="1260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3644" name="Equation" r:id="rId3" imgW="2552400" imgH="457200" progId="Equation.DSMT4">
                  <p:embed/>
                </p:oleObj>
              </mc:Choice>
              <mc:Fallback>
                <p:oleObj name="Equation" r:id="rId3" imgW="2552400" imgH="4572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68400" y="5181600"/>
                        <a:ext cx="7031038" cy="1260475"/>
                      </a:xfrm>
                      <a:prstGeom prst="rect">
                        <a:avLst/>
                      </a:prstGeom>
                      <a:solidFill>
                        <a:srgbClr val="CCFFCC"/>
                      </a:solidFill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7" name="TextBox 26"/>
          <p:cNvSpPr txBox="1"/>
          <p:nvPr/>
        </p:nvSpPr>
        <p:spPr>
          <a:xfrm>
            <a:off x="5715000" y="2743200"/>
            <a:ext cx="312419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H</a:t>
            </a:r>
            <a:r>
              <a:rPr lang="en-US" dirty="0" smtClean="0"/>
              <a:t> is the channel matrix containing all S-parameters between all </a:t>
            </a:r>
            <a:r>
              <a:rPr lang="en-US" dirty="0" err="1" smtClean="0"/>
              <a:t>Tx</a:t>
            </a:r>
            <a:r>
              <a:rPr lang="en-US" dirty="0" smtClean="0"/>
              <a:t> and all Rx ports</a:t>
            </a:r>
            <a:endParaRPr lang="en-US" dirty="0"/>
          </a:p>
        </p:txBody>
      </p:sp>
      <p:grpSp>
        <p:nvGrpSpPr>
          <p:cNvPr id="31" name="Group 30"/>
          <p:cNvGrpSpPr/>
          <p:nvPr/>
        </p:nvGrpSpPr>
        <p:grpSpPr>
          <a:xfrm>
            <a:off x="304800" y="1752600"/>
            <a:ext cx="4876800" cy="2614967"/>
            <a:chOff x="304800" y="1752600"/>
            <a:chExt cx="4876800" cy="2614967"/>
          </a:xfrm>
        </p:grpSpPr>
        <p:grpSp>
          <p:nvGrpSpPr>
            <p:cNvPr id="2" name="Grupp 85"/>
            <p:cNvGrpSpPr>
              <a:grpSpLocks noChangeAspect="1"/>
            </p:cNvGrpSpPr>
            <p:nvPr/>
          </p:nvGrpSpPr>
          <p:grpSpPr>
            <a:xfrm>
              <a:off x="685800" y="1752600"/>
              <a:ext cx="4071937" cy="2614967"/>
              <a:chOff x="1357313" y="2213971"/>
              <a:chExt cx="6786562" cy="4358279"/>
            </a:xfrm>
          </p:grpSpPr>
          <p:sp>
            <p:nvSpPr>
              <p:cNvPr id="68612" name="Rectangle 3"/>
              <p:cNvSpPr>
                <a:spLocks noChangeArrowheads="1"/>
              </p:cNvSpPr>
              <p:nvPr/>
            </p:nvSpPr>
            <p:spPr bwMode="auto">
              <a:xfrm rot="16200000">
                <a:off x="3039836" y="1630655"/>
                <a:ext cx="3486150" cy="4652781"/>
              </a:xfrm>
              <a:prstGeom prst="rect">
                <a:avLst/>
              </a:prstGeom>
              <a:solidFill>
                <a:srgbClr val="FFFFFF"/>
              </a:solidFill>
              <a:ln w="9525" algn="ctr">
                <a:solidFill>
                  <a:srgbClr val="000000"/>
                </a:solidFill>
                <a:prstDash val="dash"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grpSp>
            <p:nvGrpSpPr>
              <p:cNvPr id="3" name="Group 4"/>
              <p:cNvGrpSpPr>
                <a:grpSpLocks/>
              </p:cNvGrpSpPr>
              <p:nvPr/>
            </p:nvGrpSpPr>
            <p:grpSpPr bwMode="auto">
              <a:xfrm>
                <a:off x="6527165" y="2460016"/>
                <a:ext cx="969509" cy="2996429"/>
                <a:chOff x="8248" y="8167"/>
                <a:chExt cx="1125" cy="2527"/>
              </a:xfrm>
            </p:grpSpPr>
            <p:grpSp>
              <p:nvGrpSpPr>
                <p:cNvPr id="4" name="Group 5"/>
                <p:cNvGrpSpPr>
                  <a:grpSpLocks/>
                </p:cNvGrpSpPr>
                <p:nvPr/>
              </p:nvGrpSpPr>
              <p:grpSpPr bwMode="auto">
                <a:xfrm rot="-5400000">
                  <a:off x="7987" y="9206"/>
                  <a:ext cx="2321" cy="450"/>
                  <a:chOff x="4199" y="4135"/>
                  <a:chExt cx="3375" cy="490"/>
                </a:xfrm>
              </p:grpSpPr>
              <p:sp>
                <p:nvSpPr>
                  <p:cNvPr id="68688" name="Line 6"/>
                  <p:cNvSpPr>
                    <a:spLocks noChangeShapeType="1"/>
                  </p:cNvSpPr>
                  <p:nvPr/>
                </p:nvSpPr>
                <p:spPr bwMode="auto">
                  <a:xfrm>
                    <a:off x="4874" y="4135"/>
                    <a:ext cx="1" cy="490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GB"/>
                  </a:p>
                </p:txBody>
              </p:sp>
              <p:sp>
                <p:nvSpPr>
                  <p:cNvPr id="68689" name="Line 7"/>
                  <p:cNvSpPr>
                    <a:spLocks noChangeShapeType="1"/>
                  </p:cNvSpPr>
                  <p:nvPr/>
                </p:nvSpPr>
                <p:spPr bwMode="auto">
                  <a:xfrm>
                    <a:off x="4199" y="4135"/>
                    <a:ext cx="1" cy="490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GB"/>
                  </a:p>
                </p:txBody>
              </p:sp>
              <p:sp>
                <p:nvSpPr>
                  <p:cNvPr id="68690" name="Line 8"/>
                  <p:cNvSpPr>
                    <a:spLocks noChangeShapeType="1"/>
                  </p:cNvSpPr>
                  <p:nvPr/>
                </p:nvSpPr>
                <p:spPr bwMode="auto">
                  <a:xfrm>
                    <a:off x="6223" y="4135"/>
                    <a:ext cx="1" cy="490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GB"/>
                  </a:p>
                </p:txBody>
              </p:sp>
              <p:sp>
                <p:nvSpPr>
                  <p:cNvPr id="68691" name="Line 9"/>
                  <p:cNvSpPr>
                    <a:spLocks noChangeShapeType="1"/>
                  </p:cNvSpPr>
                  <p:nvPr/>
                </p:nvSpPr>
                <p:spPr bwMode="auto">
                  <a:xfrm>
                    <a:off x="5548" y="4135"/>
                    <a:ext cx="1" cy="490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GB"/>
                  </a:p>
                </p:txBody>
              </p:sp>
              <p:sp>
                <p:nvSpPr>
                  <p:cNvPr id="68692" name="Line 10"/>
                  <p:cNvSpPr>
                    <a:spLocks noChangeShapeType="1"/>
                  </p:cNvSpPr>
                  <p:nvPr/>
                </p:nvSpPr>
                <p:spPr bwMode="auto">
                  <a:xfrm>
                    <a:off x="7573" y="4135"/>
                    <a:ext cx="1" cy="490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GB"/>
                  </a:p>
                </p:txBody>
              </p:sp>
              <p:sp>
                <p:nvSpPr>
                  <p:cNvPr id="68693" name="Line 11"/>
                  <p:cNvSpPr>
                    <a:spLocks noChangeShapeType="1"/>
                  </p:cNvSpPr>
                  <p:nvPr/>
                </p:nvSpPr>
                <p:spPr bwMode="auto">
                  <a:xfrm>
                    <a:off x="6898" y="4135"/>
                    <a:ext cx="1" cy="490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GB"/>
                  </a:p>
                </p:txBody>
              </p:sp>
            </p:grpSp>
            <p:grpSp>
              <p:nvGrpSpPr>
                <p:cNvPr id="5" name="Group 12"/>
                <p:cNvGrpSpPr>
                  <a:grpSpLocks/>
                </p:cNvGrpSpPr>
                <p:nvPr/>
              </p:nvGrpSpPr>
              <p:grpSpPr bwMode="auto">
                <a:xfrm rot="-5400000">
                  <a:off x="7322" y="9093"/>
                  <a:ext cx="2527" cy="675"/>
                  <a:chOff x="4049" y="4870"/>
                  <a:chExt cx="3675" cy="735"/>
                </a:xfrm>
              </p:grpSpPr>
              <p:grpSp>
                <p:nvGrpSpPr>
                  <p:cNvPr id="6" name="Group 13"/>
                  <p:cNvGrpSpPr>
                    <a:grpSpLocks/>
                  </p:cNvGrpSpPr>
                  <p:nvPr/>
                </p:nvGrpSpPr>
                <p:grpSpPr bwMode="auto">
                  <a:xfrm>
                    <a:off x="4199" y="5115"/>
                    <a:ext cx="3375" cy="490"/>
                    <a:chOff x="4199" y="4135"/>
                    <a:chExt cx="3375" cy="490"/>
                  </a:xfrm>
                </p:grpSpPr>
                <p:sp>
                  <p:nvSpPr>
                    <p:cNvPr id="68682" name="Line 14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4874" y="4135"/>
                      <a:ext cx="1" cy="490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GB"/>
                    </a:p>
                  </p:txBody>
                </p:sp>
                <p:sp>
                  <p:nvSpPr>
                    <p:cNvPr id="68683" name="Line 15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4199" y="4135"/>
                      <a:ext cx="1" cy="490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GB"/>
                    </a:p>
                  </p:txBody>
                </p:sp>
                <p:sp>
                  <p:nvSpPr>
                    <p:cNvPr id="68684" name="Line 16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6223" y="4135"/>
                      <a:ext cx="1" cy="490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GB"/>
                    </a:p>
                  </p:txBody>
                </p:sp>
                <p:sp>
                  <p:nvSpPr>
                    <p:cNvPr id="68685" name="Line 17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5548" y="4135"/>
                      <a:ext cx="1" cy="490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GB"/>
                    </a:p>
                  </p:txBody>
                </p:sp>
                <p:sp>
                  <p:nvSpPr>
                    <p:cNvPr id="68686" name="Line 18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7573" y="4135"/>
                      <a:ext cx="1" cy="490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GB"/>
                    </a:p>
                  </p:txBody>
                </p:sp>
                <p:sp>
                  <p:nvSpPr>
                    <p:cNvPr id="68687" name="Line 19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6898" y="4135"/>
                      <a:ext cx="1" cy="490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GB"/>
                    </a:p>
                  </p:txBody>
                </p:sp>
              </p:grpSp>
              <p:grpSp>
                <p:nvGrpSpPr>
                  <p:cNvPr id="7" name="Group 20"/>
                  <p:cNvGrpSpPr>
                    <a:grpSpLocks/>
                  </p:cNvGrpSpPr>
                  <p:nvPr/>
                </p:nvGrpSpPr>
                <p:grpSpPr bwMode="auto">
                  <a:xfrm>
                    <a:off x="4049" y="4870"/>
                    <a:ext cx="3525" cy="245"/>
                    <a:chOff x="4049" y="4870"/>
                    <a:chExt cx="3525" cy="245"/>
                  </a:xfrm>
                </p:grpSpPr>
                <p:grpSp>
                  <p:nvGrpSpPr>
                    <p:cNvPr id="8" name="Group 21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4049" y="4870"/>
                      <a:ext cx="825" cy="245"/>
                      <a:chOff x="4049" y="4870"/>
                      <a:chExt cx="825" cy="245"/>
                    </a:xfrm>
                  </p:grpSpPr>
                  <p:sp>
                    <p:nvSpPr>
                      <p:cNvPr id="68680" name="Line 22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4049" y="4870"/>
                        <a:ext cx="150" cy="245"/>
                      </a:xfrm>
                      <a:prstGeom prst="line">
                        <a:avLst/>
                      </a:prstGeom>
                      <a:noFill/>
                      <a:ln w="9525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GB"/>
                      </a:p>
                    </p:txBody>
                  </p:sp>
                  <p:sp>
                    <p:nvSpPr>
                      <p:cNvPr id="68681" name="Line 23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4724" y="4870"/>
                        <a:ext cx="150" cy="245"/>
                      </a:xfrm>
                      <a:prstGeom prst="line">
                        <a:avLst/>
                      </a:prstGeom>
                      <a:noFill/>
                      <a:ln w="9525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GB"/>
                      </a:p>
                    </p:txBody>
                  </p:sp>
                </p:grpSp>
                <p:grpSp>
                  <p:nvGrpSpPr>
                    <p:cNvPr id="9" name="Group 24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5399" y="4870"/>
                      <a:ext cx="825" cy="245"/>
                      <a:chOff x="4049" y="4870"/>
                      <a:chExt cx="825" cy="245"/>
                    </a:xfrm>
                  </p:grpSpPr>
                  <p:sp>
                    <p:nvSpPr>
                      <p:cNvPr id="68678" name="Line 25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4049" y="4870"/>
                        <a:ext cx="150" cy="245"/>
                      </a:xfrm>
                      <a:prstGeom prst="line">
                        <a:avLst/>
                      </a:prstGeom>
                      <a:noFill/>
                      <a:ln w="9525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GB"/>
                      </a:p>
                    </p:txBody>
                  </p:sp>
                  <p:sp>
                    <p:nvSpPr>
                      <p:cNvPr id="68679" name="Line 26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4724" y="4870"/>
                        <a:ext cx="150" cy="245"/>
                      </a:xfrm>
                      <a:prstGeom prst="line">
                        <a:avLst/>
                      </a:prstGeom>
                      <a:noFill/>
                      <a:ln w="9525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GB"/>
                      </a:p>
                    </p:txBody>
                  </p:sp>
                </p:grpSp>
                <p:grpSp>
                  <p:nvGrpSpPr>
                    <p:cNvPr id="10" name="Group 27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6749" y="4870"/>
                      <a:ext cx="825" cy="245"/>
                      <a:chOff x="4049" y="4870"/>
                      <a:chExt cx="825" cy="245"/>
                    </a:xfrm>
                  </p:grpSpPr>
                  <p:sp>
                    <p:nvSpPr>
                      <p:cNvPr id="68676" name="Line 28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4049" y="4870"/>
                        <a:ext cx="150" cy="245"/>
                      </a:xfrm>
                      <a:prstGeom prst="line">
                        <a:avLst/>
                      </a:prstGeom>
                      <a:noFill/>
                      <a:ln w="9525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GB"/>
                      </a:p>
                    </p:txBody>
                  </p:sp>
                  <p:sp>
                    <p:nvSpPr>
                      <p:cNvPr id="68677" name="Line 29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4724" y="4870"/>
                        <a:ext cx="150" cy="245"/>
                      </a:xfrm>
                      <a:prstGeom prst="line">
                        <a:avLst/>
                      </a:prstGeom>
                      <a:noFill/>
                      <a:ln w="9525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GB"/>
                      </a:p>
                    </p:txBody>
                  </p:sp>
                </p:grpSp>
              </p:grpSp>
              <p:grpSp>
                <p:nvGrpSpPr>
                  <p:cNvPr id="11" name="Group 30"/>
                  <p:cNvGrpSpPr>
                    <a:grpSpLocks/>
                  </p:cNvGrpSpPr>
                  <p:nvPr/>
                </p:nvGrpSpPr>
                <p:grpSpPr bwMode="auto">
                  <a:xfrm rot="10800000" flipH="1">
                    <a:off x="4199" y="4870"/>
                    <a:ext cx="3525" cy="245"/>
                    <a:chOff x="4049" y="4870"/>
                    <a:chExt cx="3525" cy="245"/>
                  </a:xfrm>
                </p:grpSpPr>
                <p:grpSp>
                  <p:nvGrpSpPr>
                    <p:cNvPr id="12" name="Group 31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4049" y="4870"/>
                      <a:ext cx="825" cy="245"/>
                      <a:chOff x="4049" y="4870"/>
                      <a:chExt cx="825" cy="245"/>
                    </a:xfrm>
                  </p:grpSpPr>
                  <p:sp>
                    <p:nvSpPr>
                      <p:cNvPr id="68671" name="Line 32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4049" y="4870"/>
                        <a:ext cx="150" cy="245"/>
                      </a:xfrm>
                      <a:prstGeom prst="line">
                        <a:avLst/>
                      </a:prstGeom>
                      <a:noFill/>
                      <a:ln w="9525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GB"/>
                      </a:p>
                    </p:txBody>
                  </p:sp>
                  <p:sp>
                    <p:nvSpPr>
                      <p:cNvPr id="68672" name="Line 33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4724" y="4870"/>
                        <a:ext cx="150" cy="245"/>
                      </a:xfrm>
                      <a:prstGeom prst="line">
                        <a:avLst/>
                      </a:prstGeom>
                      <a:noFill/>
                      <a:ln w="9525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GB"/>
                      </a:p>
                    </p:txBody>
                  </p:sp>
                </p:grpSp>
                <p:grpSp>
                  <p:nvGrpSpPr>
                    <p:cNvPr id="13" name="Group 34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5399" y="4870"/>
                      <a:ext cx="825" cy="245"/>
                      <a:chOff x="4049" y="4870"/>
                      <a:chExt cx="825" cy="245"/>
                    </a:xfrm>
                  </p:grpSpPr>
                  <p:sp>
                    <p:nvSpPr>
                      <p:cNvPr id="68669" name="Line 35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4049" y="4870"/>
                        <a:ext cx="150" cy="245"/>
                      </a:xfrm>
                      <a:prstGeom prst="line">
                        <a:avLst/>
                      </a:prstGeom>
                      <a:noFill/>
                      <a:ln w="9525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GB"/>
                      </a:p>
                    </p:txBody>
                  </p:sp>
                  <p:sp>
                    <p:nvSpPr>
                      <p:cNvPr id="68670" name="Line 36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4724" y="4870"/>
                        <a:ext cx="150" cy="245"/>
                      </a:xfrm>
                      <a:prstGeom prst="line">
                        <a:avLst/>
                      </a:prstGeom>
                      <a:noFill/>
                      <a:ln w="9525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GB"/>
                      </a:p>
                    </p:txBody>
                  </p:sp>
                </p:grpSp>
                <p:grpSp>
                  <p:nvGrpSpPr>
                    <p:cNvPr id="14" name="Group 37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6749" y="4870"/>
                      <a:ext cx="825" cy="245"/>
                      <a:chOff x="4049" y="4870"/>
                      <a:chExt cx="825" cy="245"/>
                    </a:xfrm>
                  </p:grpSpPr>
                  <p:sp>
                    <p:nvSpPr>
                      <p:cNvPr id="68667" name="Line 38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4049" y="4870"/>
                        <a:ext cx="150" cy="245"/>
                      </a:xfrm>
                      <a:prstGeom prst="line">
                        <a:avLst/>
                      </a:prstGeom>
                      <a:noFill/>
                      <a:ln w="9525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GB"/>
                      </a:p>
                    </p:txBody>
                  </p:sp>
                  <p:sp>
                    <p:nvSpPr>
                      <p:cNvPr id="68668" name="Line 39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4724" y="4870"/>
                        <a:ext cx="150" cy="245"/>
                      </a:xfrm>
                      <a:prstGeom prst="line">
                        <a:avLst/>
                      </a:prstGeom>
                      <a:noFill/>
                      <a:ln w="9525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GB"/>
                      </a:p>
                    </p:txBody>
                  </p:sp>
                </p:grpSp>
              </p:grpSp>
            </p:grpSp>
          </p:grpSp>
          <p:sp>
            <p:nvSpPr>
              <p:cNvPr id="68614" name="Text Box 40"/>
              <p:cNvSpPr txBox="1">
                <a:spLocks noChangeArrowheads="1"/>
              </p:cNvSpPr>
              <p:nvPr/>
            </p:nvSpPr>
            <p:spPr bwMode="auto">
              <a:xfrm>
                <a:off x="1357313" y="5991225"/>
                <a:ext cx="2391455" cy="581025"/>
              </a:xfrm>
              <a:prstGeom prst="rect">
                <a:avLst/>
              </a:prstGeom>
              <a:solidFill>
                <a:srgbClr val="FFFFFF"/>
              </a:solidFill>
              <a:ln w="9525" algn="ctr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spcAft>
                    <a:spcPts val="1000"/>
                  </a:spcAft>
                </a:pPr>
                <a:r>
                  <a:rPr lang="sv-SE" sz="1000" dirty="0" smtClean="0">
                    <a:latin typeface="Arial" pitchFamily="34" charset="0"/>
                  </a:rPr>
                  <a:t>n</a:t>
                </a:r>
                <a:r>
                  <a:rPr lang="sv-SE" sz="1000" baseline="-25000" dirty="0" smtClean="0">
                    <a:latin typeface="Arial" pitchFamily="34" charset="0"/>
                  </a:rPr>
                  <a:t>t</a:t>
                </a:r>
                <a:r>
                  <a:rPr lang="sv-SE" sz="1000" dirty="0" smtClean="0">
                    <a:latin typeface="Arial" pitchFamily="34" charset="0"/>
                  </a:rPr>
                  <a:t> </a:t>
                </a:r>
                <a:r>
                  <a:rPr lang="sv-SE" sz="1000" dirty="0">
                    <a:latin typeface="Arial" pitchFamily="34" charset="0"/>
                  </a:rPr>
                  <a:t>= 1, 2, …M </a:t>
                </a:r>
                <a:r>
                  <a:rPr lang="sv-SE" sz="1000" dirty="0" err="1">
                    <a:latin typeface="Arial" pitchFamily="34" charset="0"/>
                  </a:rPr>
                  <a:t>antenna</a:t>
                </a:r>
                <a:r>
                  <a:rPr lang="sv-SE" sz="1000" dirty="0">
                    <a:latin typeface="Arial" pitchFamily="34" charset="0"/>
                  </a:rPr>
                  <a:t> ports</a:t>
                </a:r>
                <a:endParaRPr lang="en-US" dirty="0"/>
              </a:p>
            </p:txBody>
          </p:sp>
          <p:grpSp>
            <p:nvGrpSpPr>
              <p:cNvPr id="15" name="Group 41"/>
              <p:cNvGrpSpPr>
                <a:grpSpLocks/>
              </p:cNvGrpSpPr>
              <p:nvPr/>
            </p:nvGrpSpPr>
            <p:grpSpPr bwMode="auto">
              <a:xfrm>
                <a:off x="2132920" y="2452902"/>
                <a:ext cx="969509" cy="2996429"/>
                <a:chOff x="3149" y="8161"/>
                <a:chExt cx="1125" cy="2527"/>
              </a:xfrm>
            </p:grpSpPr>
            <p:grpSp>
              <p:nvGrpSpPr>
                <p:cNvPr id="16" name="Group 42"/>
                <p:cNvGrpSpPr>
                  <a:grpSpLocks/>
                </p:cNvGrpSpPr>
                <p:nvPr/>
              </p:nvGrpSpPr>
              <p:grpSpPr bwMode="auto">
                <a:xfrm rot="-5400000" flipH="1" flipV="1">
                  <a:off x="2213" y="9200"/>
                  <a:ext cx="2321" cy="450"/>
                  <a:chOff x="4199" y="4135"/>
                  <a:chExt cx="3375" cy="490"/>
                </a:xfrm>
              </p:grpSpPr>
              <p:sp>
                <p:nvSpPr>
                  <p:cNvPr id="68653" name="Line 43"/>
                  <p:cNvSpPr>
                    <a:spLocks noChangeShapeType="1"/>
                  </p:cNvSpPr>
                  <p:nvPr/>
                </p:nvSpPr>
                <p:spPr bwMode="auto">
                  <a:xfrm>
                    <a:off x="4874" y="4135"/>
                    <a:ext cx="1" cy="490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GB"/>
                  </a:p>
                </p:txBody>
              </p:sp>
              <p:sp>
                <p:nvSpPr>
                  <p:cNvPr id="68654" name="Line 44"/>
                  <p:cNvSpPr>
                    <a:spLocks noChangeShapeType="1"/>
                  </p:cNvSpPr>
                  <p:nvPr/>
                </p:nvSpPr>
                <p:spPr bwMode="auto">
                  <a:xfrm>
                    <a:off x="4199" y="4135"/>
                    <a:ext cx="1" cy="490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GB"/>
                  </a:p>
                </p:txBody>
              </p:sp>
              <p:sp>
                <p:nvSpPr>
                  <p:cNvPr id="68655" name="Line 45"/>
                  <p:cNvSpPr>
                    <a:spLocks noChangeShapeType="1"/>
                  </p:cNvSpPr>
                  <p:nvPr/>
                </p:nvSpPr>
                <p:spPr bwMode="auto">
                  <a:xfrm>
                    <a:off x="6223" y="4135"/>
                    <a:ext cx="1" cy="490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GB"/>
                  </a:p>
                </p:txBody>
              </p:sp>
              <p:sp>
                <p:nvSpPr>
                  <p:cNvPr id="68656" name="Line 46"/>
                  <p:cNvSpPr>
                    <a:spLocks noChangeShapeType="1"/>
                  </p:cNvSpPr>
                  <p:nvPr/>
                </p:nvSpPr>
                <p:spPr bwMode="auto">
                  <a:xfrm>
                    <a:off x="5548" y="4135"/>
                    <a:ext cx="1" cy="490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GB"/>
                  </a:p>
                </p:txBody>
              </p:sp>
              <p:sp>
                <p:nvSpPr>
                  <p:cNvPr id="68657" name="Line 47"/>
                  <p:cNvSpPr>
                    <a:spLocks noChangeShapeType="1"/>
                  </p:cNvSpPr>
                  <p:nvPr/>
                </p:nvSpPr>
                <p:spPr bwMode="auto">
                  <a:xfrm>
                    <a:off x="7573" y="4135"/>
                    <a:ext cx="1" cy="490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GB"/>
                  </a:p>
                </p:txBody>
              </p:sp>
              <p:sp>
                <p:nvSpPr>
                  <p:cNvPr id="68658" name="Line 48"/>
                  <p:cNvSpPr>
                    <a:spLocks noChangeShapeType="1"/>
                  </p:cNvSpPr>
                  <p:nvPr/>
                </p:nvSpPr>
                <p:spPr bwMode="auto">
                  <a:xfrm>
                    <a:off x="6898" y="4135"/>
                    <a:ext cx="1" cy="490"/>
                  </a:xfrm>
                  <a:prstGeom prst="line">
                    <a:avLst/>
                  </a:prstGeom>
                  <a:noFill/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GB"/>
                  </a:p>
                </p:txBody>
              </p:sp>
            </p:grpSp>
            <p:grpSp>
              <p:nvGrpSpPr>
                <p:cNvPr id="17" name="Group 49"/>
                <p:cNvGrpSpPr>
                  <a:grpSpLocks/>
                </p:cNvGrpSpPr>
                <p:nvPr/>
              </p:nvGrpSpPr>
              <p:grpSpPr bwMode="auto">
                <a:xfrm rot="-5400000" flipH="1" flipV="1">
                  <a:off x="2673" y="9087"/>
                  <a:ext cx="2527" cy="675"/>
                  <a:chOff x="4049" y="4870"/>
                  <a:chExt cx="3675" cy="735"/>
                </a:xfrm>
              </p:grpSpPr>
              <p:grpSp>
                <p:nvGrpSpPr>
                  <p:cNvPr id="18" name="Group 50"/>
                  <p:cNvGrpSpPr>
                    <a:grpSpLocks/>
                  </p:cNvGrpSpPr>
                  <p:nvPr/>
                </p:nvGrpSpPr>
                <p:grpSpPr bwMode="auto">
                  <a:xfrm>
                    <a:off x="4199" y="5115"/>
                    <a:ext cx="3375" cy="490"/>
                    <a:chOff x="4199" y="4135"/>
                    <a:chExt cx="3375" cy="490"/>
                  </a:xfrm>
                </p:grpSpPr>
                <p:sp>
                  <p:nvSpPr>
                    <p:cNvPr id="68647" name="Line 51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4874" y="4135"/>
                      <a:ext cx="1" cy="490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GB"/>
                    </a:p>
                  </p:txBody>
                </p:sp>
                <p:sp>
                  <p:nvSpPr>
                    <p:cNvPr id="68648" name="Line 52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4199" y="4135"/>
                      <a:ext cx="1" cy="490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GB"/>
                    </a:p>
                  </p:txBody>
                </p:sp>
                <p:sp>
                  <p:nvSpPr>
                    <p:cNvPr id="68649" name="Line 53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6223" y="4135"/>
                      <a:ext cx="1" cy="490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GB"/>
                    </a:p>
                  </p:txBody>
                </p:sp>
                <p:sp>
                  <p:nvSpPr>
                    <p:cNvPr id="68650" name="Line 54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5548" y="4135"/>
                      <a:ext cx="1" cy="490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GB"/>
                    </a:p>
                  </p:txBody>
                </p:sp>
                <p:sp>
                  <p:nvSpPr>
                    <p:cNvPr id="68651" name="Line 55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7573" y="4135"/>
                      <a:ext cx="1" cy="490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GB"/>
                    </a:p>
                  </p:txBody>
                </p:sp>
                <p:sp>
                  <p:nvSpPr>
                    <p:cNvPr id="68652" name="Line 56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6898" y="4135"/>
                      <a:ext cx="1" cy="490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GB"/>
                    </a:p>
                  </p:txBody>
                </p:sp>
              </p:grpSp>
              <p:grpSp>
                <p:nvGrpSpPr>
                  <p:cNvPr id="19" name="Group 57"/>
                  <p:cNvGrpSpPr>
                    <a:grpSpLocks/>
                  </p:cNvGrpSpPr>
                  <p:nvPr/>
                </p:nvGrpSpPr>
                <p:grpSpPr bwMode="auto">
                  <a:xfrm>
                    <a:off x="4049" y="4870"/>
                    <a:ext cx="3525" cy="245"/>
                    <a:chOff x="4049" y="4870"/>
                    <a:chExt cx="3525" cy="245"/>
                  </a:xfrm>
                </p:grpSpPr>
                <p:grpSp>
                  <p:nvGrpSpPr>
                    <p:cNvPr id="20" name="Group 58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4049" y="4870"/>
                      <a:ext cx="825" cy="245"/>
                      <a:chOff x="4049" y="4870"/>
                      <a:chExt cx="825" cy="245"/>
                    </a:xfrm>
                  </p:grpSpPr>
                  <p:sp>
                    <p:nvSpPr>
                      <p:cNvPr id="68645" name="Line 59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4049" y="4870"/>
                        <a:ext cx="150" cy="245"/>
                      </a:xfrm>
                      <a:prstGeom prst="line">
                        <a:avLst/>
                      </a:prstGeom>
                      <a:noFill/>
                      <a:ln w="9525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GB"/>
                      </a:p>
                    </p:txBody>
                  </p:sp>
                  <p:sp>
                    <p:nvSpPr>
                      <p:cNvPr id="68646" name="Line 60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4724" y="4870"/>
                        <a:ext cx="150" cy="245"/>
                      </a:xfrm>
                      <a:prstGeom prst="line">
                        <a:avLst/>
                      </a:prstGeom>
                      <a:noFill/>
                      <a:ln w="9525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GB"/>
                      </a:p>
                    </p:txBody>
                  </p:sp>
                </p:grpSp>
                <p:grpSp>
                  <p:nvGrpSpPr>
                    <p:cNvPr id="21" name="Group 61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5399" y="4870"/>
                      <a:ext cx="825" cy="245"/>
                      <a:chOff x="4049" y="4870"/>
                      <a:chExt cx="825" cy="245"/>
                    </a:xfrm>
                  </p:grpSpPr>
                  <p:sp>
                    <p:nvSpPr>
                      <p:cNvPr id="68643" name="Line 62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4049" y="4870"/>
                        <a:ext cx="150" cy="245"/>
                      </a:xfrm>
                      <a:prstGeom prst="line">
                        <a:avLst/>
                      </a:prstGeom>
                      <a:noFill/>
                      <a:ln w="9525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GB"/>
                      </a:p>
                    </p:txBody>
                  </p:sp>
                  <p:sp>
                    <p:nvSpPr>
                      <p:cNvPr id="68644" name="Line 63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4724" y="4870"/>
                        <a:ext cx="150" cy="245"/>
                      </a:xfrm>
                      <a:prstGeom prst="line">
                        <a:avLst/>
                      </a:prstGeom>
                      <a:noFill/>
                      <a:ln w="9525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GB"/>
                      </a:p>
                    </p:txBody>
                  </p:sp>
                </p:grpSp>
                <p:grpSp>
                  <p:nvGrpSpPr>
                    <p:cNvPr id="22" name="Group 64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6749" y="4870"/>
                      <a:ext cx="825" cy="245"/>
                      <a:chOff x="4049" y="4870"/>
                      <a:chExt cx="825" cy="245"/>
                    </a:xfrm>
                  </p:grpSpPr>
                  <p:sp>
                    <p:nvSpPr>
                      <p:cNvPr id="68641" name="Line 65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4049" y="4870"/>
                        <a:ext cx="150" cy="245"/>
                      </a:xfrm>
                      <a:prstGeom prst="line">
                        <a:avLst/>
                      </a:prstGeom>
                      <a:noFill/>
                      <a:ln w="9525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GB"/>
                      </a:p>
                    </p:txBody>
                  </p:sp>
                  <p:sp>
                    <p:nvSpPr>
                      <p:cNvPr id="68642" name="Line 66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4724" y="4870"/>
                        <a:ext cx="150" cy="245"/>
                      </a:xfrm>
                      <a:prstGeom prst="line">
                        <a:avLst/>
                      </a:prstGeom>
                      <a:noFill/>
                      <a:ln w="9525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GB"/>
                      </a:p>
                    </p:txBody>
                  </p:sp>
                </p:grpSp>
              </p:grpSp>
              <p:grpSp>
                <p:nvGrpSpPr>
                  <p:cNvPr id="23" name="Group 67"/>
                  <p:cNvGrpSpPr>
                    <a:grpSpLocks/>
                  </p:cNvGrpSpPr>
                  <p:nvPr/>
                </p:nvGrpSpPr>
                <p:grpSpPr bwMode="auto">
                  <a:xfrm rot="10800000" flipH="1">
                    <a:off x="4199" y="4870"/>
                    <a:ext cx="3525" cy="245"/>
                    <a:chOff x="4049" y="4870"/>
                    <a:chExt cx="3525" cy="245"/>
                  </a:xfrm>
                </p:grpSpPr>
                <p:grpSp>
                  <p:nvGrpSpPr>
                    <p:cNvPr id="24" name="Group 68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4049" y="4870"/>
                      <a:ext cx="825" cy="245"/>
                      <a:chOff x="4049" y="4870"/>
                      <a:chExt cx="825" cy="245"/>
                    </a:xfrm>
                  </p:grpSpPr>
                  <p:sp>
                    <p:nvSpPr>
                      <p:cNvPr id="68636" name="Line 69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4049" y="4870"/>
                        <a:ext cx="150" cy="245"/>
                      </a:xfrm>
                      <a:prstGeom prst="line">
                        <a:avLst/>
                      </a:prstGeom>
                      <a:noFill/>
                      <a:ln w="9525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GB"/>
                      </a:p>
                    </p:txBody>
                  </p:sp>
                  <p:sp>
                    <p:nvSpPr>
                      <p:cNvPr id="68637" name="Line 70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4724" y="4870"/>
                        <a:ext cx="150" cy="245"/>
                      </a:xfrm>
                      <a:prstGeom prst="line">
                        <a:avLst/>
                      </a:prstGeom>
                      <a:noFill/>
                      <a:ln w="9525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GB"/>
                      </a:p>
                    </p:txBody>
                  </p:sp>
                </p:grpSp>
                <p:grpSp>
                  <p:nvGrpSpPr>
                    <p:cNvPr id="25" name="Group 71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5399" y="4870"/>
                      <a:ext cx="825" cy="245"/>
                      <a:chOff x="4049" y="4870"/>
                      <a:chExt cx="825" cy="245"/>
                    </a:xfrm>
                  </p:grpSpPr>
                  <p:sp>
                    <p:nvSpPr>
                      <p:cNvPr id="68634" name="Line 72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4049" y="4870"/>
                        <a:ext cx="150" cy="245"/>
                      </a:xfrm>
                      <a:prstGeom prst="line">
                        <a:avLst/>
                      </a:prstGeom>
                      <a:noFill/>
                      <a:ln w="9525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GB"/>
                      </a:p>
                    </p:txBody>
                  </p:sp>
                  <p:sp>
                    <p:nvSpPr>
                      <p:cNvPr id="68635" name="Line 73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4724" y="4870"/>
                        <a:ext cx="150" cy="245"/>
                      </a:xfrm>
                      <a:prstGeom prst="line">
                        <a:avLst/>
                      </a:prstGeom>
                      <a:noFill/>
                      <a:ln w="9525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GB"/>
                      </a:p>
                    </p:txBody>
                  </p:sp>
                </p:grpSp>
                <p:grpSp>
                  <p:nvGrpSpPr>
                    <p:cNvPr id="26" name="Group 74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6749" y="4870"/>
                      <a:ext cx="825" cy="245"/>
                      <a:chOff x="4049" y="4870"/>
                      <a:chExt cx="825" cy="245"/>
                    </a:xfrm>
                  </p:grpSpPr>
                  <p:sp>
                    <p:nvSpPr>
                      <p:cNvPr id="68632" name="Line 75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4049" y="4870"/>
                        <a:ext cx="150" cy="245"/>
                      </a:xfrm>
                      <a:prstGeom prst="line">
                        <a:avLst/>
                      </a:prstGeom>
                      <a:noFill/>
                      <a:ln w="9525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GB"/>
                      </a:p>
                    </p:txBody>
                  </p:sp>
                  <p:sp>
                    <p:nvSpPr>
                      <p:cNvPr id="68633" name="Line 76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4724" y="4870"/>
                        <a:ext cx="150" cy="245"/>
                      </a:xfrm>
                      <a:prstGeom prst="line">
                        <a:avLst/>
                      </a:prstGeom>
                      <a:noFill/>
                      <a:ln w="9525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GB"/>
                      </a:p>
                    </p:txBody>
                  </p:sp>
                </p:grpSp>
              </p:grpSp>
            </p:grpSp>
          </p:grpSp>
          <p:sp>
            <p:nvSpPr>
              <p:cNvPr id="68616" name="Text Box 77"/>
              <p:cNvSpPr txBox="1">
                <a:spLocks noChangeArrowheads="1"/>
              </p:cNvSpPr>
              <p:nvPr/>
            </p:nvSpPr>
            <p:spPr bwMode="auto">
              <a:xfrm>
                <a:off x="5752420" y="5991225"/>
                <a:ext cx="2391455" cy="581025"/>
              </a:xfrm>
              <a:prstGeom prst="rect">
                <a:avLst/>
              </a:prstGeom>
              <a:solidFill>
                <a:srgbClr val="FFFFFF"/>
              </a:solidFill>
              <a:ln w="9525" algn="ctr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spcAft>
                    <a:spcPts val="1000"/>
                  </a:spcAft>
                </a:pPr>
                <a:r>
                  <a:rPr lang="sv-SE" sz="1000" dirty="0" smtClean="0">
                    <a:latin typeface="Arial" pitchFamily="34" charset="0"/>
                  </a:rPr>
                  <a:t>n</a:t>
                </a:r>
                <a:r>
                  <a:rPr lang="sv-SE" sz="1000" baseline="-25000" dirty="0" smtClean="0">
                    <a:latin typeface="Arial" pitchFamily="34" charset="0"/>
                  </a:rPr>
                  <a:t>r</a:t>
                </a:r>
                <a:r>
                  <a:rPr lang="sv-SE" sz="1000" dirty="0" smtClean="0">
                    <a:latin typeface="Arial" pitchFamily="34" charset="0"/>
                  </a:rPr>
                  <a:t> </a:t>
                </a:r>
                <a:r>
                  <a:rPr lang="sv-SE" sz="1000" dirty="0">
                    <a:latin typeface="Arial" pitchFamily="34" charset="0"/>
                  </a:rPr>
                  <a:t>= 1, 2, …N </a:t>
                </a:r>
                <a:r>
                  <a:rPr lang="sv-SE" sz="1000" dirty="0" err="1">
                    <a:latin typeface="Arial" pitchFamily="34" charset="0"/>
                  </a:rPr>
                  <a:t>antenna</a:t>
                </a:r>
                <a:r>
                  <a:rPr lang="sv-SE" sz="1000" dirty="0">
                    <a:latin typeface="Arial" pitchFamily="34" charset="0"/>
                  </a:rPr>
                  <a:t> ports</a:t>
                </a:r>
                <a:endParaRPr lang="en-US" dirty="0"/>
              </a:p>
            </p:txBody>
          </p:sp>
          <p:sp>
            <p:nvSpPr>
              <p:cNvPr id="68617" name="Line 78"/>
              <p:cNvSpPr>
                <a:spLocks noChangeShapeType="1"/>
              </p:cNvSpPr>
              <p:nvPr/>
            </p:nvSpPr>
            <p:spPr bwMode="auto">
              <a:xfrm>
                <a:off x="3748768" y="2795588"/>
                <a:ext cx="2262187" cy="232410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prstDash val="sysDot"/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68618" name="Line 79"/>
              <p:cNvSpPr>
                <a:spLocks noChangeShapeType="1"/>
              </p:cNvSpPr>
              <p:nvPr/>
            </p:nvSpPr>
            <p:spPr bwMode="auto">
              <a:xfrm>
                <a:off x="3619500" y="3376613"/>
                <a:ext cx="2520723" cy="290512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prstDash val="sysDot"/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68619" name="Line 80"/>
              <p:cNvSpPr>
                <a:spLocks noChangeShapeType="1"/>
              </p:cNvSpPr>
              <p:nvPr/>
            </p:nvSpPr>
            <p:spPr bwMode="auto">
              <a:xfrm flipV="1">
                <a:off x="3554866" y="2795588"/>
                <a:ext cx="2520723" cy="2033587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prstDash val="sysDot"/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68620" name="Line 81"/>
              <p:cNvSpPr>
                <a:spLocks noChangeShapeType="1"/>
              </p:cNvSpPr>
              <p:nvPr/>
            </p:nvSpPr>
            <p:spPr bwMode="auto">
              <a:xfrm>
                <a:off x="3619500" y="3667125"/>
                <a:ext cx="2520723" cy="871537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prstDash val="sysDot"/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68621" name="Line 82"/>
              <p:cNvSpPr>
                <a:spLocks noChangeShapeType="1"/>
              </p:cNvSpPr>
              <p:nvPr/>
            </p:nvSpPr>
            <p:spPr bwMode="auto">
              <a:xfrm>
                <a:off x="3554866" y="5119688"/>
                <a:ext cx="2262187" cy="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prstDash val="sysDot"/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68622" name="Line 83"/>
              <p:cNvSpPr>
                <a:spLocks noChangeShapeType="1"/>
              </p:cNvSpPr>
              <p:nvPr/>
            </p:nvSpPr>
            <p:spPr bwMode="auto">
              <a:xfrm>
                <a:off x="4201206" y="2795588"/>
                <a:ext cx="1163411" cy="290512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prstDash val="sysDot"/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en-GB"/>
              </a:p>
            </p:txBody>
          </p:sp>
          <p:sp>
            <p:nvSpPr>
              <p:cNvPr id="68623" name="Text Box 84"/>
              <p:cNvSpPr txBox="1">
                <a:spLocks noChangeArrowheads="1"/>
              </p:cNvSpPr>
              <p:nvPr/>
            </p:nvSpPr>
            <p:spPr bwMode="auto">
              <a:xfrm>
                <a:off x="4151313" y="2505074"/>
                <a:ext cx="1524000" cy="2905125"/>
              </a:xfrm>
              <a:prstGeom prst="rect">
                <a:avLst/>
              </a:prstGeom>
              <a:solidFill>
                <a:srgbClr val="FFFFFF"/>
              </a:solidFill>
              <a:ln w="9525" algn="ctr">
                <a:noFill/>
                <a:prstDash val="sysDot"/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spcAft>
                    <a:spcPts val="1000"/>
                  </a:spcAft>
                </a:pPr>
                <a:endParaRPr lang="sv-SE" sz="1100" dirty="0"/>
              </a:p>
              <a:p>
                <a:pPr algn="ctr">
                  <a:spcAft>
                    <a:spcPts val="1000"/>
                  </a:spcAft>
                </a:pPr>
                <a:r>
                  <a:rPr lang="en-US" sz="1100" dirty="0">
                    <a:latin typeface="Calibri" pitchFamily="34" charset="0"/>
                  </a:rPr>
                  <a:t>Rich scattering environment causing Rayleigh fading</a:t>
                </a:r>
                <a:endParaRPr lang="en-US" dirty="0"/>
              </a:p>
            </p:txBody>
          </p:sp>
        </p:grpSp>
        <p:sp>
          <p:nvSpPr>
            <p:cNvPr id="28" name="TextBox 27"/>
            <p:cNvSpPr txBox="1"/>
            <p:nvPr/>
          </p:nvSpPr>
          <p:spPr>
            <a:xfrm>
              <a:off x="304800" y="2362200"/>
              <a:ext cx="83820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 err="1" smtClean="0"/>
                <a:t>Tx</a:t>
              </a:r>
              <a:r>
                <a:rPr lang="en-US" dirty="0" smtClean="0"/>
                <a:t> ports</a:t>
              </a:r>
              <a:endParaRPr lang="en-US" dirty="0"/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4267200" y="2362200"/>
              <a:ext cx="91440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 smtClean="0"/>
                <a:t>Rx ports</a:t>
              </a:r>
              <a:endParaRPr lang="en-US" dirty="0"/>
            </a:p>
          </p:txBody>
        </p:sp>
      </p:grpSp>
      <p:graphicFrame>
        <p:nvGraphicFramePr>
          <p:cNvPr id="30" name="Object 29"/>
          <p:cNvGraphicFramePr>
            <a:graphicFrameLocks noChangeAspect="1"/>
          </p:cNvGraphicFramePr>
          <p:nvPr>
            <p:extLst/>
          </p:nvPr>
        </p:nvGraphicFramePr>
        <p:xfrm>
          <a:off x="5913438" y="1828800"/>
          <a:ext cx="2355850" cy="673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3645" name="Equation" r:id="rId5" imgW="977760" imgH="279360" progId="Equation.DSMT4">
                  <p:embed/>
                </p:oleObj>
              </mc:Choice>
              <mc:Fallback>
                <p:oleObj name="Equation" r:id="rId5" imgW="977760" imgH="27936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913438" y="1828800"/>
                        <a:ext cx="2355850" cy="673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9985232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0" y="228600"/>
            <a:ext cx="9144000" cy="1143000"/>
          </a:xfrm>
        </p:spPr>
        <p:txBody>
          <a:bodyPr/>
          <a:lstStyle/>
          <a:p>
            <a:r>
              <a:rPr lang="en-US" sz="2800" dirty="0" smtClean="0"/>
              <a:t>Result measuring the channel measurements</a:t>
            </a:r>
            <a:r>
              <a:rPr lang="en-US" sz="2800" dirty="0"/>
              <a:t> </a:t>
            </a:r>
            <a:r>
              <a:rPr lang="en-US" sz="2800" dirty="0" smtClean="0"/>
              <a:t>and </a:t>
            </a:r>
            <a:br>
              <a:rPr lang="en-US" sz="2800" dirty="0" smtClean="0"/>
            </a:br>
            <a:r>
              <a:rPr lang="en-US" sz="2800" dirty="0" smtClean="0"/>
              <a:t>using channel capacity formula for 3x6 MIMO. </a:t>
            </a:r>
            <a:br>
              <a:rPr lang="en-US" sz="2800" dirty="0" smtClean="0"/>
            </a:br>
            <a:r>
              <a:rPr lang="en-US" sz="2800" dirty="0" smtClean="0"/>
              <a:t>Effect of mutual coupling/correlation.</a:t>
            </a:r>
            <a:endParaRPr lang="en-GB" sz="2800" dirty="0"/>
          </a:p>
        </p:txBody>
      </p:sp>
      <p:grpSp>
        <p:nvGrpSpPr>
          <p:cNvPr id="10" name="Grupp 9"/>
          <p:cNvGrpSpPr/>
          <p:nvPr/>
        </p:nvGrpSpPr>
        <p:grpSpPr>
          <a:xfrm>
            <a:off x="609600" y="1600200"/>
            <a:ext cx="6048375" cy="4537075"/>
            <a:chOff x="1371600" y="1828800"/>
            <a:chExt cx="6048375" cy="4537075"/>
          </a:xfrm>
        </p:grpSpPr>
        <p:pic>
          <p:nvPicPr>
            <p:cNvPr id="5" name="Picture 6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371600" y="1828800"/>
              <a:ext cx="6048375" cy="45370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" name="Oval 7"/>
            <p:cNvSpPr>
              <a:spLocks noChangeArrowheads="1"/>
            </p:cNvSpPr>
            <p:nvPr/>
          </p:nvSpPr>
          <p:spPr bwMode="auto">
            <a:xfrm rot="1844457">
              <a:off x="2919196" y="4776993"/>
              <a:ext cx="1217612" cy="427037"/>
            </a:xfrm>
            <a:prstGeom prst="ellips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" name="Text Box 8"/>
            <p:cNvSpPr txBox="1">
              <a:spLocks noChangeArrowheads="1"/>
            </p:cNvSpPr>
            <p:nvPr/>
          </p:nvSpPr>
          <p:spPr bwMode="auto">
            <a:xfrm>
              <a:off x="4724400" y="5257800"/>
              <a:ext cx="1238250" cy="508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r>
                <a:rPr lang="en-GB" sz="1400" dirty="0">
                  <a:cs typeface="Times New Roman" pitchFamily="18" charset="0"/>
                </a:rPr>
                <a:t>3x6 MIMO</a:t>
              </a:r>
              <a:endParaRPr lang="en-GB" dirty="0"/>
            </a:p>
          </p:txBody>
        </p:sp>
        <p:sp>
          <p:nvSpPr>
            <p:cNvPr id="8" name="Line 9"/>
            <p:cNvSpPr>
              <a:spLocks noChangeShapeType="1"/>
            </p:cNvSpPr>
            <p:nvPr/>
          </p:nvSpPr>
          <p:spPr bwMode="auto">
            <a:xfrm flipH="1" flipV="1">
              <a:off x="4038600" y="5257800"/>
              <a:ext cx="619125" cy="12700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pic>
          <p:nvPicPr>
            <p:cNvPr id="9" name="Picture 10" descr="MIMOArraySmallAa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2359025" y="2403475"/>
              <a:ext cx="1092200" cy="19304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aphicFrame>
        <p:nvGraphicFramePr>
          <p:cNvPr id="11" name="Object 4"/>
          <p:cNvGraphicFramePr>
            <a:graphicFrameLocks noChangeAspect="1"/>
          </p:cNvGraphicFramePr>
          <p:nvPr>
            <p:extLst/>
          </p:nvPr>
        </p:nvGraphicFramePr>
        <p:xfrm>
          <a:off x="5418138" y="6019800"/>
          <a:ext cx="3630612" cy="650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4663" name="Equation" r:id="rId5" imgW="2552400" imgH="457200" progId="Equation.DSMT4">
                  <p:embed/>
                </p:oleObj>
              </mc:Choice>
              <mc:Fallback>
                <p:oleObj name="Equation" r:id="rId5" imgW="2552400" imgH="4572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18138" y="6019800"/>
                        <a:ext cx="3630612" cy="6508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6172200" y="2057400"/>
            <a:ext cx="2590800" cy="3416320"/>
          </a:xfrm>
          <a:prstGeom prst="rect">
            <a:avLst/>
          </a:prstGeom>
          <a:solidFill>
            <a:srgbClr val="CCFFCC"/>
          </a:solidFill>
        </p:spPr>
        <p:txBody>
          <a:bodyPr wrap="square" rtlCol="0">
            <a:spAutoFit/>
          </a:bodyPr>
          <a:lstStyle/>
          <a:p>
            <a:r>
              <a:rPr lang="en-US" dirty="0" smtClean="0"/>
              <a:t>Reduction in capacity for small element spacing </a:t>
            </a:r>
            <a:r>
              <a:rPr lang="en-US" i="1" dirty="0" smtClean="0"/>
              <a:t>d</a:t>
            </a:r>
            <a:r>
              <a:rPr lang="en-US" dirty="0" smtClean="0"/>
              <a:t> is due to reduction in embedded element efficiency of each monopole, and correlation between channels</a:t>
            </a: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2438400" y="2209800"/>
            <a:ext cx="3385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d</a:t>
            </a:r>
            <a:endParaRPr lang="en-US" dirty="0"/>
          </a:p>
        </p:txBody>
      </p:sp>
      <p:cxnSp>
        <p:nvCxnSpPr>
          <p:cNvPr id="13" name="Straight Arrow Connector 12"/>
          <p:cNvCxnSpPr/>
          <p:nvPr/>
        </p:nvCxnSpPr>
        <p:spPr bwMode="auto">
          <a:xfrm>
            <a:off x="2362200" y="2438400"/>
            <a:ext cx="152400" cy="30480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arrow"/>
            <a:tailEnd type="arrow"/>
          </a:ln>
          <a:effectLst/>
        </p:spPr>
      </p:cxnSp>
      <p:sp>
        <p:nvSpPr>
          <p:cNvPr id="16" name="TextBox 15"/>
          <p:cNvSpPr txBox="1"/>
          <p:nvPr/>
        </p:nvSpPr>
        <p:spPr>
          <a:xfrm>
            <a:off x="4662765" y="3101116"/>
            <a:ext cx="595035" cy="507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d</a:t>
            </a:r>
            <a:r>
              <a:rPr lang="en-US" dirty="0" smtClean="0"/>
              <a:t> =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382486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9" name="Rectangle 2"/>
          <p:cNvSpPr>
            <a:spLocks noGrp="1" noChangeArrowheads="1"/>
          </p:cNvSpPr>
          <p:nvPr>
            <p:ph type="title"/>
          </p:nvPr>
        </p:nvSpPr>
        <p:spPr>
          <a:xfrm>
            <a:off x="611188" y="260350"/>
            <a:ext cx="7772400" cy="1111250"/>
          </a:xfrm>
        </p:spPr>
        <p:txBody>
          <a:bodyPr/>
          <a:lstStyle/>
          <a:p>
            <a:pPr eaLnBrk="1" hangingPunct="1"/>
            <a:r>
              <a:rPr lang="en-US" sz="2800" dirty="0" smtClean="0"/>
              <a:t>MIMO capacity for SNR = 15 dB</a:t>
            </a:r>
            <a:br>
              <a:rPr lang="en-US" sz="2800" dirty="0" smtClean="0"/>
            </a:br>
            <a:r>
              <a:rPr lang="en-US" sz="2400" dirty="0" smtClean="0"/>
              <a:t>antenna modeled in IE3D and and external RIMP ray model.</a:t>
            </a:r>
            <a:br>
              <a:rPr lang="en-US" sz="2400" dirty="0" smtClean="0"/>
            </a:br>
            <a:r>
              <a:rPr lang="en-US" sz="2400" dirty="0" smtClean="0"/>
              <a:t>Measurements in reverberation chamber.</a:t>
            </a:r>
          </a:p>
        </p:txBody>
      </p:sp>
      <p:pic>
        <p:nvPicPr>
          <p:cNvPr id="65540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1524000" y="1654265"/>
            <a:ext cx="6331188" cy="4746535"/>
          </a:xfrm>
          <a:noFill/>
        </p:spPr>
      </p:pic>
      <p:pic>
        <p:nvPicPr>
          <p:cNvPr id="65541" name="Picture 2" descr="kent_assy_3"/>
          <p:cNvPicPr>
            <a:picLocks noChangeAspect="1" noChangeArrowheads="1"/>
          </p:cNvPicPr>
          <p:nvPr/>
        </p:nvPicPr>
        <p:blipFill>
          <a:blip r:embed="rId4" cstate="print"/>
          <a:srcRect l="28915" r="30421" b="43253"/>
          <a:stretch>
            <a:fillRect/>
          </a:stretch>
        </p:blipFill>
        <p:spPr bwMode="auto">
          <a:xfrm>
            <a:off x="5857875" y="3214688"/>
            <a:ext cx="1214438" cy="1412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6818347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2940" y="228600"/>
            <a:ext cx="7772400" cy="762000"/>
          </a:xfrm>
        </p:spPr>
        <p:txBody>
          <a:bodyPr/>
          <a:lstStyle/>
          <a:p>
            <a:r>
              <a:rPr lang="en-US" sz="3200" dirty="0" smtClean="0"/>
              <a:t>MIMO concepts in modern digital communication systems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1143000"/>
            <a:ext cx="8153400" cy="5410200"/>
          </a:xfrm>
        </p:spPr>
        <p:txBody>
          <a:bodyPr/>
          <a:lstStyle/>
          <a:p>
            <a:r>
              <a:rPr lang="en-US" sz="1800" dirty="0" smtClean="0"/>
              <a:t>MIMO (and communications in general) requires an estimate (measurement) of the channel matrix </a:t>
            </a:r>
            <a:r>
              <a:rPr lang="en-US" sz="1800" b="1" i="1" dirty="0" smtClean="0"/>
              <a:t>H</a:t>
            </a:r>
            <a:r>
              <a:rPr lang="en-US" sz="1800" dirty="0" smtClean="0"/>
              <a:t>.</a:t>
            </a:r>
          </a:p>
          <a:p>
            <a:r>
              <a:rPr lang="en-US" sz="1800" dirty="0" smtClean="0"/>
              <a:t>For small SNR in rich isotropic multipath: </a:t>
            </a:r>
          </a:p>
          <a:p>
            <a:pPr lvl="1"/>
            <a:r>
              <a:rPr lang="en-US" sz="1600" dirty="0" smtClean="0"/>
              <a:t>Antenna diversity by Maximum Ratio Combination (i.e. superposition by complex conjugate channel weighting)</a:t>
            </a:r>
            <a:endParaRPr lang="en-US" sz="1800" dirty="0" smtClean="0"/>
          </a:p>
          <a:p>
            <a:r>
              <a:rPr lang="en-US" sz="1800" dirty="0" smtClean="0"/>
              <a:t>For </a:t>
            </a:r>
            <a:r>
              <a:rPr lang="en-US" sz="1800" dirty="0"/>
              <a:t>large </a:t>
            </a:r>
            <a:r>
              <a:rPr lang="en-US" sz="1800" dirty="0" smtClean="0"/>
              <a:t>SNR</a:t>
            </a:r>
            <a:endParaRPr lang="en-US" sz="1600" dirty="0" smtClean="0"/>
          </a:p>
          <a:p>
            <a:pPr lvl="1"/>
            <a:r>
              <a:rPr lang="en-US" sz="1600" dirty="0" smtClean="0"/>
              <a:t>MIMO multiplexing/multi-stream may produce two or more bit streams at same frequency to drastically multiply channel capacity</a:t>
            </a:r>
          </a:p>
          <a:p>
            <a:pPr lvl="1"/>
            <a:r>
              <a:rPr lang="en-US" sz="1600" dirty="0" smtClean="0"/>
              <a:t>Processing involves diagonalization of the channel matrix (eigenvector formation). Each eigenvector represents a “bit stream channel” (channel must be known at both the receiver and the transmitter). </a:t>
            </a:r>
            <a:endParaRPr lang="en-US" sz="1600" dirty="0"/>
          </a:p>
          <a:p>
            <a:r>
              <a:rPr lang="en-US" sz="1800" dirty="0" smtClean="0"/>
              <a:t>For large SNR in LOS environments:</a:t>
            </a:r>
          </a:p>
          <a:p>
            <a:pPr lvl="1"/>
            <a:r>
              <a:rPr lang="en-US" sz="1600" dirty="0" smtClean="0"/>
              <a:t>MIMO reduces to classical beam-forming, </a:t>
            </a:r>
            <a:r>
              <a:rPr lang="en-US" sz="1600" dirty="0"/>
              <a:t>2</a:t>
            </a:r>
            <a:r>
              <a:rPr lang="en-US" sz="1600" dirty="0" smtClean="0"/>
              <a:t> beams (bit streams) can be formed when using 2x2 MIMO if the ports excite orthogonal polarizations.</a:t>
            </a:r>
          </a:p>
          <a:p>
            <a:pPr lvl="1"/>
            <a:r>
              <a:rPr lang="en-US" sz="1600" dirty="0" smtClean="0"/>
              <a:t>We can also achieve 2 bit streams by using co-polar elements with large separation (not practical).</a:t>
            </a:r>
          </a:p>
          <a:p>
            <a:r>
              <a:rPr lang="en-US" sz="1800" dirty="0" smtClean="0"/>
              <a:t>For large SNR in advanced systems</a:t>
            </a:r>
          </a:p>
          <a:p>
            <a:pPr lvl="1"/>
            <a:r>
              <a:rPr lang="en-US" sz="1600" dirty="0" err="1" smtClean="0"/>
              <a:t>MultiUser</a:t>
            </a:r>
            <a:r>
              <a:rPr lang="en-US" sz="1600" dirty="0" smtClean="0"/>
              <a:t> MIMO, i.e. many send different bit streams at same frequency to different users in same environment, Massive MIMO.</a:t>
            </a:r>
          </a:p>
        </p:txBody>
      </p:sp>
    </p:spTree>
    <p:extLst>
      <p:ext uri="{BB962C8B-B14F-4D97-AF65-F5344CB8AC3E}">
        <p14:creationId xmlns:p14="http://schemas.microsoft.com/office/powerpoint/2010/main" val="4059259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76200" y="457200"/>
            <a:ext cx="8991600" cy="1143000"/>
          </a:xfrm>
        </p:spPr>
        <p:txBody>
          <a:bodyPr/>
          <a:lstStyle/>
          <a:p>
            <a:r>
              <a:rPr lang="en-US" sz="4000" dirty="0" smtClean="0"/>
              <a:t>Lecture 6</a:t>
            </a:r>
            <a:br>
              <a:rPr lang="en-US" sz="4000" dirty="0" smtClean="0"/>
            </a:br>
            <a:r>
              <a:rPr lang="en-GB" sz="4000" dirty="0" smtClean="0"/>
              <a:t>Characterization of antennas in multipath</a:t>
            </a:r>
            <a:br>
              <a:rPr lang="en-GB" sz="4000" dirty="0" smtClean="0"/>
            </a:br>
            <a:endParaRPr lang="en-US" sz="4000" dirty="0"/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>
          <a:xfrm>
            <a:off x="685800" y="1752600"/>
            <a:ext cx="8305800" cy="4114800"/>
          </a:xfrm>
        </p:spPr>
        <p:txBody>
          <a:bodyPr/>
          <a:lstStyle/>
          <a:p>
            <a:pPr lvl="1"/>
            <a:r>
              <a:rPr lang="en-GB" dirty="0"/>
              <a:t>MIMO </a:t>
            </a:r>
            <a:r>
              <a:rPr lang="en-GB" dirty="0" smtClean="0"/>
              <a:t>and MIMO characterization </a:t>
            </a:r>
          </a:p>
          <a:p>
            <a:pPr lvl="1"/>
            <a:r>
              <a:rPr lang="en-GB" dirty="0" smtClean="0">
                <a:solidFill>
                  <a:schemeClr val="tx2"/>
                </a:solidFill>
              </a:rPr>
              <a:t>Measurements in reverberation chamber</a:t>
            </a:r>
            <a:endParaRPr lang="en-GB" sz="1100" dirty="0" smtClean="0">
              <a:solidFill>
                <a:schemeClr val="tx2"/>
              </a:solidFill>
            </a:endParaRPr>
          </a:p>
          <a:p>
            <a:pPr lvl="2"/>
            <a:r>
              <a:rPr lang="en-GB" dirty="0" smtClean="0"/>
              <a:t>Characterization of active terminals: TRP, TIS, </a:t>
            </a:r>
            <a:r>
              <a:rPr lang="en-GB" dirty="0" smtClean="0">
                <a:solidFill>
                  <a:srgbClr val="000000"/>
                </a:solidFill>
              </a:rPr>
              <a:t>Throughput </a:t>
            </a:r>
            <a:r>
              <a:rPr lang="en-GB" dirty="0">
                <a:solidFill>
                  <a:srgbClr val="000000"/>
                </a:solidFill>
              </a:rPr>
              <a:t>data </a:t>
            </a:r>
            <a:r>
              <a:rPr lang="en-GB" dirty="0" smtClean="0">
                <a:solidFill>
                  <a:srgbClr val="000000"/>
                </a:solidFill>
              </a:rPr>
              <a:t>rate</a:t>
            </a:r>
            <a:endParaRPr lang="en-GB" dirty="0" smtClean="0"/>
          </a:p>
          <a:p>
            <a:pPr lvl="1"/>
            <a:r>
              <a:rPr lang="en-GB" dirty="0" smtClean="0"/>
              <a:t>System Modelling</a:t>
            </a:r>
          </a:p>
          <a:p>
            <a:pPr lvl="2"/>
            <a:r>
              <a:rPr lang="en-GB" dirty="0" smtClean="0"/>
              <a:t>Threshold Receiver: Probability of Detection (PoD), throughput</a:t>
            </a:r>
          </a:p>
        </p:txBody>
      </p:sp>
    </p:spTree>
    <p:extLst>
      <p:ext uri="{BB962C8B-B14F-4D97-AF65-F5344CB8AC3E}">
        <p14:creationId xmlns:p14="http://schemas.microsoft.com/office/powerpoint/2010/main" val="7433377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7074" name="Text Box 2"/>
          <p:cNvSpPr txBox="1">
            <a:spLocks noChangeArrowheads="1"/>
          </p:cNvSpPr>
          <p:nvPr/>
        </p:nvSpPr>
        <p:spPr bwMode="auto">
          <a:xfrm>
            <a:off x="712788" y="152400"/>
            <a:ext cx="77501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eaLnBrk="0" hangingPunct="0"/>
            <a:r>
              <a:rPr lang="en-US" b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Traditional characterization method: Anechoic Chambers</a:t>
            </a:r>
            <a:endParaRPr lang="en-US">
              <a:solidFill>
                <a:schemeClr val="tx2"/>
              </a:solidFill>
            </a:endParaRPr>
          </a:p>
        </p:txBody>
      </p:sp>
      <p:pic>
        <p:nvPicPr>
          <p:cNvPr id="387075" name="Picture 3" descr="Chamber_Lund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5600" y="838200"/>
            <a:ext cx="4216400" cy="5276850"/>
          </a:xfrm>
          <a:prstGeom prst="rect">
            <a:avLst/>
          </a:prstGeom>
          <a:noFill/>
        </p:spPr>
      </p:pic>
      <p:pic>
        <p:nvPicPr>
          <p:cNvPr id="387076" name="Picture 4" descr="P100080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24400" y="838200"/>
            <a:ext cx="3810000" cy="2436813"/>
          </a:xfrm>
          <a:prstGeom prst="rect">
            <a:avLst/>
          </a:prstGeom>
          <a:noFill/>
        </p:spPr>
      </p:pic>
      <p:pic>
        <p:nvPicPr>
          <p:cNvPr id="387077" name="Picture 5" descr="P100080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24400" y="3429000"/>
            <a:ext cx="3810000" cy="253841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325542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685800" y="228600"/>
            <a:ext cx="7772400" cy="1143000"/>
          </a:xfrm>
        </p:spPr>
        <p:txBody>
          <a:bodyPr/>
          <a:lstStyle/>
          <a:p>
            <a:r>
              <a:rPr lang="en-US" dirty="0" smtClean="0"/>
              <a:t>Reverberation Chamber</a:t>
            </a:r>
            <a:endParaRPr lang="en-US" dirty="0"/>
          </a:p>
        </p:txBody>
      </p:sp>
      <p:pic>
        <p:nvPicPr>
          <p:cNvPr id="3" name="Picture 3" descr="MVK-diversitysetup-01110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1447800"/>
            <a:ext cx="4253978" cy="30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5" descr="IMG_002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8200" y="3048711"/>
            <a:ext cx="3773487" cy="35886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257747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9234" name="Rectangle 2"/>
          <p:cNvSpPr>
            <a:spLocks noGrp="1" noChangeArrowheads="1"/>
          </p:cNvSpPr>
          <p:nvPr>
            <p:ph type="title"/>
          </p:nvPr>
        </p:nvSpPr>
        <p:spPr>
          <a:xfrm>
            <a:off x="323850" y="188913"/>
            <a:ext cx="8424863" cy="576262"/>
          </a:xfrm>
        </p:spPr>
        <p:txBody>
          <a:bodyPr/>
          <a:lstStyle/>
          <a:p>
            <a:r>
              <a:rPr lang="en-US" sz="2800"/>
              <a:t>Simulated Electrical Field in cavity during stirring</a:t>
            </a:r>
          </a:p>
        </p:txBody>
      </p:sp>
      <p:pic>
        <p:nvPicPr>
          <p:cNvPr id="479235" name="Picture 3" descr="MVK-diversitysetup-01110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48263" y="981075"/>
            <a:ext cx="3779837" cy="2708275"/>
          </a:xfrm>
          <a:prstGeom prst="rect">
            <a:avLst/>
          </a:prstGeom>
          <a:noFill/>
        </p:spPr>
      </p:pic>
      <p:pic>
        <p:nvPicPr>
          <p:cNvPr id="479236" name="RC_3D_fields-1.wmv">
            <a:hlinkClick r:id="" action="ppaction://media"/>
            <a:hlinkHover r:id="" action="ppaction://ole?verb=0"/>
          </p:cNvPr>
          <p:cNvPicPr>
            <a:picLocks noRot="1" noChangeAspect="1" noChangeArrowheads="1"/>
          </p:cNvPicPr>
          <p:nvPr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-396875" y="1773238"/>
            <a:ext cx="5400675" cy="4051300"/>
          </a:xfrm>
          <a:prstGeom prst="rect">
            <a:avLst/>
          </a:prstGeom>
          <a:noFill/>
        </p:spPr>
      </p:pic>
      <p:pic>
        <p:nvPicPr>
          <p:cNvPr id="479237" name="Picture 5" descr="IMG_002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795963" y="3933825"/>
            <a:ext cx="2592387" cy="2465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79238" name="AutoShape 6"/>
          <p:cNvSpPr>
            <a:spLocks noChangeArrowheads="1"/>
          </p:cNvSpPr>
          <p:nvPr/>
        </p:nvSpPr>
        <p:spPr bwMode="auto">
          <a:xfrm>
            <a:off x="5148263" y="4437063"/>
            <a:ext cx="576262" cy="287337"/>
          </a:xfrm>
          <a:prstGeom prst="leftArrow">
            <a:avLst>
              <a:gd name="adj1" fmla="val 50000"/>
              <a:gd name="adj2" fmla="val 50138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79239" name="Text Box 7"/>
          <p:cNvSpPr txBox="1">
            <a:spLocks noChangeArrowheads="1"/>
          </p:cNvSpPr>
          <p:nvPr/>
        </p:nvSpPr>
        <p:spPr bwMode="auto">
          <a:xfrm>
            <a:off x="827088" y="977900"/>
            <a:ext cx="2733675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000"/>
              <a:t>In-house MoM code</a:t>
            </a:r>
          </a:p>
          <a:p>
            <a:r>
              <a:rPr lang="en-US" sz="2000"/>
              <a:t>Cavity Green’s functions</a:t>
            </a:r>
          </a:p>
        </p:txBody>
      </p:sp>
    </p:spTree>
    <p:extLst>
      <p:ext uri="{BB962C8B-B14F-4D97-AF65-F5344CB8AC3E}">
        <p14:creationId xmlns:p14="http://schemas.microsoft.com/office/powerpoint/2010/main" val="42568961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640" fill="hold"/>
                                        <p:tgtEl>
                                          <p:spTgt spid="47923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79236"/>
                </p:tgtEl>
              </p:cMediaNode>
            </p:vide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333375"/>
            <a:ext cx="8353425" cy="1008063"/>
          </a:xfrm>
        </p:spPr>
        <p:txBody>
          <a:bodyPr/>
          <a:lstStyle/>
          <a:p>
            <a:pPr defTabSz="762000" eaLnBrk="1" hangingPunct="1"/>
            <a:r>
              <a:rPr lang="en-US" sz="3200" smtClean="0"/>
              <a:t>Excitation of multiple resonances in a reverberation chamber……...</a:t>
            </a:r>
            <a:br>
              <a:rPr lang="en-US" sz="3200" smtClean="0"/>
            </a:br>
            <a:r>
              <a:rPr lang="en-US" sz="3200" smtClean="0"/>
              <a:t>                                     cavity modes</a:t>
            </a:r>
          </a:p>
        </p:txBody>
      </p:sp>
      <p:graphicFrame>
        <p:nvGraphicFramePr>
          <p:cNvPr id="1026" name="Object 3"/>
          <p:cNvGraphicFramePr>
            <a:graphicFrameLocks noChangeAspect="1"/>
          </p:cNvGraphicFramePr>
          <p:nvPr/>
        </p:nvGraphicFramePr>
        <p:xfrm>
          <a:off x="3924300" y="2386013"/>
          <a:ext cx="4451350" cy="898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5687" name="Equation" r:id="rId3" imgW="2514600" imgH="507960" progId="Equation.3">
                  <p:embed/>
                </p:oleObj>
              </mc:Choice>
              <mc:Fallback>
                <p:oleObj name="Equation" r:id="rId3" imgW="2514600" imgH="50796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24300" y="2386013"/>
                        <a:ext cx="4451350" cy="8985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=""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029" name="Picture 4" descr="MVK-NAsetup-01110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79388" y="1330325"/>
            <a:ext cx="2879725" cy="2062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0" name="Picture 5"/>
          <p:cNvPicPr>
            <a:picLocks noGrp="1" noChangeAspect="1" noChangeArrowheads="1"/>
          </p:cNvPicPr>
          <p:nvPr>
            <p:ph sz="half" idx="2"/>
          </p:nvPr>
        </p:nvPicPr>
        <p:blipFill>
          <a:blip r:embed="rId6" cstate="print"/>
          <a:srcRect/>
          <a:stretch>
            <a:fillRect/>
          </a:stretch>
        </p:blipFill>
        <p:spPr>
          <a:xfrm>
            <a:off x="971550" y="3746500"/>
            <a:ext cx="7405688" cy="2490788"/>
          </a:xfrm>
          <a:noFill/>
        </p:spPr>
      </p:pic>
    </p:spTree>
    <p:extLst>
      <p:ext uri="{BB962C8B-B14F-4D97-AF65-F5344CB8AC3E}">
        <p14:creationId xmlns:p14="http://schemas.microsoft.com/office/powerpoint/2010/main" val="64626505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76200" y="457200"/>
            <a:ext cx="8991600" cy="1143000"/>
          </a:xfrm>
        </p:spPr>
        <p:txBody>
          <a:bodyPr/>
          <a:lstStyle/>
          <a:p>
            <a:r>
              <a:rPr lang="en-US" sz="4000" dirty="0" smtClean="0"/>
              <a:t>Lecture 6</a:t>
            </a:r>
            <a:br>
              <a:rPr lang="en-US" sz="4000" dirty="0" smtClean="0"/>
            </a:br>
            <a:r>
              <a:rPr lang="en-GB" sz="4000" dirty="0" smtClean="0"/>
              <a:t>Characterization of antennas in multipath</a:t>
            </a:r>
            <a:br>
              <a:rPr lang="en-GB" sz="4000" dirty="0" smtClean="0"/>
            </a:br>
            <a:endParaRPr lang="en-US" sz="4000" dirty="0"/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>
          <a:xfrm>
            <a:off x="685800" y="1752600"/>
            <a:ext cx="8305800" cy="4114800"/>
          </a:xfrm>
        </p:spPr>
        <p:txBody>
          <a:bodyPr/>
          <a:lstStyle/>
          <a:p>
            <a:pPr lvl="1"/>
            <a:r>
              <a:rPr lang="en-GB" dirty="0" smtClean="0"/>
              <a:t>MIMO and MIMO characterization </a:t>
            </a:r>
          </a:p>
          <a:p>
            <a:pPr lvl="1"/>
            <a:r>
              <a:rPr lang="en-GB" dirty="0" smtClean="0"/>
              <a:t>Measurements in reverberation chamber</a:t>
            </a:r>
            <a:endParaRPr lang="en-GB" sz="1100" dirty="0" smtClean="0"/>
          </a:p>
          <a:p>
            <a:pPr lvl="2"/>
            <a:r>
              <a:rPr lang="en-GB" dirty="0" smtClean="0"/>
              <a:t>Characterization of active terminals: TRP, TIS, </a:t>
            </a:r>
            <a:r>
              <a:rPr lang="en-GB" dirty="0" smtClean="0">
                <a:solidFill>
                  <a:srgbClr val="000000"/>
                </a:solidFill>
              </a:rPr>
              <a:t>Throughput </a:t>
            </a:r>
            <a:r>
              <a:rPr lang="en-GB" dirty="0">
                <a:solidFill>
                  <a:srgbClr val="000000"/>
                </a:solidFill>
              </a:rPr>
              <a:t>data </a:t>
            </a:r>
            <a:r>
              <a:rPr lang="en-GB" dirty="0" smtClean="0">
                <a:solidFill>
                  <a:srgbClr val="000000"/>
                </a:solidFill>
              </a:rPr>
              <a:t>rate</a:t>
            </a:r>
            <a:endParaRPr lang="en-GB" dirty="0" smtClean="0"/>
          </a:p>
          <a:p>
            <a:pPr lvl="1"/>
            <a:r>
              <a:rPr lang="en-GB" dirty="0" smtClean="0"/>
              <a:t>System Modelling</a:t>
            </a:r>
          </a:p>
          <a:p>
            <a:pPr lvl="2"/>
            <a:r>
              <a:rPr lang="en-GB" dirty="0" smtClean="0"/>
              <a:t>Threshold Receiver: Probability of Detection (PoD), throughput</a:t>
            </a:r>
          </a:p>
        </p:txBody>
      </p:sp>
    </p:spTree>
    <p:extLst>
      <p:ext uri="{BB962C8B-B14F-4D97-AF65-F5344CB8AC3E}">
        <p14:creationId xmlns:p14="http://schemas.microsoft.com/office/powerpoint/2010/main" val="13511634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 descr="MVK-NAsetup-01110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388" y="1844675"/>
            <a:ext cx="2879725" cy="2062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01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260350"/>
            <a:ext cx="9144000" cy="1511300"/>
          </a:xfrm>
        </p:spPr>
        <p:txBody>
          <a:bodyPr/>
          <a:lstStyle/>
          <a:p>
            <a:pPr defTabSz="762000" eaLnBrk="1" hangingPunct="1"/>
            <a:r>
              <a:rPr lang="en-US" sz="3200" dirty="0" smtClean="0"/>
              <a:t>Excitation of multiple resonances</a:t>
            </a:r>
            <a:br>
              <a:rPr lang="en-US" sz="3200" dirty="0" smtClean="0"/>
            </a:br>
            <a:r>
              <a:rPr lang="en-US" sz="3200" dirty="0" smtClean="0"/>
              <a:t>due to </a:t>
            </a:r>
            <a:r>
              <a:rPr lang="en-US" sz="2800" dirty="0" smtClean="0"/>
              <a:t>stirring (moves the resonances)</a:t>
            </a:r>
            <a:br>
              <a:rPr lang="en-US" sz="2800" dirty="0" smtClean="0"/>
            </a:br>
            <a:r>
              <a:rPr lang="en-US" sz="2800" dirty="0" smtClean="0"/>
              <a:t>and the finite bandwidth of each mode</a:t>
            </a:r>
          </a:p>
        </p:txBody>
      </p:sp>
      <p:graphicFrame>
        <p:nvGraphicFramePr>
          <p:cNvPr id="4098" name="Object 3"/>
          <p:cNvGraphicFramePr>
            <a:graphicFrameLocks noChangeAspect="1"/>
          </p:cNvGraphicFramePr>
          <p:nvPr/>
        </p:nvGraphicFramePr>
        <p:xfrm>
          <a:off x="4067175" y="2205038"/>
          <a:ext cx="4451350" cy="898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6711" name="Equation" r:id="rId4" imgW="2514600" imgH="507960" progId="Equation.3">
                  <p:embed/>
                </p:oleObj>
              </mc:Choice>
              <mc:Fallback>
                <p:oleObj name="Equation" r:id="rId4" imgW="2514600" imgH="50796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67175" y="2205038"/>
                        <a:ext cx="4451350" cy="8985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=""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7" name="Grupp 26"/>
          <p:cNvGrpSpPr/>
          <p:nvPr/>
        </p:nvGrpSpPr>
        <p:grpSpPr>
          <a:xfrm>
            <a:off x="2317750" y="3316288"/>
            <a:ext cx="7131050" cy="3617912"/>
            <a:chOff x="1835150" y="3068638"/>
            <a:chExt cx="7131050" cy="3617912"/>
          </a:xfrm>
        </p:grpSpPr>
        <p:pic>
          <p:nvPicPr>
            <p:cNvPr id="4102" name="Picture 9"/>
            <p:cNvPicPr>
              <a:picLocks noGrp="1" noChangeAspect="1" noChangeArrowheads="1"/>
            </p:cNvPicPr>
            <p:nvPr>
              <p:ph sz="quarter" idx="2"/>
            </p:nvPr>
          </p:nvPicPr>
          <p:blipFill>
            <a:blip r:embed="rId6" cstate="print"/>
            <a:srcRect/>
            <a:stretch>
              <a:fillRect/>
            </a:stretch>
          </p:blipFill>
          <p:spPr>
            <a:xfrm>
              <a:off x="1835150" y="3068638"/>
              <a:ext cx="7131050" cy="3617912"/>
            </a:xfrm>
            <a:noFill/>
          </p:spPr>
        </p:pic>
        <p:sp>
          <p:nvSpPr>
            <p:cNvPr id="4103" name="Line 11"/>
            <p:cNvSpPr>
              <a:spLocks noChangeShapeType="1"/>
            </p:cNvSpPr>
            <p:nvPr/>
          </p:nvSpPr>
          <p:spPr bwMode="auto">
            <a:xfrm flipV="1">
              <a:off x="5381625" y="5553075"/>
              <a:ext cx="361950" cy="1588"/>
            </a:xfrm>
            <a:prstGeom prst="line">
              <a:avLst/>
            </a:prstGeom>
            <a:noFill/>
            <a:ln w="38100">
              <a:solidFill>
                <a:schemeClr val="accent2"/>
              </a:solidFill>
              <a:round/>
              <a:headEnd type="triangle" w="med" len="med"/>
              <a:tailEnd type="triangle" w="med" len="med"/>
            </a:ln>
          </p:spPr>
          <p:txBody>
            <a:bodyPr lIns="90487" tIns="44450" rIns="90487" bIns="44450"/>
            <a:lstStyle/>
            <a:p>
              <a:endParaRPr lang="en-US"/>
            </a:p>
          </p:txBody>
        </p:sp>
        <p:sp>
          <p:nvSpPr>
            <p:cNvPr id="4104" name="Text Box 12"/>
            <p:cNvSpPr txBox="1">
              <a:spLocks noChangeArrowheads="1"/>
            </p:cNvSpPr>
            <p:nvPr/>
          </p:nvSpPr>
          <p:spPr bwMode="auto">
            <a:xfrm>
              <a:off x="5284788" y="4573588"/>
              <a:ext cx="450850" cy="454025"/>
            </a:xfrm>
            <a:prstGeom prst="rect">
              <a:avLst/>
            </a:prstGeom>
            <a:solidFill>
              <a:schemeClr val="bg1"/>
            </a:solidFill>
            <a:ln w="12700">
              <a:noFill/>
              <a:miter lim="800000"/>
              <a:headEnd/>
              <a:tailEnd/>
            </a:ln>
          </p:spPr>
          <p:txBody>
            <a:bodyPr wrap="none" lIns="90487" tIns="44450" rIns="90487" bIns="44450">
              <a:spAutoFit/>
            </a:bodyPr>
            <a:lstStyle/>
            <a:p>
              <a:pPr eaLnBrk="0" hangingPunct="0"/>
              <a:r>
                <a:rPr lang="sv-SE">
                  <a:solidFill>
                    <a:schemeClr val="accent2"/>
                  </a:solidFill>
                  <a:latin typeface="Symbol" pitchFamily="18" charset="2"/>
                </a:rPr>
                <a:t>D</a:t>
              </a:r>
              <a:r>
                <a:rPr lang="sv-SE" i="1">
                  <a:solidFill>
                    <a:schemeClr val="accent2"/>
                  </a:solidFill>
                </a:rPr>
                <a:t>f</a:t>
              </a:r>
              <a:endParaRPr lang="en-US" i="1">
                <a:solidFill>
                  <a:schemeClr val="accent2"/>
                </a:solidFill>
              </a:endParaRPr>
            </a:p>
          </p:txBody>
        </p:sp>
        <p:sp>
          <p:nvSpPr>
            <p:cNvPr id="4105" name="Line 18"/>
            <p:cNvSpPr>
              <a:spLocks noChangeShapeType="1"/>
            </p:cNvSpPr>
            <p:nvPr/>
          </p:nvSpPr>
          <p:spPr bwMode="auto">
            <a:xfrm>
              <a:off x="2727325" y="5691188"/>
              <a:ext cx="1588" cy="150812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106" name="Line 19"/>
            <p:cNvSpPr>
              <a:spLocks noChangeShapeType="1"/>
            </p:cNvSpPr>
            <p:nvPr/>
          </p:nvSpPr>
          <p:spPr bwMode="auto">
            <a:xfrm>
              <a:off x="3806825" y="3598863"/>
              <a:ext cx="1588" cy="150812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107" name="Line 20"/>
            <p:cNvSpPr>
              <a:spLocks noChangeShapeType="1"/>
            </p:cNvSpPr>
            <p:nvPr/>
          </p:nvSpPr>
          <p:spPr bwMode="auto">
            <a:xfrm>
              <a:off x="3806825" y="5691188"/>
              <a:ext cx="1588" cy="150812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108" name="Line 21"/>
            <p:cNvSpPr>
              <a:spLocks noChangeShapeType="1"/>
            </p:cNvSpPr>
            <p:nvPr/>
          </p:nvSpPr>
          <p:spPr bwMode="auto">
            <a:xfrm>
              <a:off x="4886325" y="3598863"/>
              <a:ext cx="1588" cy="150812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109" name="Line 22"/>
            <p:cNvSpPr>
              <a:spLocks noChangeShapeType="1"/>
            </p:cNvSpPr>
            <p:nvPr/>
          </p:nvSpPr>
          <p:spPr bwMode="auto">
            <a:xfrm>
              <a:off x="4886325" y="5691188"/>
              <a:ext cx="1588" cy="150812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110" name="Line 23"/>
            <p:cNvSpPr>
              <a:spLocks noChangeShapeType="1"/>
            </p:cNvSpPr>
            <p:nvPr/>
          </p:nvSpPr>
          <p:spPr bwMode="auto">
            <a:xfrm>
              <a:off x="5965825" y="3598863"/>
              <a:ext cx="1588" cy="150812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111" name="Line 24"/>
            <p:cNvSpPr>
              <a:spLocks noChangeShapeType="1"/>
            </p:cNvSpPr>
            <p:nvPr/>
          </p:nvSpPr>
          <p:spPr bwMode="auto">
            <a:xfrm>
              <a:off x="5965825" y="5691188"/>
              <a:ext cx="1588" cy="150812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112" name="Line 25"/>
            <p:cNvSpPr>
              <a:spLocks noChangeShapeType="1"/>
            </p:cNvSpPr>
            <p:nvPr/>
          </p:nvSpPr>
          <p:spPr bwMode="auto">
            <a:xfrm>
              <a:off x="7045325" y="3598863"/>
              <a:ext cx="1588" cy="150812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113" name="Line 26"/>
            <p:cNvSpPr>
              <a:spLocks noChangeShapeType="1"/>
            </p:cNvSpPr>
            <p:nvPr/>
          </p:nvSpPr>
          <p:spPr bwMode="auto">
            <a:xfrm>
              <a:off x="7045325" y="5691188"/>
              <a:ext cx="1588" cy="150812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114" name="Line 28"/>
            <p:cNvSpPr>
              <a:spLocks noChangeShapeType="1"/>
            </p:cNvSpPr>
            <p:nvPr/>
          </p:nvSpPr>
          <p:spPr bwMode="auto">
            <a:xfrm>
              <a:off x="8124825" y="5691188"/>
              <a:ext cx="1588" cy="150812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115" name="Line 29"/>
            <p:cNvSpPr>
              <a:spLocks noChangeShapeType="1"/>
            </p:cNvSpPr>
            <p:nvPr/>
          </p:nvSpPr>
          <p:spPr bwMode="auto">
            <a:xfrm>
              <a:off x="2727325" y="5842000"/>
              <a:ext cx="139700" cy="1588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116" name="Line 30"/>
            <p:cNvSpPr>
              <a:spLocks noChangeShapeType="1"/>
            </p:cNvSpPr>
            <p:nvPr/>
          </p:nvSpPr>
          <p:spPr bwMode="auto">
            <a:xfrm>
              <a:off x="7986713" y="5842000"/>
              <a:ext cx="138112" cy="1588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117" name="Line 32"/>
            <p:cNvSpPr>
              <a:spLocks noChangeShapeType="1"/>
            </p:cNvSpPr>
            <p:nvPr/>
          </p:nvSpPr>
          <p:spPr bwMode="auto">
            <a:xfrm>
              <a:off x="7956550" y="3644900"/>
              <a:ext cx="138113" cy="1588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118" name="Rectangle 39"/>
            <p:cNvSpPr>
              <a:spLocks noChangeArrowheads="1"/>
            </p:cNvSpPr>
            <p:nvPr/>
          </p:nvSpPr>
          <p:spPr bwMode="auto">
            <a:xfrm>
              <a:off x="2536825" y="5748338"/>
              <a:ext cx="114300" cy="2746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800">
                  <a:solidFill>
                    <a:srgbClr val="000000"/>
                  </a:solidFill>
                </a:rPr>
                <a:t>0</a:t>
              </a:r>
              <a:endParaRPr lang="en-US"/>
            </a:p>
          </p:txBody>
        </p:sp>
        <p:sp>
          <p:nvSpPr>
            <p:cNvPr id="4119" name="Rectangle 40"/>
            <p:cNvSpPr>
              <a:spLocks noChangeArrowheads="1"/>
            </p:cNvSpPr>
            <p:nvPr/>
          </p:nvSpPr>
          <p:spPr bwMode="auto">
            <a:xfrm>
              <a:off x="2536825" y="3506788"/>
              <a:ext cx="114300" cy="2746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800">
                  <a:solidFill>
                    <a:srgbClr val="000000"/>
                  </a:solidFill>
                </a:rPr>
                <a:t>6</a:t>
              </a:r>
              <a:endParaRPr lang="en-US"/>
            </a:p>
          </p:txBody>
        </p:sp>
        <p:sp>
          <p:nvSpPr>
            <p:cNvPr id="4120" name="Freeform 42"/>
            <p:cNvSpPr>
              <a:spLocks/>
            </p:cNvSpPr>
            <p:nvPr/>
          </p:nvSpPr>
          <p:spPr bwMode="auto">
            <a:xfrm>
              <a:off x="5292725" y="5119688"/>
              <a:ext cx="534988" cy="757237"/>
            </a:xfrm>
            <a:custGeom>
              <a:avLst/>
              <a:gdLst>
                <a:gd name="T0" fmla="*/ 0 w 31"/>
                <a:gd name="T1" fmla="*/ 2147483647 h 39"/>
                <a:gd name="T2" fmla="*/ 2147483647 w 31"/>
                <a:gd name="T3" fmla="*/ 2147483647 h 39"/>
                <a:gd name="T4" fmla="*/ 2147483647 w 31"/>
                <a:gd name="T5" fmla="*/ 2147483647 h 39"/>
                <a:gd name="T6" fmla="*/ 2147483647 w 31"/>
                <a:gd name="T7" fmla="*/ 2147483647 h 39"/>
                <a:gd name="T8" fmla="*/ 2147483647 w 31"/>
                <a:gd name="T9" fmla="*/ 2147483647 h 39"/>
                <a:gd name="T10" fmla="*/ 2147483647 w 31"/>
                <a:gd name="T11" fmla="*/ 2147483647 h 39"/>
                <a:gd name="T12" fmla="*/ 2147483647 w 31"/>
                <a:gd name="T13" fmla="*/ 2147483647 h 39"/>
                <a:gd name="T14" fmla="*/ 2147483647 w 31"/>
                <a:gd name="T15" fmla="*/ 2147483647 h 39"/>
                <a:gd name="T16" fmla="*/ 2147483647 w 31"/>
                <a:gd name="T17" fmla="*/ 2147483647 h 39"/>
                <a:gd name="T18" fmla="*/ 2147483647 w 31"/>
                <a:gd name="T19" fmla="*/ 2147483647 h 39"/>
                <a:gd name="T20" fmla="*/ 2147483647 w 31"/>
                <a:gd name="T21" fmla="*/ 2147483647 h 39"/>
                <a:gd name="T22" fmla="*/ 2147483647 w 31"/>
                <a:gd name="T23" fmla="*/ 2147483647 h 39"/>
                <a:gd name="T24" fmla="*/ 2147483647 w 31"/>
                <a:gd name="T25" fmla="*/ 2147483647 h 39"/>
                <a:gd name="T26" fmla="*/ 2147483647 w 31"/>
                <a:gd name="T27" fmla="*/ 2147483647 h 39"/>
                <a:gd name="T28" fmla="*/ 2147483647 w 31"/>
                <a:gd name="T29" fmla="*/ 2147483647 h 39"/>
                <a:gd name="T30" fmla="*/ 2147483647 w 31"/>
                <a:gd name="T31" fmla="*/ 2147483647 h 39"/>
                <a:gd name="T32" fmla="*/ 2147483647 w 31"/>
                <a:gd name="T33" fmla="*/ 2147483647 h 39"/>
                <a:gd name="T34" fmla="*/ 2147483647 w 31"/>
                <a:gd name="T35" fmla="*/ 2147483647 h 39"/>
                <a:gd name="T36" fmla="*/ 2147483647 w 31"/>
                <a:gd name="T37" fmla="*/ 2147483647 h 39"/>
                <a:gd name="T38" fmla="*/ 2147483647 w 31"/>
                <a:gd name="T39" fmla="*/ 0 h 39"/>
                <a:gd name="T40" fmla="*/ 2147483647 w 31"/>
                <a:gd name="T41" fmla="*/ 2147483647 h 39"/>
                <a:gd name="T42" fmla="*/ 2147483647 w 31"/>
                <a:gd name="T43" fmla="*/ 2147483647 h 39"/>
                <a:gd name="T44" fmla="*/ 2147483647 w 31"/>
                <a:gd name="T45" fmla="*/ 2147483647 h 39"/>
                <a:gd name="T46" fmla="*/ 2147483647 w 31"/>
                <a:gd name="T47" fmla="*/ 2147483647 h 39"/>
                <a:gd name="T48" fmla="*/ 2147483647 w 31"/>
                <a:gd name="T49" fmla="*/ 2147483647 h 39"/>
                <a:gd name="T50" fmla="*/ 2147483647 w 31"/>
                <a:gd name="T51" fmla="*/ 2147483647 h 39"/>
                <a:gd name="T52" fmla="*/ 2147483647 w 31"/>
                <a:gd name="T53" fmla="*/ 2147483647 h 39"/>
                <a:gd name="T54" fmla="*/ 2147483647 w 31"/>
                <a:gd name="T55" fmla="*/ 2147483647 h 39"/>
                <a:gd name="T56" fmla="*/ 2147483647 w 31"/>
                <a:gd name="T57" fmla="*/ 2147483647 h 39"/>
                <a:gd name="T58" fmla="*/ 2147483647 w 31"/>
                <a:gd name="T59" fmla="*/ 2147483647 h 39"/>
                <a:gd name="T60" fmla="*/ 2147483647 w 31"/>
                <a:gd name="T61" fmla="*/ 2147483647 h 39"/>
                <a:gd name="T62" fmla="*/ 2147483647 w 31"/>
                <a:gd name="T63" fmla="*/ 2147483647 h 39"/>
                <a:gd name="T64" fmla="*/ 2147483647 w 31"/>
                <a:gd name="T65" fmla="*/ 2147483647 h 39"/>
                <a:gd name="T66" fmla="*/ 2147483647 w 31"/>
                <a:gd name="T67" fmla="*/ 2147483647 h 39"/>
                <a:gd name="T68" fmla="*/ 2147483647 w 31"/>
                <a:gd name="T69" fmla="*/ 2147483647 h 39"/>
                <a:gd name="T70" fmla="*/ 2147483647 w 31"/>
                <a:gd name="T71" fmla="*/ 2147483647 h 39"/>
                <a:gd name="T72" fmla="*/ 2147483647 w 31"/>
                <a:gd name="T73" fmla="*/ 2147483647 h 39"/>
                <a:gd name="T74" fmla="*/ 2147483647 w 31"/>
                <a:gd name="T75" fmla="*/ 2147483647 h 39"/>
                <a:gd name="T76" fmla="*/ 2147483647 w 31"/>
                <a:gd name="T77" fmla="*/ 2147483647 h 39"/>
                <a:gd name="T78" fmla="*/ 2147483647 w 31"/>
                <a:gd name="T79" fmla="*/ 2147483647 h 39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31"/>
                <a:gd name="T121" fmla="*/ 0 h 39"/>
                <a:gd name="T122" fmla="*/ 31 w 31"/>
                <a:gd name="T123" fmla="*/ 39 h 39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31" h="39">
                  <a:moveTo>
                    <a:pt x="0" y="39"/>
                  </a:moveTo>
                  <a:lnTo>
                    <a:pt x="0" y="38"/>
                  </a:lnTo>
                  <a:lnTo>
                    <a:pt x="1" y="38"/>
                  </a:lnTo>
                  <a:lnTo>
                    <a:pt x="2" y="38"/>
                  </a:lnTo>
                  <a:lnTo>
                    <a:pt x="2" y="37"/>
                  </a:lnTo>
                  <a:lnTo>
                    <a:pt x="3" y="37"/>
                  </a:lnTo>
                  <a:lnTo>
                    <a:pt x="3" y="36"/>
                  </a:lnTo>
                  <a:lnTo>
                    <a:pt x="4" y="36"/>
                  </a:lnTo>
                  <a:lnTo>
                    <a:pt x="4" y="35"/>
                  </a:lnTo>
                  <a:lnTo>
                    <a:pt x="4" y="34"/>
                  </a:lnTo>
                  <a:lnTo>
                    <a:pt x="5" y="33"/>
                  </a:lnTo>
                  <a:lnTo>
                    <a:pt x="5" y="32"/>
                  </a:lnTo>
                  <a:lnTo>
                    <a:pt x="6" y="31"/>
                  </a:lnTo>
                  <a:lnTo>
                    <a:pt x="6" y="30"/>
                  </a:lnTo>
                  <a:lnTo>
                    <a:pt x="6" y="29"/>
                  </a:lnTo>
                  <a:lnTo>
                    <a:pt x="7" y="28"/>
                  </a:lnTo>
                  <a:lnTo>
                    <a:pt x="7" y="27"/>
                  </a:lnTo>
                  <a:lnTo>
                    <a:pt x="7" y="26"/>
                  </a:lnTo>
                  <a:lnTo>
                    <a:pt x="8" y="25"/>
                  </a:lnTo>
                  <a:lnTo>
                    <a:pt x="8" y="24"/>
                  </a:lnTo>
                  <a:lnTo>
                    <a:pt x="8" y="22"/>
                  </a:lnTo>
                  <a:lnTo>
                    <a:pt x="9" y="21"/>
                  </a:lnTo>
                  <a:lnTo>
                    <a:pt x="9" y="20"/>
                  </a:lnTo>
                  <a:lnTo>
                    <a:pt x="9" y="18"/>
                  </a:lnTo>
                  <a:lnTo>
                    <a:pt x="9" y="17"/>
                  </a:lnTo>
                  <a:lnTo>
                    <a:pt x="10" y="16"/>
                  </a:lnTo>
                  <a:lnTo>
                    <a:pt x="10" y="14"/>
                  </a:lnTo>
                  <a:lnTo>
                    <a:pt x="10" y="13"/>
                  </a:lnTo>
                  <a:lnTo>
                    <a:pt x="11" y="12"/>
                  </a:lnTo>
                  <a:lnTo>
                    <a:pt x="11" y="10"/>
                  </a:lnTo>
                  <a:lnTo>
                    <a:pt x="11" y="9"/>
                  </a:lnTo>
                  <a:lnTo>
                    <a:pt x="12" y="8"/>
                  </a:lnTo>
                  <a:lnTo>
                    <a:pt x="12" y="7"/>
                  </a:lnTo>
                  <a:lnTo>
                    <a:pt x="12" y="5"/>
                  </a:lnTo>
                  <a:lnTo>
                    <a:pt x="13" y="4"/>
                  </a:lnTo>
                  <a:lnTo>
                    <a:pt x="13" y="3"/>
                  </a:lnTo>
                  <a:lnTo>
                    <a:pt x="13" y="2"/>
                  </a:lnTo>
                  <a:lnTo>
                    <a:pt x="14" y="1"/>
                  </a:lnTo>
                  <a:lnTo>
                    <a:pt x="14" y="0"/>
                  </a:lnTo>
                  <a:lnTo>
                    <a:pt x="15" y="0"/>
                  </a:lnTo>
                  <a:lnTo>
                    <a:pt x="16" y="0"/>
                  </a:lnTo>
                  <a:lnTo>
                    <a:pt x="17" y="1"/>
                  </a:lnTo>
                  <a:lnTo>
                    <a:pt x="17" y="2"/>
                  </a:lnTo>
                  <a:lnTo>
                    <a:pt x="17" y="3"/>
                  </a:lnTo>
                  <a:lnTo>
                    <a:pt x="18" y="3"/>
                  </a:lnTo>
                  <a:lnTo>
                    <a:pt x="18" y="4"/>
                  </a:lnTo>
                  <a:lnTo>
                    <a:pt x="18" y="5"/>
                  </a:lnTo>
                  <a:lnTo>
                    <a:pt x="19" y="7"/>
                  </a:lnTo>
                  <a:lnTo>
                    <a:pt x="19" y="8"/>
                  </a:lnTo>
                  <a:lnTo>
                    <a:pt x="19" y="9"/>
                  </a:lnTo>
                  <a:lnTo>
                    <a:pt x="20" y="10"/>
                  </a:lnTo>
                  <a:lnTo>
                    <a:pt x="20" y="12"/>
                  </a:lnTo>
                  <a:lnTo>
                    <a:pt x="20" y="13"/>
                  </a:lnTo>
                  <a:lnTo>
                    <a:pt x="21" y="14"/>
                  </a:lnTo>
                  <a:lnTo>
                    <a:pt x="21" y="16"/>
                  </a:lnTo>
                  <a:lnTo>
                    <a:pt x="21" y="17"/>
                  </a:lnTo>
                  <a:lnTo>
                    <a:pt x="22" y="18"/>
                  </a:lnTo>
                  <a:lnTo>
                    <a:pt x="22" y="20"/>
                  </a:lnTo>
                  <a:lnTo>
                    <a:pt x="22" y="21"/>
                  </a:lnTo>
                  <a:lnTo>
                    <a:pt x="22" y="22"/>
                  </a:lnTo>
                  <a:lnTo>
                    <a:pt x="23" y="24"/>
                  </a:lnTo>
                  <a:lnTo>
                    <a:pt x="23" y="25"/>
                  </a:lnTo>
                  <a:lnTo>
                    <a:pt x="23" y="26"/>
                  </a:lnTo>
                  <a:lnTo>
                    <a:pt x="24" y="27"/>
                  </a:lnTo>
                  <a:lnTo>
                    <a:pt x="24" y="28"/>
                  </a:lnTo>
                  <a:lnTo>
                    <a:pt x="24" y="29"/>
                  </a:lnTo>
                  <a:lnTo>
                    <a:pt x="25" y="30"/>
                  </a:lnTo>
                  <a:lnTo>
                    <a:pt x="25" y="31"/>
                  </a:lnTo>
                  <a:lnTo>
                    <a:pt x="25" y="32"/>
                  </a:lnTo>
                  <a:lnTo>
                    <a:pt x="26" y="32"/>
                  </a:lnTo>
                  <a:lnTo>
                    <a:pt x="26" y="33"/>
                  </a:lnTo>
                  <a:lnTo>
                    <a:pt x="26" y="34"/>
                  </a:lnTo>
                  <a:lnTo>
                    <a:pt x="27" y="35"/>
                  </a:lnTo>
                  <a:lnTo>
                    <a:pt x="27" y="36"/>
                  </a:lnTo>
                  <a:lnTo>
                    <a:pt x="28" y="36"/>
                  </a:lnTo>
                  <a:lnTo>
                    <a:pt x="28" y="37"/>
                  </a:lnTo>
                  <a:lnTo>
                    <a:pt x="29" y="37"/>
                  </a:lnTo>
                  <a:lnTo>
                    <a:pt x="29" y="38"/>
                  </a:lnTo>
                  <a:lnTo>
                    <a:pt x="30" y="38"/>
                  </a:lnTo>
                  <a:lnTo>
                    <a:pt x="31" y="39"/>
                  </a:lnTo>
                </a:path>
              </a:pathLst>
            </a:custGeom>
            <a:noFill/>
            <a:ln w="17463">
              <a:solidFill>
                <a:srgbClr val="00FF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121" name="Freeform 100"/>
            <p:cNvSpPr>
              <a:spLocks/>
            </p:cNvSpPr>
            <p:nvPr/>
          </p:nvSpPr>
          <p:spPr bwMode="auto">
            <a:xfrm>
              <a:off x="5087938" y="5148263"/>
              <a:ext cx="539750" cy="728662"/>
            </a:xfrm>
            <a:custGeom>
              <a:avLst/>
              <a:gdLst>
                <a:gd name="T0" fmla="*/ 0 w 31"/>
                <a:gd name="T1" fmla="*/ 2147483647 h 39"/>
                <a:gd name="T2" fmla="*/ 2147483647 w 31"/>
                <a:gd name="T3" fmla="*/ 2147483647 h 39"/>
                <a:gd name="T4" fmla="*/ 2147483647 w 31"/>
                <a:gd name="T5" fmla="*/ 2147483647 h 39"/>
                <a:gd name="T6" fmla="*/ 2147483647 w 31"/>
                <a:gd name="T7" fmla="*/ 2147483647 h 39"/>
                <a:gd name="T8" fmla="*/ 2147483647 w 31"/>
                <a:gd name="T9" fmla="*/ 2147483647 h 39"/>
                <a:gd name="T10" fmla="*/ 2147483647 w 31"/>
                <a:gd name="T11" fmla="*/ 2147483647 h 39"/>
                <a:gd name="T12" fmla="*/ 2147483647 w 31"/>
                <a:gd name="T13" fmla="*/ 2147483647 h 39"/>
                <a:gd name="T14" fmla="*/ 2147483647 w 31"/>
                <a:gd name="T15" fmla="*/ 2147483647 h 39"/>
                <a:gd name="T16" fmla="*/ 2147483647 w 31"/>
                <a:gd name="T17" fmla="*/ 2147483647 h 39"/>
                <a:gd name="T18" fmla="*/ 2147483647 w 31"/>
                <a:gd name="T19" fmla="*/ 2147483647 h 39"/>
                <a:gd name="T20" fmla="*/ 2147483647 w 31"/>
                <a:gd name="T21" fmla="*/ 2147483647 h 39"/>
                <a:gd name="T22" fmla="*/ 2147483647 w 31"/>
                <a:gd name="T23" fmla="*/ 2147483647 h 39"/>
                <a:gd name="T24" fmla="*/ 2147483647 w 31"/>
                <a:gd name="T25" fmla="*/ 2147483647 h 39"/>
                <a:gd name="T26" fmla="*/ 2147483647 w 31"/>
                <a:gd name="T27" fmla="*/ 2147483647 h 39"/>
                <a:gd name="T28" fmla="*/ 2147483647 w 31"/>
                <a:gd name="T29" fmla="*/ 2147483647 h 39"/>
                <a:gd name="T30" fmla="*/ 2147483647 w 31"/>
                <a:gd name="T31" fmla="*/ 2147483647 h 39"/>
                <a:gd name="T32" fmla="*/ 2147483647 w 31"/>
                <a:gd name="T33" fmla="*/ 2147483647 h 39"/>
                <a:gd name="T34" fmla="*/ 2147483647 w 31"/>
                <a:gd name="T35" fmla="*/ 2147483647 h 39"/>
                <a:gd name="T36" fmla="*/ 2147483647 w 31"/>
                <a:gd name="T37" fmla="*/ 2147483647 h 39"/>
                <a:gd name="T38" fmla="*/ 2147483647 w 31"/>
                <a:gd name="T39" fmla="*/ 0 h 39"/>
                <a:gd name="T40" fmla="*/ 2147483647 w 31"/>
                <a:gd name="T41" fmla="*/ 2147483647 h 39"/>
                <a:gd name="T42" fmla="*/ 2147483647 w 31"/>
                <a:gd name="T43" fmla="*/ 2147483647 h 39"/>
                <a:gd name="T44" fmla="*/ 2147483647 w 31"/>
                <a:gd name="T45" fmla="*/ 2147483647 h 39"/>
                <a:gd name="T46" fmla="*/ 2147483647 w 31"/>
                <a:gd name="T47" fmla="*/ 2147483647 h 39"/>
                <a:gd name="T48" fmla="*/ 2147483647 w 31"/>
                <a:gd name="T49" fmla="*/ 2147483647 h 39"/>
                <a:gd name="T50" fmla="*/ 2147483647 w 31"/>
                <a:gd name="T51" fmla="*/ 2147483647 h 39"/>
                <a:gd name="T52" fmla="*/ 2147483647 w 31"/>
                <a:gd name="T53" fmla="*/ 2147483647 h 39"/>
                <a:gd name="T54" fmla="*/ 2147483647 w 31"/>
                <a:gd name="T55" fmla="*/ 2147483647 h 39"/>
                <a:gd name="T56" fmla="*/ 2147483647 w 31"/>
                <a:gd name="T57" fmla="*/ 2147483647 h 39"/>
                <a:gd name="T58" fmla="*/ 2147483647 w 31"/>
                <a:gd name="T59" fmla="*/ 2147483647 h 39"/>
                <a:gd name="T60" fmla="*/ 2147483647 w 31"/>
                <a:gd name="T61" fmla="*/ 2147483647 h 39"/>
                <a:gd name="T62" fmla="*/ 2147483647 w 31"/>
                <a:gd name="T63" fmla="*/ 2147483647 h 39"/>
                <a:gd name="T64" fmla="*/ 2147483647 w 31"/>
                <a:gd name="T65" fmla="*/ 2147483647 h 39"/>
                <a:gd name="T66" fmla="*/ 2147483647 w 31"/>
                <a:gd name="T67" fmla="*/ 2147483647 h 39"/>
                <a:gd name="T68" fmla="*/ 2147483647 w 31"/>
                <a:gd name="T69" fmla="*/ 2147483647 h 39"/>
                <a:gd name="T70" fmla="*/ 2147483647 w 31"/>
                <a:gd name="T71" fmla="*/ 2147483647 h 39"/>
                <a:gd name="T72" fmla="*/ 2147483647 w 31"/>
                <a:gd name="T73" fmla="*/ 2147483647 h 39"/>
                <a:gd name="T74" fmla="*/ 2147483647 w 31"/>
                <a:gd name="T75" fmla="*/ 2147483647 h 39"/>
                <a:gd name="T76" fmla="*/ 2147483647 w 31"/>
                <a:gd name="T77" fmla="*/ 2147483647 h 39"/>
                <a:gd name="T78" fmla="*/ 2147483647 w 31"/>
                <a:gd name="T79" fmla="*/ 2147483647 h 39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31"/>
                <a:gd name="T121" fmla="*/ 0 h 39"/>
                <a:gd name="T122" fmla="*/ 31 w 31"/>
                <a:gd name="T123" fmla="*/ 39 h 39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31" h="39">
                  <a:moveTo>
                    <a:pt x="0" y="39"/>
                  </a:moveTo>
                  <a:lnTo>
                    <a:pt x="0" y="38"/>
                  </a:lnTo>
                  <a:lnTo>
                    <a:pt x="1" y="38"/>
                  </a:lnTo>
                  <a:lnTo>
                    <a:pt x="2" y="38"/>
                  </a:lnTo>
                  <a:lnTo>
                    <a:pt x="2" y="37"/>
                  </a:lnTo>
                  <a:lnTo>
                    <a:pt x="3" y="37"/>
                  </a:lnTo>
                  <a:lnTo>
                    <a:pt x="3" y="36"/>
                  </a:lnTo>
                  <a:lnTo>
                    <a:pt x="4" y="36"/>
                  </a:lnTo>
                  <a:lnTo>
                    <a:pt x="4" y="35"/>
                  </a:lnTo>
                  <a:lnTo>
                    <a:pt x="4" y="34"/>
                  </a:lnTo>
                  <a:lnTo>
                    <a:pt x="5" y="33"/>
                  </a:lnTo>
                  <a:lnTo>
                    <a:pt x="5" y="32"/>
                  </a:lnTo>
                  <a:lnTo>
                    <a:pt x="6" y="31"/>
                  </a:lnTo>
                  <a:lnTo>
                    <a:pt x="6" y="30"/>
                  </a:lnTo>
                  <a:lnTo>
                    <a:pt x="6" y="29"/>
                  </a:lnTo>
                  <a:lnTo>
                    <a:pt x="7" y="28"/>
                  </a:lnTo>
                  <a:lnTo>
                    <a:pt x="7" y="27"/>
                  </a:lnTo>
                  <a:lnTo>
                    <a:pt x="7" y="26"/>
                  </a:lnTo>
                  <a:lnTo>
                    <a:pt x="8" y="25"/>
                  </a:lnTo>
                  <a:lnTo>
                    <a:pt x="8" y="24"/>
                  </a:lnTo>
                  <a:lnTo>
                    <a:pt x="8" y="22"/>
                  </a:lnTo>
                  <a:lnTo>
                    <a:pt x="9" y="21"/>
                  </a:lnTo>
                  <a:lnTo>
                    <a:pt x="9" y="20"/>
                  </a:lnTo>
                  <a:lnTo>
                    <a:pt x="9" y="18"/>
                  </a:lnTo>
                  <a:lnTo>
                    <a:pt x="9" y="17"/>
                  </a:lnTo>
                  <a:lnTo>
                    <a:pt x="10" y="16"/>
                  </a:lnTo>
                  <a:lnTo>
                    <a:pt x="10" y="14"/>
                  </a:lnTo>
                  <a:lnTo>
                    <a:pt x="10" y="13"/>
                  </a:lnTo>
                  <a:lnTo>
                    <a:pt x="11" y="12"/>
                  </a:lnTo>
                  <a:lnTo>
                    <a:pt x="11" y="10"/>
                  </a:lnTo>
                  <a:lnTo>
                    <a:pt x="11" y="9"/>
                  </a:lnTo>
                  <a:lnTo>
                    <a:pt x="12" y="8"/>
                  </a:lnTo>
                  <a:lnTo>
                    <a:pt x="12" y="7"/>
                  </a:lnTo>
                  <a:lnTo>
                    <a:pt x="12" y="5"/>
                  </a:lnTo>
                  <a:lnTo>
                    <a:pt x="13" y="4"/>
                  </a:lnTo>
                  <a:lnTo>
                    <a:pt x="13" y="3"/>
                  </a:lnTo>
                  <a:lnTo>
                    <a:pt x="13" y="2"/>
                  </a:lnTo>
                  <a:lnTo>
                    <a:pt x="14" y="1"/>
                  </a:lnTo>
                  <a:lnTo>
                    <a:pt x="14" y="0"/>
                  </a:lnTo>
                  <a:lnTo>
                    <a:pt x="15" y="0"/>
                  </a:lnTo>
                  <a:lnTo>
                    <a:pt x="16" y="0"/>
                  </a:lnTo>
                  <a:lnTo>
                    <a:pt x="17" y="1"/>
                  </a:lnTo>
                  <a:lnTo>
                    <a:pt x="17" y="2"/>
                  </a:lnTo>
                  <a:lnTo>
                    <a:pt x="17" y="3"/>
                  </a:lnTo>
                  <a:lnTo>
                    <a:pt x="18" y="3"/>
                  </a:lnTo>
                  <a:lnTo>
                    <a:pt x="18" y="4"/>
                  </a:lnTo>
                  <a:lnTo>
                    <a:pt x="18" y="5"/>
                  </a:lnTo>
                  <a:lnTo>
                    <a:pt x="19" y="7"/>
                  </a:lnTo>
                  <a:lnTo>
                    <a:pt x="19" y="8"/>
                  </a:lnTo>
                  <a:lnTo>
                    <a:pt x="19" y="9"/>
                  </a:lnTo>
                  <a:lnTo>
                    <a:pt x="20" y="10"/>
                  </a:lnTo>
                  <a:lnTo>
                    <a:pt x="20" y="12"/>
                  </a:lnTo>
                  <a:lnTo>
                    <a:pt x="20" y="13"/>
                  </a:lnTo>
                  <a:lnTo>
                    <a:pt x="21" y="14"/>
                  </a:lnTo>
                  <a:lnTo>
                    <a:pt x="21" y="16"/>
                  </a:lnTo>
                  <a:lnTo>
                    <a:pt x="21" y="17"/>
                  </a:lnTo>
                  <a:lnTo>
                    <a:pt x="22" y="18"/>
                  </a:lnTo>
                  <a:lnTo>
                    <a:pt x="22" y="20"/>
                  </a:lnTo>
                  <a:lnTo>
                    <a:pt x="22" y="21"/>
                  </a:lnTo>
                  <a:lnTo>
                    <a:pt x="22" y="22"/>
                  </a:lnTo>
                  <a:lnTo>
                    <a:pt x="23" y="24"/>
                  </a:lnTo>
                  <a:lnTo>
                    <a:pt x="23" y="25"/>
                  </a:lnTo>
                  <a:lnTo>
                    <a:pt x="23" y="26"/>
                  </a:lnTo>
                  <a:lnTo>
                    <a:pt x="24" y="27"/>
                  </a:lnTo>
                  <a:lnTo>
                    <a:pt x="24" y="28"/>
                  </a:lnTo>
                  <a:lnTo>
                    <a:pt x="24" y="29"/>
                  </a:lnTo>
                  <a:lnTo>
                    <a:pt x="25" y="30"/>
                  </a:lnTo>
                  <a:lnTo>
                    <a:pt x="25" y="31"/>
                  </a:lnTo>
                  <a:lnTo>
                    <a:pt x="25" y="32"/>
                  </a:lnTo>
                  <a:lnTo>
                    <a:pt x="26" y="32"/>
                  </a:lnTo>
                  <a:lnTo>
                    <a:pt x="26" y="33"/>
                  </a:lnTo>
                  <a:lnTo>
                    <a:pt x="26" y="34"/>
                  </a:lnTo>
                  <a:lnTo>
                    <a:pt x="27" y="35"/>
                  </a:lnTo>
                  <a:lnTo>
                    <a:pt x="27" y="36"/>
                  </a:lnTo>
                  <a:lnTo>
                    <a:pt x="28" y="36"/>
                  </a:lnTo>
                  <a:lnTo>
                    <a:pt x="28" y="37"/>
                  </a:lnTo>
                  <a:lnTo>
                    <a:pt x="29" y="37"/>
                  </a:lnTo>
                  <a:lnTo>
                    <a:pt x="29" y="38"/>
                  </a:lnTo>
                  <a:lnTo>
                    <a:pt x="30" y="38"/>
                  </a:lnTo>
                  <a:lnTo>
                    <a:pt x="31" y="39"/>
                  </a:lnTo>
                </a:path>
              </a:pathLst>
            </a:custGeom>
            <a:noFill/>
            <a:ln w="17463">
              <a:solidFill>
                <a:srgbClr val="00FF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122" name="Freeform 102"/>
            <p:cNvSpPr>
              <a:spLocks/>
            </p:cNvSpPr>
            <p:nvPr/>
          </p:nvSpPr>
          <p:spPr bwMode="auto">
            <a:xfrm>
              <a:off x="5372100" y="5516563"/>
              <a:ext cx="503238" cy="360362"/>
            </a:xfrm>
            <a:custGeom>
              <a:avLst/>
              <a:gdLst>
                <a:gd name="T0" fmla="*/ 0 w 31"/>
                <a:gd name="T1" fmla="*/ 2147483647 h 39"/>
                <a:gd name="T2" fmla="*/ 2147483647 w 31"/>
                <a:gd name="T3" fmla="*/ 2147483647 h 39"/>
                <a:gd name="T4" fmla="*/ 2147483647 w 31"/>
                <a:gd name="T5" fmla="*/ 2147483647 h 39"/>
                <a:gd name="T6" fmla="*/ 2147483647 w 31"/>
                <a:gd name="T7" fmla="*/ 2147483647 h 39"/>
                <a:gd name="T8" fmla="*/ 2147483647 w 31"/>
                <a:gd name="T9" fmla="*/ 2147483647 h 39"/>
                <a:gd name="T10" fmla="*/ 2147483647 w 31"/>
                <a:gd name="T11" fmla="*/ 2147483647 h 39"/>
                <a:gd name="T12" fmla="*/ 2147483647 w 31"/>
                <a:gd name="T13" fmla="*/ 2147483647 h 39"/>
                <a:gd name="T14" fmla="*/ 2147483647 w 31"/>
                <a:gd name="T15" fmla="*/ 2147483647 h 39"/>
                <a:gd name="T16" fmla="*/ 2147483647 w 31"/>
                <a:gd name="T17" fmla="*/ 2147483647 h 39"/>
                <a:gd name="T18" fmla="*/ 2147483647 w 31"/>
                <a:gd name="T19" fmla="*/ 2147483647 h 39"/>
                <a:gd name="T20" fmla="*/ 2147483647 w 31"/>
                <a:gd name="T21" fmla="*/ 2147483647 h 39"/>
                <a:gd name="T22" fmla="*/ 2147483647 w 31"/>
                <a:gd name="T23" fmla="*/ 2147483647 h 39"/>
                <a:gd name="T24" fmla="*/ 2147483647 w 31"/>
                <a:gd name="T25" fmla="*/ 2147483647 h 39"/>
                <a:gd name="T26" fmla="*/ 2147483647 w 31"/>
                <a:gd name="T27" fmla="*/ 2147483647 h 39"/>
                <a:gd name="T28" fmla="*/ 2147483647 w 31"/>
                <a:gd name="T29" fmla="*/ 2147483647 h 39"/>
                <a:gd name="T30" fmla="*/ 2147483647 w 31"/>
                <a:gd name="T31" fmla="*/ 2147483647 h 39"/>
                <a:gd name="T32" fmla="*/ 2147483647 w 31"/>
                <a:gd name="T33" fmla="*/ 2147483647 h 39"/>
                <a:gd name="T34" fmla="*/ 2147483647 w 31"/>
                <a:gd name="T35" fmla="*/ 2147483647 h 39"/>
                <a:gd name="T36" fmla="*/ 2147483647 w 31"/>
                <a:gd name="T37" fmla="*/ 2147483647 h 39"/>
                <a:gd name="T38" fmla="*/ 2147483647 w 31"/>
                <a:gd name="T39" fmla="*/ 0 h 39"/>
                <a:gd name="T40" fmla="*/ 2147483647 w 31"/>
                <a:gd name="T41" fmla="*/ 2147483647 h 39"/>
                <a:gd name="T42" fmla="*/ 2147483647 w 31"/>
                <a:gd name="T43" fmla="*/ 2147483647 h 39"/>
                <a:gd name="T44" fmla="*/ 2147483647 w 31"/>
                <a:gd name="T45" fmla="*/ 2147483647 h 39"/>
                <a:gd name="T46" fmla="*/ 2147483647 w 31"/>
                <a:gd name="T47" fmla="*/ 2147483647 h 39"/>
                <a:gd name="T48" fmla="*/ 2147483647 w 31"/>
                <a:gd name="T49" fmla="*/ 2147483647 h 39"/>
                <a:gd name="T50" fmla="*/ 2147483647 w 31"/>
                <a:gd name="T51" fmla="*/ 2147483647 h 39"/>
                <a:gd name="T52" fmla="*/ 2147483647 w 31"/>
                <a:gd name="T53" fmla="*/ 2147483647 h 39"/>
                <a:gd name="T54" fmla="*/ 2147483647 w 31"/>
                <a:gd name="T55" fmla="*/ 2147483647 h 39"/>
                <a:gd name="T56" fmla="*/ 2147483647 w 31"/>
                <a:gd name="T57" fmla="*/ 2147483647 h 39"/>
                <a:gd name="T58" fmla="*/ 2147483647 w 31"/>
                <a:gd name="T59" fmla="*/ 2147483647 h 39"/>
                <a:gd name="T60" fmla="*/ 2147483647 w 31"/>
                <a:gd name="T61" fmla="*/ 2147483647 h 39"/>
                <a:gd name="T62" fmla="*/ 2147483647 w 31"/>
                <a:gd name="T63" fmla="*/ 2147483647 h 39"/>
                <a:gd name="T64" fmla="*/ 2147483647 w 31"/>
                <a:gd name="T65" fmla="*/ 2147483647 h 39"/>
                <a:gd name="T66" fmla="*/ 2147483647 w 31"/>
                <a:gd name="T67" fmla="*/ 2147483647 h 39"/>
                <a:gd name="T68" fmla="*/ 2147483647 w 31"/>
                <a:gd name="T69" fmla="*/ 2147483647 h 39"/>
                <a:gd name="T70" fmla="*/ 2147483647 w 31"/>
                <a:gd name="T71" fmla="*/ 2147483647 h 39"/>
                <a:gd name="T72" fmla="*/ 2147483647 w 31"/>
                <a:gd name="T73" fmla="*/ 2147483647 h 39"/>
                <a:gd name="T74" fmla="*/ 2147483647 w 31"/>
                <a:gd name="T75" fmla="*/ 2147483647 h 39"/>
                <a:gd name="T76" fmla="*/ 2147483647 w 31"/>
                <a:gd name="T77" fmla="*/ 2147483647 h 39"/>
                <a:gd name="T78" fmla="*/ 2147483647 w 31"/>
                <a:gd name="T79" fmla="*/ 2147483647 h 39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31"/>
                <a:gd name="T121" fmla="*/ 0 h 39"/>
                <a:gd name="T122" fmla="*/ 31 w 31"/>
                <a:gd name="T123" fmla="*/ 39 h 39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31" h="39">
                  <a:moveTo>
                    <a:pt x="0" y="39"/>
                  </a:moveTo>
                  <a:lnTo>
                    <a:pt x="0" y="38"/>
                  </a:lnTo>
                  <a:lnTo>
                    <a:pt x="1" y="38"/>
                  </a:lnTo>
                  <a:lnTo>
                    <a:pt x="2" y="38"/>
                  </a:lnTo>
                  <a:lnTo>
                    <a:pt x="2" y="37"/>
                  </a:lnTo>
                  <a:lnTo>
                    <a:pt x="3" y="37"/>
                  </a:lnTo>
                  <a:lnTo>
                    <a:pt x="3" y="36"/>
                  </a:lnTo>
                  <a:lnTo>
                    <a:pt x="4" y="36"/>
                  </a:lnTo>
                  <a:lnTo>
                    <a:pt x="4" y="35"/>
                  </a:lnTo>
                  <a:lnTo>
                    <a:pt x="4" y="34"/>
                  </a:lnTo>
                  <a:lnTo>
                    <a:pt x="5" y="33"/>
                  </a:lnTo>
                  <a:lnTo>
                    <a:pt x="5" y="32"/>
                  </a:lnTo>
                  <a:lnTo>
                    <a:pt x="6" y="31"/>
                  </a:lnTo>
                  <a:lnTo>
                    <a:pt x="6" y="30"/>
                  </a:lnTo>
                  <a:lnTo>
                    <a:pt x="6" y="29"/>
                  </a:lnTo>
                  <a:lnTo>
                    <a:pt x="7" y="28"/>
                  </a:lnTo>
                  <a:lnTo>
                    <a:pt x="7" y="27"/>
                  </a:lnTo>
                  <a:lnTo>
                    <a:pt x="7" y="26"/>
                  </a:lnTo>
                  <a:lnTo>
                    <a:pt x="8" y="25"/>
                  </a:lnTo>
                  <a:lnTo>
                    <a:pt x="8" y="24"/>
                  </a:lnTo>
                  <a:lnTo>
                    <a:pt x="8" y="22"/>
                  </a:lnTo>
                  <a:lnTo>
                    <a:pt x="9" y="21"/>
                  </a:lnTo>
                  <a:lnTo>
                    <a:pt x="9" y="20"/>
                  </a:lnTo>
                  <a:lnTo>
                    <a:pt x="9" y="18"/>
                  </a:lnTo>
                  <a:lnTo>
                    <a:pt x="9" y="17"/>
                  </a:lnTo>
                  <a:lnTo>
                    <a:pt x="10" y="16"/>
                  </a:lnTo>
                  <a:lnTo>
                    <a:pt x="10" y="14"/>
                  </a:lnTo>
                  <a:lnTo>
                    <a:pt x="10" y="13"/>
                  </a:lnTo>
                  <a:lnTo>
                    <a:pt x="11" y="12"/>
                  </a:lnTo>
                  <a:lnTo>
                    <a:pt x="11" y="10"/>
                  </a:lnTo>
                  <a:lnTo>
                    <a:pt x="11" y="9"/>
                  </a:lnTo>
                  <a:lnTo>
                    <a:pt x="12" y="8"/>
                  </a:lnTo>
                  <a:lnTo>
                    <a:pt x="12" y="7"/>
                  </a:lnTo>
                  <a:lnTo>
                    <a:pt x="12" y="5"/>
                  </a:lnTo>
                  <a:lnTo>
                    <a:pt x="13" y="4"/>
                  </a:lnTo>
                  <a:lnTo>
                    <a:pt x="13" y="3"/>
                  </a:lnTo>
                  <a:lnTo>
                    <a:pt x="13" y="2"/>
                  </a:lnTo>
                  <a:lnTo>
                    <a:pt x="14" y="1"/>
                  </a:lnTo>
                  <a:lnTo>
                    <a:pt x="14" y="0"/>
                  </a:lnTo>
                  <a:lnTo>
                    <a:pt x="15" y="0"/>
                  </a:lnTo>
                  <a:lnTo>
                    <a:pt x="16" y="0"/>
                  </a:lnTo>
                  <a:lnTo>
                    <a:pt x="17" y="1"/>
                  </a:lnTo>
                  <a:lnTo>
                    <a:pt x="17" y="2"/>
                  </a:lnTo>
                  <a:lnTo>
                    <a:pt x="17" y="3"/>
                  </a:lnTo>
                  <a:lnTo>
                    <a:pt x="18" y="3"/>
                  </a:lnTo>
                  <a:lnTo>
                    <a:pt x="18" y="4"/>
                  </a:lnTo>
                  <a:lnTo>
                    <a:pt x="18" y="5"/>
                  </a:lnTo>
                  <a:lnTo>
                    <a:pt x="19" y="7"/>
                  </a:lnTo>
                  <a:lnTo>
                    <a:pt x="19" y="8"/>
                  </a:lnTo>
                  <a:lnTo>
                    <a:pt x="19" y="9"/>
                  </a:lnTo>
                  <a:lnTo>
                    <a:pt x="20" y="10"/>
                  </a:lnTo>
                  <a:lnTo>
                    <a:pt x="20" y="12"/>
                  </a:lnTo>
                  <a:lnTo>
                    <a:pt x="20" y="13"/>
                  </a:lnTo>
                  <a:lnTo>
                    <a:pt x="21" y="14"/>
                  </a:lnTo>
                  <a:lnTo>
                    <a:pt x="21" y="16"/>
                  </a:lnTo>
                  <a:lnTo>
                    <a:pt x="21" y="17"/>
                  </a:lnTo>
                  <a:lnTo>
                    <a:pt x="22" y="18"/>
                  </a:lnTo>
                  <a:lnTo>
                    <a:pt x="22" y="20"/>
                  </a:lnTo>
                  <a:lnTo>
                    <a:pt x="22" y="21"/>
                  </a:lnTo>
                  <a:lnTo>
                    <a:pt x="22" y="22"/>
                  </a:lnTo>
                  <a:lnTo>
                    <a:pt x="23" y="24"/>
                  </a:lnTo>
                  <a:lnTo>
                    <a:pt x="23" y="25"/>
                  </a:lnTo>
                  <a:lnTo>
                    <a:pt x="23" y="26"/>
                  </a:lnTo>
                  <a:lnTo>
                    <a:pt x="24" y="27"/>
                  </a:lnTo>
                  <a:lnTo>
                    <a:pt x="24" y="28"/>
                  </a:lnTo>
                  <a:lnTo>
                    <a:pt x="24" y="29"/>
                  </a:lnTo>
                  <a:lnTo>
                    <a:pt x="25" y="30"/>
                  </a:lnTo>
                  <a:lnTo>
                    <a:pt x="25" y="31"/>
                  </a:lnTo>
                  <a:lnTo>
                    <a:pt x="25" y="32"/>
                  </a:lnTo>
                  <a:lnTo>
                    <a:pt x="26" y="32"/>
                  </a:lnTo>
                  <a:lnTo>
                    <a:pt x="26" y="33"/>
                  </a:lnTo>
                  <a:lnTo>
                    <a:pt x="26" y="34"/>
                  </a:lnTo>
                  <a:lnTo>
                    <a:pt x="27" y="35"/>
                  </a:lnTo>
                  <a:lnTo>
                    <a:pt x="27" y="36"/>
                  </a:lnTo>
                  <a:lnTo>
                    <a:pt x="28" y="36"/>
                  </a:lnTo>
                  <a:lnTo>
                    <a:pt x="28" y="37"/>
                  </a:lnTo>
                  <a:lnTo>
                    <a:pt x="29" y="37"/>
                  </a:lnTo>
                  <a:lnTo>
                    <a:pt x="29" y="38"/>
                  </a:lnTo>
                  <a:lnTo>
                    <a:pt x="30" y="38"/>
                  </a:lnTo>
                  <a:lnTo>
                    <a:pt x="31" y="39"/>
                  </a:lnTo>
                </a:path>
              </a:pathLst>
            </a:custGeom>
            <a:noFill/>
            <a:ln w="17463">
              <a:solidFill>
                <a:srgbClr val="00FF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06697413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5" name="Rectangle 2"/>
          <p:cNvSpPr>
            <a:spLocks noGrp="1" noChangeArrowheads="1"/>
          </p:cNvSpPr>
          <p:nvPr>
            <p:ph type="title"/>
          </p:nvPr>
        </p:nvSpPr>
        <p:spPr>
          <a:xfrm>
            <a:off x="714375" y="404813"/>
            <a:ext cx="7772400" cy="671512"/>
          </a:xfrm>
        </p:spPr>
        <p:txBody>
          <a:bodyPr/>
          <a:lstStyle/>
          <a:p>
            <a:pPr eaLnBrk="1" hangingPunct="1"/>
            <a:r>
              <a:rPr lang="en-GB" sz="3600" smtClean="0"/>
              <a:t>TE and TM-modes in rectangular cavity</a:t>
            </a:r>
          </a:p>
        </p:txBody>
      </p:sp>
      <p:graphicFrame>
        <p:nvGraphicFramePr>
          <p:cNvPr id="2050" name="Object 3"/>
          <p:cNvGraphicFramePr>
            <a:graphicFrameLocks noChangeAspect="1"/>
          </p:cNvGraphicFramePr>
          <p:nvPr/>
        </p:nvGraphicFramePr>
        <p:xfrm>
          <a:off x="6053138" y="1603375"/>
          <a:ext cx="2611437" cy="2508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7750" name="Equation" r:id="rId3" imgW="1739880" imgH="1676160" progId="Equation.DSMT4">
                  <p:embed/>
                </p:oleObj>
              </mc:Choice>
              <mc:Fallback>
                <p:oleObj name="Equation" r:id="rId3" imgW="1739880" imgH="167616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53138" y="1603375"/>
                        <a:ext cx="2611437" cy="2508250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 xmlns="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51" name="Object 4"/>
          <p:cNvGraphicFramePr>
            <a:graphicFrameLocks noChangeAspect="1"/>
          </p:cNvGraphicFramePr>
          <p:nvPr/>
        </p:nvGraphicFramePr>
        <p:xfrm>
          <a:off x="4502150" y="3295650"/>
          <a:ext cx="139700" cy="266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7751" name="Formel" r:id="rId5" imgW="139680" imgH="266400" progId="Equation.3">
                  <p:embed/>
                </p:oleObj>
              </mc:Choice>
              <mc:Fallback>
                <p:oleObj name="Formel" r:id="rId5" imgW="139680" imgH="2664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02150" y="3295650"/>
                        <a:ext cx="139700" cy="2667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 xmlns="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52" name="Object 5"/>
          <p:cNvGraphicFramePr>
            <a:graphicFrameLocks noChangeAspect="1"/>
          </p:cNvGraphicFramePr>
          <p:nvPr/>
        </p:nvGraphicFramePr>
        <p:xfrm>
          <a:off x="217488" y="4941888"/>
          <a:ext cx="8675687" cy="9985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7752" name="Equation" r:id="rId7" imgW="3860640" imgH="444240" progId="Equation.DSMT4">
                  <p:embed/>
                </p:oleObj>
              </mc:Choice>
              <mc:Fallback>
                <p:oleObj name="Equation" r:id="rId7" imgW="3860640" imgH="4442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7488" y="4941888"/>
                        <a:ext cx="8675687" cy="9985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 xmlns="">
                            <a:solidFill>
                              <a:srgbClr val="E03E3E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53" name="Object 6"/>
          <p:cNvGraphicFramePr>
            <a:graphicFrameLocks noChangeAspect="1"/>
          </p:cNvGraphicFramePr>
          <p:nvPr/>
        </p:nvGraphicFramePr>
        <p:xfrm>
          <a:off x="200025" y="1905000"/>
          <a:ext cx="5240338" cy="835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7753" r:id="rId9" imgW="3517900" imgH="558800" progId="Equation.3">
                  <p:embed/>
                </p:oleObj>
              </mc:Choice>
              <mc:Fallback>
                <p:oleObj r:id="rId9" imgW="3517900" imgH="5588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0025" y="1905000"/>
                        <a:ext cx="5240338" cy="8350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 xmlns="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56" name="Rectangle 7"/>
          <p:cNvSpPr>
            <a:spLocks noChangeArrowheads="1"/>
          </p:cNvSpPr>
          <p:nvPr/>
        </p:nvSpPr>
        <p:spPr bwMode="auto">
          <a:xfrm>
            <a:off x="171450" y="3190875"/>
            <a:ext cx="51054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000">
                <a:cs typeface="Times New Roman" pitchFamily="18" charset="0"/>
              </a:rPr>
              <a:t>where n</a:t>
            </a:r>
            <a:r>
              <a:rPr lang="en-US" sz="2000" baseline="-30000">
                <a:cs typeface="Times New Roman" pitchFamily="18" charset="0"/>
              </a:rPr>
              <a:t>a</a:t>
            </a:r>
            <a:r>
              <a:rPr lang="en-US" sz="2000">
                <a:cs typeface="Times New Roman" pitchFamily="18" charset="0"/>
              </a:rPr>
              <a:t>=0, 1, 2, …, n</a:t>
            </a:r>
            <a:r>
              <a:rPr lang="en-US" sz="2000" baseline="-30000">
                <a:cs typeface="Times New Roman" pitchFamily="18" charset="0"/>
                <a:sym typeface="StarMath" pitchFamily="2" charset="2"/>
              </a:rPr>
              <a:t>b</a:t>
            </a:r>
            <a:r>
              <a:rPr lang="en-US" sz="2000">
                <a:cs typeface="Times New Roman" pitchFamily="18" charset="0"/>
                <a:sym typeface="StarMath" pitchFamily="2" charset="2"/>
              </a:rPr>
              <a:t>=</a:t>
            </a:r>
            <a:r>
              <a:rPr lang="en-US" sz="2000">
                <a:cs typeface="Times New Roman" pitchFamily="18" charset="0"/>
              </a:rPr>
              <a:t>0, 1, 2, … </a:t>
            </a:r>
          </a:p>
          <a:p>
            <a:r>
              <a:rPr lang="en-US" sz="2000">
                <a:cs typeface="Times New Roman" pitchFamily="18" charset="0"/>
              </a:rPr>
              <a:t>and n</a:t>
            </a:r>
            <a:r>
              <a:rPr lang="en-US" sz="2000" baseline="-30000">
                <a:cs typeface="Times New Roman" pitchFamily="18" charset="0"/>
                <a:sym typeface="StarMath" pitchFamily="2" charset="2"/>
              </a:rPr>
              <a:t>c</a:t>
            </a:r>
            <a:r>
              <a:rPr lang="en-US" sz="2000">
                <a:cs typeface="Times New Roman" pitchFamily="18" charset="0"/>
                <a:sym typeface="StarMath" pitchFamily="2" charset="2"/>
              </a:rPr>
              <a:t>=1, </a:t>
            </a:r>
            <a:r>
              <a:rPr lang="en-US" sz="2000">
                <a:cs typeface="Times New Roman" pitchFamily="18" charset="0"/>
              </a:rPr>
              <a:t>2, 3, …</a:t>
            </a:r>
            <a:r>
              <a:rPr lang="en-US" sz="2000">
                <a:sym typeface="StarMath" pitchFamily="2" charset="2"/>
              </a:rPr>
              <a:t> </a:t>
            </a:r>
          </a:p>
        </p:txBody>
      </p:sp>
      <p:sp>
        <p:nvSpPr>
          <p:cNvPr id="2057" name="Text Box 8"/>
          <p:cNvSpPr txBox="1">
            <a:spLocks noChangeArrowheads="1"/>
          </p:cNvSpPr>
          <p:nvPr/>
        </p:nvSpPr>
        <p:spPr bwMode="auto">
          <a:xfrm>
            <a:off x="395288" y="4348163"/>
            <a:ext cx="5341205" cy="4591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90487" tIns="44450" rIns="90487" bIns="44450">
            <a:spAutoFit/>
          </a:bodyPr>
          <a:lstStyle/>
          <a:p>
            <a:pPr eaLnBrk="0" hangingPunct="0"/>
            <a:r>
              <a:rPr lang="en-US" dirty="0">
                <a:solidFill>
                  <a:srgbClr val="FF0000"/>
                </a:solidFill>
              </a:rPr>
              <a:t>Each mode corresponds to 8 plane waves:</a:t>
            </a:r>
          </a:p>
        </p:txBody>
      </p:sp>
    </p:spTree>
    <p:extLst>
      <p:ext uri="{BB962C8B-B14F-4D97-AF65-F5344CB8AC3E}">
        <p14:creationId xmlns:p14="http://schemas.microsoft.com/office/powerpoint/2010/main" val="425558833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7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333375"/>
            <a:ext cx="9144000" cy="1171575"/>
          </a:xfrm>
        </p:spPr>
        <p:txBody>
          <a:bodyPr/>
          <a:lstStyle/>
          <a:p>
            <a:pPr eaLnBrk="1" hangingPunct="1"/>
            <a:r>
              <a:rPr lang="en-GB" sz="3600" smtClean="0"/>
              <a:t>Angles of incidence of plane waves in </a:t>
            </a:r>
            <a:br>
              <a:rPr lang="en-GB" sz="3600" smtClean="0"/>
            </a:br>
            <a:r>
              <a:rPr lang="en-GB" sz="3600" smtClean="0"/>
              <a:t>0.8m x 1.1m x 1m chamber (GSM 900 band)</a:t>
            </a:r>
          </a:p>
        </p:txBody>
      </p:sp>
      <p:graphicFrame>
        <p:nvGraphicFramePr>
          <p:cNvPr id="3074" name="Object 3"/>
          <p:cNvGraphicFramePr>
            <a:graphicFrameLocks noChangeAspect="1"/>
          </p:cNvGraphicFramePr>
          <p:nvPr/>
        </p:nvGraphicFramePr>
        <p:xfrm>
          <a:off x="5076825" y="1866900"/>
          <a:ext cx="3051175" cy="1604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8764" r:id="rId3" imgW="2032000" imgH="1066800" progId="Equation.3">
                  <p:embed/>
                </p:oleObj>
              </mc:Choice>
              <mc:Fallback>
                <p:oleObj r:id="rId3" imgW="2032000" imgH="10668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76825" y="1866900"/>
                        <a:ext cx="3051175" cy="16049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 xmlns="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78" name="Text Box 4"/>
          <p:cNvSpPr txBox="1">
            <a:spLocks noChangeArrowheads="1"/>
          </p:cNvSpPr>
          <p:nvPr/>
        </p:nvSpPr>
        <p:spPr bwMode="auto">
          <a:xfrm>
            <a:off x="5495925" y="5935663"/>
            <a:ext cx="3387725" cy="36353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90487" tIns="44450" rIns="90487" bIns="44450">
            <a:spAutoFit/>
          </a:bodyPr>
          <a:lstStyle/>
          <a:p>
            <a:pPr eaLnBrk="0" hangingPunct="0"/>
            <a:r>
              <a:rPr lang="en-GB" sz="1800"/>
              <a:t>From Kent Rosengren, Intenna AB</a:t>
            </a:r>
          </a:p>
        </p:txBody>
      </p:sp>
      <p:sp>
        <p:nvSpPr>
          <p:cNvPr id="3079" name="Text Box 5"/>
          <p:cNvSpPr txBox="1">
            <a:spLocks noChangeArrowheads="1"/>
          </p:cNvSpPr>
          <p:nvPr/>
        </p:nvSpPr>
        <p:spPr bwMode="auto">
          <a:xfrm>
            <a:off x="4683125" y="3509963"/>
            <a:ext cx="4002088" cy="22796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7" tIns="44450" rIns="90487" bIns="44450">
            <a:spAutoFit/>
          </a:bodyPr>
          <a:lstStyle/>
          <a:p>
            <a:pPr eaLnBrk="0" hangingPunct="0"/>
            <a:r>
              <a:rPr lang="en-US"/>
              <a:t>Conclusion: Reverberation chambers corresponds to isotropic multipath environment with uniform distribution of wave directions in both azimuth and elevation.</a:t>
            </a:r>
          </a:p>
        </p:txBody>
      </p:sp>
      <p:pic>
        <p:nvPicPr>
          <p:cNvPr id="3080" name="Picture 6"/>
          <p:cNvPicPr>
            <a:picLocks noChangeAspect="1" noChangeArrowheads="1"/>
          </p:cNvPicPr>
          <p:nvPr/>
        </p:nvPicPr>
        <p:blipFill>
          <a:blip r:embed="rId5" cstate="print"/>
          <a:srcRect l="19824" t="12868" r="14442" b="18924"/>
          <a:stretch>
            <a:fillRect/>
          </a:stretch>
        </p:blipFill>
        <p:spPr bwMode="auto">
          <a:xfrm>
            <a:off x="1023938" y="3108325"/>
            <a:ext cx="3316287" cy="3128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3075" name="Object 7"/>
          <p:cNvGraphicFramePr>
            <a:graphicFrameLocks noChangeAspect="1"/>
          </p:cNvGraphicFramePr>
          <p:nvPr/>
        </p:nvGraphicFramePr>
        <p:xfrm>
          <a:off x="1857375" y="1747838"/>
          <a:ext cx="1636713" cy="1219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8765" r:id="rId6" imgW="1091726" imgH="812447" progId="Equation.3">
                  <p:embed/>
                </p:oleObj>
              </mc:Choice>
              <mc:Fallback>
                <p:oleObj r:id="rId6" imgW="1091726" imgH="812447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57375" y="1747838"/>
                        <a:ext cx="1636713" cy="1219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 xmlns="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87975767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1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333375"/>
            <a:ext cx="8378826" cy="1143000"/>
          </a:xfrm>
        </p:spPr>
        <p:txBody>
          <a:bodyPr/>
          <a:lstStyle/>
          <a:p>
            <a:pPr eaLnBrk="1" hangingPunct="1"/>
            <a:r>
              <a:rPr lang="en-US" sz="4000" dirty="0" smtClean="0"/>
              <a:t>Field statistics similar to rich isotropic multipath propagation environment</a:t>
            </a:r>
          </a:p>
        </p:txBody>
      </p:sp>
      <p:pic>
        <p:nvPicPr>
          <p:cNvPr id="27652" name="Picture 3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rcRect l="19824" t="12868" r="14442" b="18924"/>
          <a:stretch>
            <a:fillRect/>
          </a:stretch>
        </p:blipFill>
        <p:spPr>
          <a:xfrm>
            <a:off x="900113" y="3538538"/>
            <a:ext cx="2736850" cy="2606675"/>
          </a:xfrm>
          <a:noFill/>
        </p:spPr>
      </p:pic>
      <p:sp>
        <p:nvSpPr>
          <p:cNvPr id="27653" name="Text Box 4"/>
          <p:cNvSpPr txBox="1">
            <a:spLocks noChangeArrowheads="1"/>
          </p:cNvSpPr>
          <p:nvPr/>
        </p:nvSpPr>
        <p:spPr bwMode="auto">
          <a:xfrm>
            <a:off x="323850" y="1989138"/>
            <a:ext cx="4464050" cy="155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/>
              <a:t>In reverberation chamber:</a:t>
            </a:r>
            <a:br>
              <a:rPr lang="en-US"/>
            </a:br>
            <a:r>
              <a:rPr lang="en-US"/>
              <a:t>1 cavity mode = 8 plane waves.</a:t>
            </a:r>
          </a:p>
          <a:p>
            <a:r>
              <a:rPr lang="en-US"/>
              <a:t>Angles of incidence uniformly distributed</a:t>
            </a:r>
          </a:p>
        </p:txBody>
      </p:sp>
      <p:sp>
        <p:nvSpPr>
          <p:cNvPr id="27654" name="Text Box 5"/>
          <p:cNvSpPr txBox="1">
            <a:spLocks noChangeArrowheads="1"/>
          </p:cNvSpPr>
          <p:nvPr/>
        </p:nvSpPr>
        <p:spPr bwMode="auto">
          <a:xfrm>
            <a:off x="5148263" y="2400300"/>
            <a:ext cx="3475037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/>
              <a:t>In real environment: </a:t>
            </a:r>
            <a:br>
              <a:rPr lang="en-US"/>
            </a:br>
            <a:r>
              <a:rPr lang="en-US"/>
              <a:t>Some elevation weighting</a:t>
            </a:r>
          </a:p>
        </p:txBody>
      </p:sp>
      <p:sp>
        <p:nvSpPr>
          <p:cNvPr id="27655" name="Line 6"/>
          <p:cNvSpPr>
            <a:spLocks noChangeShapeType="1"/>
          </p:cNvSpPr>
          <p:nvPr/>
        </p:nvSpPr>
        <p:spPr bwMode="auto">
          <a:xfrm>
            <a:off x="2195513" y="3192463"/>
            <a:ext cx="0" cy="431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pic>
        <p:nvPicPr>
          <p:cNvPr id="27656" name="Picture 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27538" y="3481388"/>
            <a:ext cx="4170362" cy="2439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763817226"/>
      </p:ext>
    </p:extLst>
  </p:cSld>
  <p:clrMapOvr>
    <a:masterClrMapping/>
  </p:clrMapOvr>
  <p:transition>
    <p:pull dir="ld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 descr="MVK-NAsetup-01110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388" y="1844675"/>
            <a:ext cx="2879725" cy="2062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01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260350"/>
            <a:ext cx="9144000" cy="1511300"/>
          </a:xfrm>
        </p:spPr>
        <p:txBody>
          <a:bodyPr/>
          <a:lstStyle/>
          <a:p>
            <a:pPr defTabSz="762000" eaLnBrk="1" hangingPunct="1"/>
            <a:r>
              <a:rPr lang="en-US" sz="3200" dirty="0" smtClean="0"/>
              <a:t>Excitation of multiple resonances</a:t>
            </a:r>
            <a:br>
              <a:rPr lang="en-US" sz="3200" dirty="0" smtClean="0"/>
            </a:br>
            <a:r>
              <a:rPr lang="en-US" sz="3200" dirty="0" smtClean="0"/>
              <a:t>due to </a:t>
            </a:r>
            <a:r>
              <a:rPr lang="en-US" sz="2800" dirty="0" smtClean="0"/>
              <a:t>stirring (moves the resonances)</a:t>
            </a:r>
            <a:br>
              <a:rPr lang="en-US" sz="2800" dirty="0" smtClean="0"/>
            </a:br>
            <a:r>
              <a:rPr lang="en-US" sz="2800" dirty="0" smtClean="0"/>
              <a:t>and the finite bandwidth of each mode</a:t>
            </a:r>
          </a:p>
        </p:txBody>
      </p:sp>
      <p:graphicFrame>
        <p:nvGraphicFramePr>
          <p:cNvPr id="4098" name="Object 3"/>
          <p:cNvGraphicFramePr>
            <a:graphicFrameLocks noChangeAspect="1"/>
          </p:cNvGraphicFramePr>
          <p:nvPr/>
        </p:nvGraphicFramePr>
        <p:xfrm>
          <a:off x="4067175" y="2205038"/>
          <a:ext cx="4451350" cy="898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9783" name="Equation" r:id="rId4" imgW="2514600" imgH="507960" progId="Equation.3">
                  <p:embed/>
                </p:oleObj>
              </mc:Choice>
              <mc:Fallback>
                <p:oleObj name="Equation" r:id="rId4" imgW="2514600" imgH="50796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67175" y="2205038"/>
                        <a:ext cx="4451350" cy="8985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=""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27" name="Grupp 26"/>
          <p:cNvGrpSpPr/>
          <p:nvPr/>
        </p:nvGrpSpPr>
        <p:grpSpPr>
          <a:xfrm>
            <a:off x="2317750" y="3316288"/>
            <a:ext cx="7131050" cy="3617912"/>
            <a:chOff x="1835150" y="3068638"/>
            <a:chExt cx="7131050" cy="3617912"/>
          </a:xfrm>
        </p:grpSpPr>
        <p:pic>
          <p:nvPicPr>
            <p:cNvPr id="4102" name="Picture 9"/>
            <p:cNvPicPr>
              <a:picLocks noGrp="1" noChangeAspect="1" noChangeArrowheads="1"/>
            </p:cNvPicPr>
            <p:nvPr>
              <p:ph sz="quarter" idx="2"/>
            </p:nvPr>
          </p:nvPicPr>
          <p:blipFill>
            <a:blip r:embed="rId6" cstate="print"/>
            <a:srcRect/>
            <a:stretch>
              <a:fillRect/>
            </a:stretch>
          </p:blipFill>
          <p:spPr>
            <a:xfrm>
              <a:off x="1835150" y="3068638"/>
              <a:ext cx="7131050" cy="3617912"/>
            </a:xfrm>
            <a:noFill/>
          </p:spPr>
        </p:pic>
        <p:sp>
          <p:nvSpPr>
            <p:cNvPr id="4103" name="Line 11"/>
            <p:cNvSpPr>
              <a:spLocks noChangeShapeType="1"/>
            </p:cNvSpPr>
            <p:nvPr/>
          </p:nvSpPr>
          <p:spPr bwMode="auto">
            <a:xfrm flipV="1">
              <a:off x="5381625" y="5553075"/>
              <a:ext cx="361950" cy="1588"/>
            </a:xfrm>
            <a:prstGeom prst="line">
              <a:avLst/>
            </a:prstGeom>
            <a:noFill/>
            <a:ln w="38100">
              <a:solidFill>
                <a:schemeClr val="accent2"/>
              </a:solidFill>
              <a:round/>
              <a:headEnd type="triangle" w="med" len="med"/>
              <a:tailEnd type="triangle" w="med" len="med"/>
            </a:ln>
          </p:spPr>
          <p:txBody>
            <a:bodyPr lIns="90487" tIns="44450" rIns="90487" bIns="44450"/>
            <a:lstStyle/>
            <a:p>
              <a:endParaRPr lang="en-US"/>
            </a:p>
          </p:txBody>
        </p:sp>
        <p:sp>
          <p:nvSpPr>
            <p:cNvPr id="4104" name="Text Box 12"/>
            <p:cNvSpPr txBox="1">
              <a:spLocks noChangeArrowheads="1"/>
            </p:cNvSpPr>
            <p:nvPr/>
          </p:nvSpPr>
          <p:spPr bwMode="auto">
            <a:xfrm>
              <a:off x="5284788" y="4573588"/>
              <a:ext cx="450850" cy="454025"/>
            </a:xfrm>
            <a:prstGeom prst="rect">
              <a:avLst/>
            </a:prstGeom>
            <a:solidFill>
              <a:schemeClr val="bg1"/>
            </a:solidFill>
            <a:ln w="12700">
              <a:noFill/>
              <a:miter lim="800000"/>
              <a:headEnd/>
              <a:tailEnd/>
            </a:ln>
          </p:spPr>
          <p:txBody>
            <a:bodyPr wrap="none" lIns="90487" tIns="44450" rIns="90487" bIns="44450">
              <a:spAutoFit/>
            </a:bodyPr>
            <a:lstStyle/>
            <a:p>
              <a:pPr eaLnBrk="0" hangingPunct="0"/>
              <a:r>
                <a:rPr lang="sv-SE">
                  <a:solidFill>
                    <a:schemeClr val="accent2"/>
                  </a:solidFill>
                  <a:latin typeface="Symbol" pitchFamily="18" charset="2"/>
                </a:rPr>
                <a:t>D</a:t>
              </a:r>
              <a:r>
                <a:rPr lang="sv-SE" i="1">
                  <a:solidFill>
                    <a:schemeClr val="accent2"/>
                  </a:solidFill>
                </a:rPr>
                <a:t>f</a:t>
              </a:r>
              <a:endParaRPr lang="en-US" i="1">
                <a:solidFill>
                  <a:schemeClr val="accent2"/>
                </a:solidFill>
              </a:endParaRPr>
            </a:p>
          </p:txBody>
        </p:sp>
        <p:sp>
          <p:nvSpPr>
            <p:cNvPr id="4105" name="Line 18"/>
            <p:cNvSpPr>
              <a:spLocks noChangeShapeType="1"/>
            </p:cNvSpPr>
            <p:nvPr/>
          </p:nvSpPr>
          <p:spPr bwMode="auto">
            <a:xfrm>
              <a:off x="2727325" y="5691188"/>
              <a:ext cx="1588" cy="150812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106" name="Line 19"/>
            <p:cNvSpPr>
              <a:spLocks noChangeShapeType="1"/>
            </p:cNvSpPr>
            <p:nvPr/>
          </p:nvSpPr>
          <p:spPr bwMode="auto">
            <a:xfrm>
              <a:off x="3806825" y="3598863"/>
              <a:ext cx="1588" cy="150812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107" name="Line 20"/>
            <p:cNvSpPr>
              <a:spLocks noChangeShapeType="1"/>
            </p:cNvSpPr>
            <p:nvPr/>
          </p:nvSpPr>
          <p:spPr bwMode="auto">
            <a:xfrm>
              <a:off x="3806825" y="5691188"/>
              <a:ext cx="1588" cy="150812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108" name="Line 21"/>
            <p:cNvSpPr>
              <a:spLocks noChangeShapeType="1"/>
            </p:cNvSpPr>
            <p:nvPr/>
          </p:nvSpPr>
          <p:spPr bwMode="auto">
            <a:xfrm>
              <a:off x="4886325" y="3598863"/>
              <a:ext cx="1588" cy="150812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109" name="Line 22"/>
            <p:cNvSpPr>
              <a:spLocks noChangeShapeType="1"/>
            </p:cNvSpPr>
            <p:nvPr/>
          </p:nvSpPr>
          <p:spPr bwMode="auto">
            <a:xfrm>
              <a:off x="4886325" y="5691188"/>
              <a:ext cx="1588" cy="150812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110" name="Line 23"/>
            <p:cNvSpPr>
              <a:spLocks noChangeShapeType="1"/>
            </p:cNvSpPr>
            <p:nvPr/>
          </p:nvSpPr>
          <p:spPr bwMode="auto">
            <a:xfrm>
              <a:off x="5965825" y="3598863"/>
              <a:ext cx="1588" cy="150812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111" name="Line 24"/>
            <p:cNvSpPr>
              <a:spLocks noChangeShapeType="1"/>
            </p:cNvSpPr>
            <p:nvPr/>
          </p:nvSpPr>
          <p:spPr bwMode="auto">
            <a:xfrm>
              <a:off x="5965825" y="5691188"/>
              <a:ext cx="1588" cy="150812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112" name="Line 25"/>
            <p:cNvSpPr>
              <a:spLocks noChangeShapeType="1"/>
            </p:cNvSpPr>
            <p:nvPr/>
          </p:nvSpPr>
          <p:spPr bwMode="auto">
            <a:xfrm>
              <a:off x="7045325" y="3598863"/>
              <a:ext cx="1588" cy="150812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113" name="Line 26"/>
            <p:cNvSpPr>
              <a:spLocks noChangeShapeType="1"/>
            </p:cNvSpPr>
            <p:nvPr/>
          </p:nvSpPr>
          <p:spPr bwMode="auto">
            <a:xfrm>
              <a:off x="7045325" y="5691188"/>
              <a:ext cx="1588" cy="150812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114" name="Line 28"/>
            <p:cNvSpPr>
              <a:spLocks noChangeShapeType="1"/>
            </p:cNvSpPr>
            <p:nvPr/>
          </p:nvSpPr>
          <p:spPr bwMode="auto">
            <a:xfrm>
              <a:off x="8124825" y="5691188"/>
              <a:ext cx="1588" cy="150812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115" name="Line 29"/>
            <p:cNvSpPr>
              <a:spLocks noChangeShapeType="1"/>
            </p:cNvSpPr>
            <p:nvPr/>
          </p:nvSpPr>
          <p:spPr bwMode="auto">
            <a:xfrm>
              <a:off x="2727325" y="5842000"/>
              <a:ext cx="139700" cy="1588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116" name="Line 30"/>
            <p:cNvSpPr>
              <a:spLocks noChangeShapeType="1"/>
            </p:cNvSpPr>
            <p:nvPr/>
          </p:nvSpPr>
          <p:spPr bwMode="auto">
            <a:xfrm>
              <a:off x="7986713" y="5842000"/>
              <a:ext cx="138112" cy="1588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117" name="Line 32"/>
            <p:cNvSpPr>
              <a:spLocks noChangeShapeType="1"/>
            </p:cNvSpPr>
            <p:nvPr/>
          </p:nvSpPr>
          <p:spPr bwMode="auto">
            <a:xfrm>
              <a:off x="7956550" y="3644900"/>
              <a:ext cx="138113" cy="1588"/>
            </a:xfrm>
            <a:prstGeom prst="line">
              <a:avLst/>
            </a:prstGeom>
            <a:noFill/>
            <a:ln w="17463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118" name="Rectangle 39"/>
            <p:cNvSpPr>
              <a:spLocks noChangeArrowheads="1"/>
            </p:cNvSpPr>
            <p:nvPr/>
          </p:nvSpPr>
          <p:spPr bwMode="auto">
            <a:xfrm>
              <a:off x="2536825" y="5748338"/>
              <a:ext cx="114300" cy="2746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800">
                  <a:solidFill>
                    <a:srgbClr val="000000"/>
                  </a:solidFill>
                </a:rPr>
                <a:t>0</a:t>
              </a:r>
              <a:endParaRPr lang="en-US"/>
            </a:p>
          </p:txBody>
        </p:sp>
        <p:sp>
          <p:nvSpPr>
            <p:cNvPr id="4119" name="Rectangle 40"/>
            <p:cNvSpPr>
              <a:spLocks noChangeArrowheads="1"/>
            </p:cNvSpPr>
            <p:nvPr/>
          </p:nvSpPr>
          <p:spPr bwMode="auto">
            <a:xfrm>
              <a:off x="2536825" y="3506788"/>
              <a:ext cx="114300" cy="2746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r>
                <a:rPr lang="en-US" sz="1800">
                  <a:solidFill>
                    <a:srgbClr val="000000"/>
                  </a:solidFill>
                </a:rPr>
                <a:t>6</a:t>
              </a:r>
              <a:endParaRPr lang="en-US"/>
            </a:p>
          </p:txBody>
        </p:sp>
        <p:sp>
          <p:nvSpPr>
            <p:cNvPr id="4120" name="Freeform 42"/>
            <p:cNvSpPr>
              <a:spLocks/>
            </p:cNvSpPr>
            <p:nvPr/>
          </p:nvSpPr>
          <p:spPr bwMode="auto">
            <a:xfrm>
              <a:off x="5292725" y="5119688"/>
              <a:ext cx="534988" cy="757237"/>
            </a:xfrm>
            <a:custGeom>
              <a:avLst/>
              <a:gdLst>
                <a:gd name="T0" fmla="*/ 0 w 31"/>
                <a:gd name="T1" fmla="*/ 2147483647 h 39"/>
                <a:gd name="T2" fmla="*/ 2147483647 w 31"/>
                <a:gd name="T3" fmla="*/ 2147483647 h 39"/>
                <a:gd name="T4" fmla="*/ 2147483647 w 31"/>
                <a:gd name="T5" fmla="*/ 2147483647 h 39"/>
                <a:gd name="T6" fmla="*/ 2147483647 w 31"/>
                <a:gd name="T7" fmla="*/ 2147483647 h 39"/>
                <a:gd name="T8" fmla="*/ 2147483647 w 31"/>
                <a:gd name="T9" fmla="*/ 2147483647 h 39"/>
                <a:gd name="T10" fmla="*/ 2147483647 w 31"/>
                <a:gd name="T11" fmla="*/ 2147483647 h 39"/>
                <a:gd name="T12" fmla="*/ 2147483647 w 31"/>
                <a:gd name="T13" fmla="*/ 2147483647 h 39"/>
                <a:gd name="T14" fmla="*/ 2147483647 w 31"/>
                <a:gd name="T15" fmla="*/ 2147483647 h 39"/>
                <a:gd name="T16" fmla="*/ 2147483647 w 31"/>
                <a:gd name="T17" fmla="*/ 2147483647 h 39"/>
                <a:gd name="T18" fmla="*/ 2147483647 w 31"/>
                <a:gd name="T19" fmla="*/ 2147483647 h 39"/>
                <a:gd name="T20" fmla="*/ 2147483647 w 31"/>
                <a:gd name="T21" fmla="*/ 2147483647 h 39"/>
                <a:gd name="T22" fmla="*/ 2147483647 w 31"/>
                <a:gd name="T23" fmla="*/ 2147483647 h 39"/>
                <a:gd name="T24" fmla="*/ 2147483647 w 31"/>
                <a:gd name="T25" fmla="*/ 2147483647 h 39"/>
                <a:gd name="T26" fmla="*/ 2147483647 w 31"/>
                <a:gd name="T27" fmla="*/ 2147483647 h 39"/>
                <a:gd name="T28" fmla="*/ 2147483647 w 31"/>
                <a:gd name="T29" fmla="*/ 2147483647 h 39"/>
                <a:gd name="T30" fmla="*/ 2147483647 w 31"/>
                <a:gd name="T31" fmla="*/ 2147483647 h 39"/>
                <a:gd name="T32" fmla="*/ 2147483647 w 31"/>
                <a:gd name="T33" fmla="*/ 2147483647 h 39"/>
                <a:gd name="T34" fmla="*/ 2147483647 w 31"/>
                <a:gd name="T35" fmla="*/ 2147483647 h 39"/>
                <a:gd name="T36" fmla="*/ 2147483647 w 31"/>
                <a:gd name="T37" fmla="*/ 2147483647 h 39"/>
                <a:gd name="T38" fmla="*/ 2147483647 w 31"/>
                <a:gd name="T39" fmla="*/ 0 h 39"/>
                <a:gd name="T40" fmla="*/ 2147483647 w 31"/>
                <a:gd name="T41" fmla="*/ 2147483647 h 39"/>
                <a:gd name="T42" fmla="*/ 2147483647 w 31"/>
                <a:gd name="T43" fmla="*/ 2147483647 h 39"/>
                <a:gd name="T44" fmla="*/ 2147483647 w 31"/>
                <a:gd name="T45" fmla="*/ 2147483647 h 39"/>
                <a:gd name="T46" fmla="*/ 2147483647 w 31"/>
                <a:gd name="T47" fmla="*/ 2147483647 h 39"/>
                <a:gd name="T48" fmla="*/ 2147483647 w 31"/>
                <a:gd name="T49" fmla="*/ 2147483647 h 39"/>
                <a:gd name="T50" fmla="*/ 2147483647 w 31"/>
                <a:gd name="T51" fmla="*/ 2147483647 h 39"/>
                <a:gd name="T52" fmla="*/ 2147483647 w 31"/>
                <a:gd name="T53" fmla="*/ 2147483647 h 39"/>
                <a:gd name="T54" fmla="*/ 2147483647 w 31"/>
                <a:gd name="T55" fmla="*/ 2147483647 h 39"/>
                <a:gd name="T56" fmla="*/ 2147483647 w 31"/>
                <a:gd name="T57" fmla="*/ 2147483647 h 39"/>
                <a:gd name="T58" fmla="*/ 2147483647 w 31"/>
                <a:gd name="T59" fmla="*/ 2147483647 h 39"/>
                <a:gd name="T60" fmla="*/ 2147483647 w 31"/>
                <a:gd name="T61" fmla="*/ 2147483647 h 39"/>
                <a:gd name="T62" fmla="*/ 2147483647 w 31"/>
                <a:gd name="T63" fmla="*/ 2147483647 h 39"/>
                <a:gd name="T64" fmla="*/ 2147483647 w 31"/>
                <a:gd name="T65" fmla="*/ 2147483647 h 39"/>
                <a:gd name="T66" fmla="*/ 2147483647 w 31"/>
                <a:gd name="T67" fmla="*/ 2147483647 h 39"/>
                <a:gd name="T68" fmla="*/ 2147483647 w 31"/>
                <a:gd name="T69" fmla="*/ 2147483647 h 39"/>
                <a:gd name="T70" fmla="*/ 2147483647 w 31"/>
                <a:gd name="T71" fmla="*/ 2147483647 h 39"/>
                <a:gd name="T72" fmla="*/ 2147483647 w 31"/>
                <a:gd name="T73" fmla="*/ 2147483647 h 39"/>
                <a:gd name="T74" fmla="*/ 2147483647 w 31"/>
                <a:gd name="T75" fmla="*/ 2147483647 h 39"/>
                <a:gd name="T76" fmla="*/ 2147483647 w 31"/>
                <a:gd name="T77" fmla="*/ 2147483647 h 39"/>
                <a:gd name="T78" fmla="*/ 2147483647 w 31"/>
                <a:gd name="T79" fmla="*/ 2147483647 h 39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31"/>
                <a:gd name="T121" fmla="*/ 0 h 39"/>
                <a:gd name="T122" fmla="*/ 31 w 31"/>
                <a:gd name="T123" fmla="*/ 39 h 39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31" h="39">
                  <a:moveTo>
                    <a:pt x="0" y="39"/>
                  </a:moveTo>
                  <a:lnTo>
                    <a:pt x="0" y="38"/>
                  </a:lnTo>
                  <a:lnTo>
                    <a:pt x="1" y="38"/>
                  </a:lnTo>
                  <a:lnTo>
                    <a:pt x="2" y="38"/>
                  </a:lnTo>
                  <a:lnTo>
                    <a:pt x="2" y="37"/>
                  </a:lnTo>
                  <a:lnTo>
                    <a:pt x="3" y="37"/>
                  </a:lnTo>
                  <a:lnTo>
                    <a:pt x="3" y="36"/>
                  </a:lnTo>
                  <a:lnTo>
                    <a:pt x="4" y="36"/>
                  </a:lnTo>
                  <a:lnTo>
                    <a:pt x="4" y="35"/>
                  </a:lnTo>
                  <a:lnTo>
                    <a:pt x="4" y="34"/>
                  </a:lnTo>
                  <a:lnTo>
                    <a:pt x="5" y="33"/>
                  </a:lnTo>
                  <a:lnTo>
                    <a:pt x="5" y="32"/>
                  </a:lnTo>
                  <a:lnTo>
                    <a:pt x="6" y="31"/>
                  </a:lnTo>
                  <a:lnTo>
                    <a:pt x="6" y="30"/>
                  </a:lnTo>
                  <a:lnTo>
                    <a:pt x="6" y="29"/>
                  </a:lnTo>
                  <a:lnTo>
                    <a:pt x="7" y="28"/>
                  </a:lnTo>
                  <a:lnTo>
                    <a:pt x="7" y="27"/>
                  </a:lnTo>
                  <a:lnTo>
                    <a:pt x="7" y="26"/>
                  </a:lnTo>
                  <a:lnTo>
                    <a:pt x="8" y="25"/>
                  </a:lnTo>
                  <a:lnTo>
                    <a:pt x="8" y="24"/>
                  </a:lnTo>
                  <a:lnTo>
                    <a:pt x="8" y="22"/>
                  </a:lnTo>
                  <a:lnTo>
                    <a:pt x="9" y="21"/>
                  </a:lnTo>
                  <a:lnTo>
                    <a:pt x="9" y="20"/>
                  </a:lnTo>
                  <a:lnTo>
                    <a:pt x="9" y="18"/>
                  </a:lnTo>
                  <a:lnTo>
                    <a:pt x="9" y="17"/>
                  </a:lnTo>
                  <a:lnTo>
                    <a:pt x="10" y="16"/>
                  </a:lnTo>
                  <a:lnTo>
                    <a:pt x="10" y="14"/>
                  </a:lnTo>
                  <a:lnTo>
                    <a:pt x="10" y="13"/>
                  </a:lnTo>
                  <a:lnTo>
                    <a:pt x="11" y="12"/>
                  </a:lnTo>
                  <a:lnTo>
                    <a:pt x="11" y="10"/>
                  </a:lnTo>
                  <a:lnTo>
                    <a:pt x="11" y="9"/>
                  </a:lnTo>
                  <a:lnTo>
                    <a:pt x="12" y="8"/>
                  </a:lnTo>
                  <a:lnTo>
                    <a:pt x="12" y="7"/>
                  </a:lnTo>
                  <a:lnTo>
                    <a:pt x="12" y="5"/>
                  </a:lnTo>
                  <a:lnTo>
                    <a:pt x="13" y="4"/>
                  </a:lnTo>
                  <a:lnTo>
                    <a:pt x="13" y="3"/>
                  </a:lnTo>
                  <a:lnTo>
                    <a:pt x="13" y="2"/>
                  </a:lnTo>
                  <a:lnTo>
                    <a:pt x="14" y="1"/>
                  </a:lnTo>
                  <a:lnTo>
                    <a:pt x="14" y="0"/>
                  </a:lnTo>
                  <a:lnTo>
                    <a:pt x="15" y="0"/>
                  </a:lnTo>
                  <a:lnTo>
                    <a:pt x="16" y="0"/>
                  </a:lnTo>
                  <a:lnTo>
                    <a:pt x="17" y="1"/>
                  </a:lnTo>
                  <a:lnTo>
                    <a:pt x="17" y="2"/>
                  </a:lnTo>
                  <a:lnTo>
                    <a:pt x="17" y="3"/>
                  </a:lnTo>
                  <a:lnTo>
                    <a:pt x="18" y="3"/>
                  </a:lnTo>
                  <a:lnTo>
                    <a:pt x="18" y="4"/>
                  </a:lnTo>
                  <a:lnTo>
                    <a:pt x="18" y="5"/>
                  </a:lnTo>
                  <a:lnTo>
                    <a:pt x="19" y="7"/>
                  </a:lnTo>
                  <a:lnTo>
                    <a:pt x="19" y="8"/>
                  </a:lnTo>
                  <a:lnTo>
                    <a:pt x="19" y="9"/>
                  </a:lnTo>
                  <a:lnTo>
                    <a:pt x="20" y="10"/>
                  </a:lnTo>
                  <a:lnTo>
                    <a:pt x="20" y="12"/>
                  </a:lnTo>
                  <a:lnTo>
                    <a:pt x="20" y="13"/>
                  </a:lnTo>
                  <a:lnTo>
                    <a:pt x="21" y="14"/>
                  </a:lnTo>
                  <a:lnTo>
                    <a:pt x="21" y="16"/>
                  </a:lnTo>
                  <a:lnTo>
                    <a:pt x="21" y="17"/>
                  </a:lnTo>
                  <a:lnTo>
                    <a:pt x="22" y="18"/>
                  </a:lnTo>
                  <a:lnTo>
                    <a:pt x="22" y="20"/>
                  </a:lnTo>
                  <a:lnTo>
                    <a:pt x="22" y="21"/>
                  </a:lnTo>
                  <a:lnTo>
                    <a:pt x="22" y="22"/>
                  </a:lnTo>
                  <a:lnTo>
                    <a:pt x="23" y="24"/>
                  </a:lnTo>
                  <a:lnTo>
                    <a:pt x="23" y="25"/>
                  </a:lnTo>
                  <a:lnTo>
                    <a:pt x="23" y="26"/>
                  </a:lnTo>
                  <a:lnTo>
                    <a:pt x="24" y="27"/>
                  </a:lnTo>
                  <a:lnTo>
                    <a:pt x="24" y="28"/>
                  </a:lnTo>
                  <a:lnTo>
                    <a:pt x="24" y="29"/>
                  </a:lnTo>
                  <a:lnTo>
                    <a:pt x="25" y="30"/>
                  </a:lnTo>
                  <a:lnTo>
                    <a:pt x="25" y="31"/>
                  </a:lnTo>
                  <a:lnTo>
                    <a:pt x="25" y="32"/>
                  </a:lnTo>
                  <a:lnTo>
                    <a:pt x="26" y="32"/>
                  </a:lnTo>
                  <a:lnTo>
                    <a:pt x="26" y="33"/>
                  </a:lnTo>
                  <a:lnTo>
                    <a:pt x="26" y="34"/>
                  </a:lnTo>
                  <a:lnTo>
                    <a:pt x="27" y="35"/>
                  </a:lnTo>
                  <a:lnTo>
                    <a:pt x="27" y="36"/>
                  </a:lnTo>
                  <a:lnTo>
                    <a:pt x="28" y="36"/>
                  </a:lnTo>
                  <a:lnTo>
                    <a:pt x="28" y="37"/>
                  </a:lnTo>
                  <a:lnTo>
                    <a:pt x="29" y="37"/>
                  </a:lnTo>
                  <a:lnTo>
                    <a:pt x="29" y="38"/>
                  </a:lnTo>
                  <a:lnTo>
                    <a:pt x="30" y="38"/>
                  </a:lnTo>
                  <a:lnTo>
                    <a:pt x="31" y="39"/>
                  </a:lnTo>
                </a:path>
              </a:pathLst>
            </a:custGeom>
            <a:noFill/>
            <a:ln w="17463">
              <a:solidFill>
                <a:srgbClr val="00FF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121" name="Freeform 100"/>
            <p:cNvSpPr>
              <a:spLocks/>
            </p:cNvSpPr>
            <p:nvPr/>
          </p:nvSpPr>
          <p:spPr bwMode="auto">
            <a:xfrm>
              <a:off x="5087938" y="5148263"/>
              <a:ext cx="539750" cy="728662"/>
            </a:xfrm>
            <a:custGeom>
              <a:avLst/>
              <a:gdLst>
                <a:gd name="T0" fmla="*/ 0 w 31"/>
                <a:gd name="T1" fmla="*/ 2147483647 h 39"/>
                <a:gd name="T2" fmla="*/ 2147483647 w 31"/>
                <a:gd name="T3" fmla="*/ 2147483647 h 39"/>
                <a:gd name="T4" fmla="*/ 2147483647 w 31"/>
                <a:gd name="T5" fmla="*/ 2147483647 h 39"/>
                <a:gd name="T6" fmla="*/ 2147483647 w 31"/>
                <a:gd name="T7" fmla="*/ 2147483647 h 39"/>
                <a:gd name="T8" fmla="*/ 2147483647 w 31"/>
                <a:gd name="T9" fmla="*/ 2147483647 h 39"/>
                <a:gd name="T10" fmla="*/ 2147483647 w 31"/>
                <a:gd name="T11" fmla="*/ 2147483647 h 39"/>
                <a:gd name="T12" fmla="*/ 2147483647 w 31"/>
                <a:gd name="T13" fmla="*/ 2147483647 h 39"/>
                <a:gd name="T14" fmla="*/ 2147483647 w 31"/>
                <a:gd name="T15" fmla="*/ 2147483647 h 39"/>
                <a:gd name="T16" fmla="*/ 2147483647 w 31"/>
                <a:gd name="T17" fmla="*/ 2147483647 h 39"/>
                <a:gd name="T18" fmla="*/ 2147483647 w 31"/>
                <a:gd name="T19" fmla="*/ 2147483647 h 39"/>
                <a:gd name="T20" fmla="*/ 2147483647 w 31"/>
                <a:gd name="T21" fmla="*/ 2147483647 h 39"/>
                <a:gd name="T22" fmla="*/ 2147483647 w 31"/>
                <a:gd name="T23" fmla="*/ 2147483647 h 39"/>
                <a:gd name="T24" fmla="*/ 2147483647 w 31"/>
                <a:gd name="T25" fmla="*/ 2147483647 h 39"/>
                <a:gd name="T26" fmla="*/ 2147483647 w 31"/>
                <a:gd name="T27" fmla="*/ 2147483647 h 39"/>
                <a:gd name="T28" fmla="*/ 2147483647 w 31"/>
                <a:gd name="T29" fmla="*/ 2147483647 h 39"/>
                <a:gd name="T30" fmla="*/ 2147483647 w 31"/>
                <a:gd name="T31" fmla="*/ 2147483647 h 39"/>
                <a:gd name="T32" fmla="*/ 2147483647 w 31"/>
                <a:gd name="T33" fmla="*/ 2147483647 h 39"/>
                <a:gd name="T34" fmla="*/ 2147483647 w 31"/>
                <a:gd name="T35" fmla="*/ 2147483647 h 39"/>
                <a:gd name="T36" fmla="*/ 2147483647 w 31"/>
                <a:gd name="T37" fmla="*/ 2147483647 h 39"/>
                <a:gd name="T38" fmla="*/ 2147483647 w 31"/>
                <a:gd name="T39" fmla="*/ 0 h 39"/>
                <a:gd name="T40" fmla="*/ 2147483647 w 31"/>
                <a:gd name="T41" fmla="*/ 2147483647 h 39"/>
                <a:gd name="T42" fmla="*/ 2147483647 w 31"/>
                <a:gd name="T43" fmla="*/ 2147483647 h 39"/>
                <a:gd name="T44" fmla="*/ 2147483647 w 31"/>
                <a:gd name="T45" fmla="*/ 2147483647 h 39"/>
                <a:gd name="T46" fmla="*/ 2147483647 w 31"/>
                <a:gd name="T47" fmla="*/ 2147483647 h 39"/>
                <a:gd name="T48" fmla="*/ 2147483647 w 31"/>
                <a:gd name="T49" fmla="*/ 2147483647 h 39"/>
                <a:gd name="T50" fmla="*/ 2147483647 w 31"/>
                <a:gd name="T51" fmla="*/ 2147483647 h 39"/>
                <a:gd name="T52" fmla="*/ 2147483647 w 31"/>
                <a:gd name="T53" fmla="*/ 2147483647 h 39"/>
                <a:gd name="T54" fmla="*/ 2147483647 w 31"/>
                <a:gd name="T55" fmla="*/ 2147483647 h 39"/>
                <a:gd name="T56" fmla="*/ 2147483647 w 31"/>
                <a:gd name="T57" fmla="*/ 2147483647 h 39"/>
                <a:gd name="T58" fmla="*/ 2147483647 w 31"/>
                <a:gd name="T59" fmla="*/ 2147483647 h 39"/>
                <a:gd name="T60" fmla="*/ 2147483647 w 31"/>
                <a:gd name="T61" fmla="*/ 2147483647 h 39"/>
                <a:gd name="T62" fmla="*/ 2147483647 w 31"/>
                <a:gd name="T63" fmla="*/ 2147483647 h 39"/>
                <a:gd name="T64" fmla="*/ 2147483647 w 31"/>
                <a:gd name="T65" fmla="*/ 2147483647 h 39"/>
                <a:gd name="T66" fmla="*/ 2147483647 w 31"/>
                <a:gd name="T67" fmla="*/ 2147483647 h 39"/>
                <a:gd name="T68" fmla="*/ 2147483647 w 31"/>
                <a:gd name="T69" fmla="*/ 2147483647 h 39"/>
                <a:gd name="T70" fmla="*/ 2147483647 w 31"/>
                <a:gd name="T71" fmla="*/ 2147483647 h 39"/>
                <a:gd name="T72" fmla="*/ 2147483647 w 31"/>
                <a:gd name="T73" fmla="*/ 2147483647 h 39"/>
                <a:gd name="T74" fmla="*/ 2147483647 w 31"/>
                <a:gd name="T75" fmla="*/ 2147483647 h 39"/>
                <a:gd name="T76" fmla="*/ 2147483647 w 31"/>
                <a:gd name="T77" fmla="*/ 2147483647 h 39"/>
                <a:gd name="T78" fmla="*/ 2147483647 w 31"/>
                <a:gd name="T79" fmla="*/ 2147483647 h 39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31"/>
                <a:gd name="T121" fmla="*/ 0 h 39"/>
                <a:gd name="T122" fmla="*/ 31 w 31"/>
                <a:gd name="T123" fmla="*/ 39 h 39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31" h="39">
                  <a:moveTo>
                    <a:pt x="0" y="39"/>
                  </a:moveTo>
                  <a:lnTo>
                    <a:pt x="0" y="38"/>
                  </a:lnTo>
                  <a:lnTo>
                    <a:pt x="1" y="38"/>
                  </a:lnTo>
                  <a:lnTo>
                    <a:pt x="2" y="38"/>
                  </a:lnTo>
                  <a:lnTo>
                    <a:pt x="2" y="37"/>
                  </a:lnTo>
                  <a:lnTo>
                    <a:pt x="3" y="37"/>
                  </a:lnTo>
                  <a:lnTo>
                    <a:pt x="3" y="36"/>
                  </a:lnTo>
                  <a:lnTo>
                    <a:pt x="4" y="36"/>
                  </a:lnTo>
                  <a:lnTo>
                    <a:pt x="4" y="35"/>
                  </a:lnTo>
                  <a:lnTo>
                    <a:pt x="4" y="34"/>
                  </a:lnTo>
                  <a:lnTo>
                    <a:pt x="5" y="33"/>
                  </a:lnTo>
                  <a:lnTo>
                    <a:pt x="5" y="32"/>
                  </a:lnTo>
                  <a:lnTo>
                    <a:pt x="6" y="31"/>
                  </a:lnTo>
                  <a:lnTo>
                    <a:pt x="6" y="30"/>
                  </a:lnTo>
                  <a:lnTo>
                    <a:pt x="6" y="29"/>
                  </a:lnTo>
                  <a:lnTo>
                    <a:pt x="7" y="28"/>
                  </a:lnTo>
                  <a:lnTo>
                    <a:pt x="7" y="27"/>
                  </a:lnTo>
                  <a:lnTo>
                    <a:pt x="7" y="26"/>
                  </a:lnTo>
                  <a:lnTo>
                    <a:pt x="8" y="25"/>
                  </a:lnTo>
                  <a:lnTo>
                    <a:pt x="8" y="24"/>
                  </a:lnTo>
                  <a:lnTo>
                    <a:pt x="8" y="22"/>
                  </a:lnTo>
                  <a:lnTo>
                    <a:pt x="9" y="21"/>
                  </a:lnTo>
                  <a:lnTo>
                    <a:pt x="9" y="20"/>
                  </a:lnTo>
                  <a:lnTo>
                    <a:pt x="9" y="18"/>
                  </a:lnTo>
                  <a:lnTo>
                    <a:pt x="9" y="17"/>
                  </a:lnTo>
                  <a:lnTo>
                    <a:pt x="10" y="16"/>
                  </a:lnTo>
                  <a:lnTo>
                    <a:pt x="10" y="14"/>
                  </a:lnTo>
                  <a:lnTo>
                    <a:pt x="10" y="13"/>
                  </a:lnTo>
                  <a:lnTo>
                    <a:pt x="11" y="12"/>
                  </a:lnTo>
                  <a:lnTo>
                    <a:pt x="11" y="10"/>
                  </a:lnTo>
                  <a:lnTo>
                    <a:pt x="11" y="9"/>
                  </a:lnTo>
                  <a:lnTo>
                    <a:pt x="12" y="8"/>
                  </a:lnTo>
                  <a:lnTo>
                    <a:pt x="12" y="7"/>
                  </a:lnTo>
                  <a:lnTo>
                    <a:pt x="12" y="5"/>
                  </a:lnTo>
                  <a:lnTo>
                    <a:pt x="13" y="4"/>
                  </a:lnTo>
                  <a:lnTo>
                    <a:pt x="13" y="3"/>
                  </a:lnTo>
                  <a:lnTo>
                    <a:pt x="13" y="2"/>
                  </a:lnTo>
                  <a:lnTo>
                    <a:pt x="14" y="1"/>
                  </a:lnTo>
                  <a:lnTo>
                    <a:pt x="14" y="0"/>
                  </a:lnTo>
                  <a:lnTo>
                    <a:pt x="15" y="0"/>
                  </a:lnTo>
                  <a:lnTo>
                    <a:pt x="16" y="0"/>
                  </a:lnTo>
                  <a:lnTo>
                    <a:pt x="17" y="1"/>
                  </a:lnTo>
                  <a:lnTo>
                    <a:pt x="17" y="2"/>
                  </a:lnTo>
                  <a:lnTo>
                    <a:pt x="17" y="3"/>
                  </a:lnTo>
                  <a:lnTo>
                    <a:pt x="18" y="3"/>
                  </a:lnTo>
                  <a:lnTo>
                    <a:pt x="18" y="4"/>
                  </a:lnTo>
                  <a:lnTo>
                    <a:pt x="18" y="5"/>
                  </a:lnTo>
                  <a:lnTo>
                    <a:pt x="19" y="7"/>
                  </a:lnTo>
                  <a:lnTo>
                    <a:pt x="19" y="8"/>
                  </a:lnTo>
                  <a:lnTo>
                    <a:pt x="19" y="9"/>
                  </a:lnTo>
                  <a:lnTo>
                    <a:pt x="20" y="10"/>
                  </a:lnTo>
                  <a:lnTo>
                    <a:pt x="20" y="12"/>
                  </a:lnTo>
                  <a:lnTo>
                    <a:pt x="20" y="13"/>
                  </a:lnTo>
                  <a:lnTo>
                    <a:pt x="21" y="14"/>
                  </a:lnTo>
                  <a:lnTo>
                    <a:pt x="21" y="16"/>
                  </a:lnTo>
                  <a:lnTo>
                    <a:pt x="21" y="17"/>
                  </a:lnTo>
                  <a:lnTo>
                    <a:pt x="22" y="18"/>
                  </a:lnTo>
                  <a:lnTo>
                    <a:pt x="22" y="20"/>
                  </a:lnTo>
                  <a:lnTo>
                    <a:pt x="22" y="21"/>
                  </a:lnTo>
                  <a:lnTo>
                    <a:pt x="22" y="22"/>
                  </a:lnTo>
                  <a:lnTo>
                    <a:pt x="23" y="24"/>
                  </a:lnTo>
                  <a:lnTo>
                    <a:pt x="23" y="25"/>
                  </a:lnTo>
                  <a:lnTo>
                    <a:pt x="23" y="26"/>
                  </a:lnTo>
                  <a:lnTo>
                    <a:pt x="24" y="27"/>
                  </a:lnTo>
                  <a:lnTo>
                    <a:pt x="24" y="28"/>
                  </a:lnTo>
                  <a:lnTo>
                    <a:pt x="24" y="29"/>
                  </a:lnTo>
                  <a:lnTo>
                    <a:pt x="25" y="30"/>
                  </a:lnTo>
                  <a:lnTo>
                    <a:pt x="25" y="31"/>
                  </a:lnTo>
                  <a:lnTo>
                    <a:pt x="25" y="32"/>
                  </a:lnTo>
                  <a:lnTo>
                    <a:pt x="26" y="32"/>
                  </a:lnTo>
                  <a:lnTo>
                    <a:pt x="26" y="33"/>
                  </a:lnTo>
                  <a:lnTo>
                    <a:pt x="26" y="34"/>
                  </a:lnTo>
                  <a:lnTo>
                    <a:pt x="27" y="35"/>
                  </a:lnTo>
                  <a:lnTo>
                    <a:pt x="27" y="36"/>
                  </a:lnTo>
                  <a:lnTo>
                    <a:pt x="28" y="36"/>
                  </a:lnTo>
                  <a:lnTo>
                    <a:pt x="28" y="37"/>
                  </a:lnTo>
                  <a:lnTo>
                    <a:pt x="29" y="37"/>
                  </a:lnTo>
                  <a:lnTo>
                    <a:pt x="29" y="38"/>
                  </a:lnTo>
                  <a:lnTo>
                    <a:pt x="30" y="38"/>
                  </a:lnTo>
                  <a:lnTo>
                    <a:pt x="31" y="39"/>
                  </a:lnTo>
                </a:path>
              </a:pathLst>
            </a:custGeom>
            <a:noFill/>
            <a:ln w="17463">
              <a:solidFill>
                <a:srgbClr val="00FF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122" name="Freeform 102"/>
            <p:cNvSpPr>
              <a:spLocks/>
            </p:cNvSpPr>
            <p:nvPr/>
          </p:nvSpPr>
          <p:spPr bwMode="auto">
            <a:xfrm>
              <a:off x="5372100" y="5516563"/>
              <a:ext cx="503238" cy="360362"/>
            </a:xfrm>
            <a:custGeom>
              <a:avLst/>
              <a:gdLst>
                <a:gd name="T0" fmla="*/ 0 w 31"/>
                <a:gd name="T1" fmla="*/ 2147483647 h 39"/>
                <a:gd name="T2" fmla="*/ 2147483647 w 31"/>
                <a:gd name="T3" fmla="*/ 2147483647 h 39"/>
                <a:gd name="T4" fmla="*/ 2147483647 w 31"/>
                <a:gd name="T5" fmla="*/ 2147483647 h 39"/>
                <a:gd name="T6" fmla="*/ 2147483647 w 31"/>
                <a:gd name="T7" fmla="*/ 2147483647 h 39"/>
                <a:gd name="T8" fmla="*/ 2147483647 w 31"/>
                <a:gd name="T9" fmla="*/ 2147483647 h 39"/>
                <a:gd name="T10" fmla="*/ 2147483647 w 31"/>
                <a:gd name="T11" fmla="*/ 2147483647 h 39"/>
                <a:gd name="T12" fmla="*/ 2147483647 w 31"/>
                <a:gd name="T13" fmla="*/ 2147483647 h 39"/>
                <a:gd name="T14" fmla="*/ 2147483647 w 31"/>
                <a:gd name="T15" fmla="*/ 2147483647 h 39"/>
                <a:gd name="T16" fmla="*/ 2147483647 w 31"/>
                <a:gd name="T17" fmla="*/ 2147483647 h 39"/>
                <a:gd name="T18" fmla="*/ 2147483647 w 31"/>
                <a:gd name="T19" fmla="*/ 2147483647 h 39"/>
                <a:gd name="T20" fmla="*/ 2147483647 w 31"/>
                <a:gd name="T21" fmla="*/ 2147483647 h 39"/>
                <a:gd name="T22" fmla="*/ 2147483647 w 31"/>
                <a:gd name="T23" fmla="*/ 2147483647 h 39"/>
                <a:gd name="T24" fmla="*/ 2147483647 w 31"/>
                <a:gd name="T25" fmla="*/ 2147483647 h 39"/>
                <a:gd name="T26" fmla="*/ 2147483647 w 31"/>
                <a:gd name="T27" fmla="*/ 2147483647 h 39"/>
                <a:gd name="T28" fmla="*/ 2147483647 w 31"/>
                <a:gd name="T29" fmla="*/ 2147483647 h 39"/>
                <a:gd name="T30" fmla="*/ 2147483647 w 31"/>
                <a:gd name="T31" fmla="*/ 2147483647 h 39"/>
                <a:gd name="T32" fmla="*/ 2147483647 w 31"/>
                <a:gd name="T33" fmla="*/ 2147483647 h 39"/>
                <a:gd name="T34" fmla="*/ 2147483647 w 31"/>
                <a:gd name="T35" fmla="*/ 2147483647 h 39"/>
                <a:gd name="T36" fmla="*/ 2147483647 w 31"/>
                <a:gd name="T37" fmla="*/ 2147483647 h 39"/>
                <a:gd name="T38" fmla="*/ 2147483647 w 31"/>
                <a:gd name="T39" fmla="*/ 0 h 39"/>
                <a:gd name="T40" fmla="*/ 2147483647 w 31"/>
                <a:gd name="T41" fmla="*/ 2147483647 h 39"/>
                <a:gd name="T42" fmla="*/ 2147483647 w 31"/>
                <a:gd name="T43" fmla="*/ 2147483647 h 39"/>
                <a:gd name="T44" fmla="*/ 2147483647 w 31"/>
                <a:gd name="T45" fmla="*/ 2147483647 h 39"/>
                <a:gd name="T46" fmla="*/ 2147483647 w 31"/>
                <a:gd name="T47" fmla="*/ 2147483647 h 39"/>
                <a:gd name="T48" fmla="*/ 2147483647 w 31"/>
                <a:gd name="T49" fmla="*/ 2147483647 h 39"/>
                <a:gd name="T50" fmla="*/ 2147483647 w 31"/>
                <a:gd name="T51" fmla="*/ 2147483647 h 39"/>
                <a:gd name="T52" fmla="*/ 2147483647 w 31"/>
                <a:gd name="T53" fmla="*/ 2147483647 h 39"/>
                <a:gd name="T54" fmla="*/ 2147483647 w 31"/>
                <a:gd name="T55" fmla="*/ 2147483647 h 39"/>
                <a:gd name="T56" fmla="*/ 2147483647 w 31"/>
                <a:gd name="T57" fmla="*/ 2147483647 h 39"/>
                <a:gd name="T58" fmla="*/ 2147483647 w 31"/>
                <a:gd name="T59" fmla="*/ 2147483647 h 39"/>
                <a:gd name="T60" fmla="*/ 2147483647 w 31"/>
                <a:gd name="T61" fmla="*/ 2147483647 h 39"/>
                <a:gd name="T62" fmla="*/ 2147483647 w 31"/>
                <a:gd name="T63" fmla="*/ 2147483647 h 39"/>
                <a:gd name="T64" fmla="*/ 2147483647 w 31"/>
                <a:gd name="T65" fmla="*/ 2147483647 h 39"/>
                <a:gd name="T66" fmla="*/ 2147483647 w 31"/>
                <a:gd name="T67" fmla="*/ 2147483647 h 39"/>
                <a:gd name="T68" fmla="*/ 2147483647 w 31"/>
                <a:gd name="T69" fmla="*/ 2147483647 h 39"/>
                <a:gd name="T70" fmla="*/ 2147483647 w 31"/>
                <a:gd name="T71" fmla="*/ 2147483647 h 39"/>
                <a:gd name="T72" fmla="*/ 2147483647 w 31"/>
                <a:gd name="T73" fmla="*/ 2147483647 h 39"/>
                <a:gd name="T74" fmla="*/ 2147483647 w 31"/>
                <a:gd name="T75" fmla="*/ 2147483647 h 39"/>
                <a:gd name="T76" fmla="*/ 2147483647 w 31"/>
                <a:gd name="T77" fmla="*/ 2147483647 h 39"/>
                <a:gd name="T78" fmla="*/ 2147483647 w 31"/>
                <a:gd name="T79" fmla="*/ 2147483647 h 39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31"/>
                <a:gd name="T121" fmla="*/ 0 h 39"/>
                <a:gd name="T122" fmla="*/ 31 w 31"/>
                <a:gd name="T123" fmla="*/ 39 h 39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31" h="39">
                  <a:moveTo>
                    <a:pt x="0" y="39"/>
                  </a:moveTo>
                  <a:lnTo>
                    <a:pt x="0" y="38"/>
                  </a:lnTo>
                  <a:lnTo>
                    <a:pt x="1" y="38"/>
                  </a:lnTo>
                  <a:lnTo>
                    <a:pt x="2" y="38"/>
                  </a:lnTo>
                  <a:lnTo>
                    <a:pt x="2" y="37"/>
                  </a:lnTo>
                  <a:lnTo>
                    <a:pt x="3" y="37"/>
                  </a:lnTo>
                  <a:lnTo>
                    <a:pt x="3" y="36"/>
                  </a:lnTo>
                  <a:lnTo>
                    <a:pt x="4" y="36"/>
                  </a:lnTo>
                  <a:lnTo>
                    <a:pt x="4" y="35"/>
                  </a:lnTo>
                  <a:lnTo>
                    <a:pt x="4" y="34"/>
                  </a:lnTo>
                  <a:lnTo>
                    <a:pt x="5" y="33"/>
                  </a:lnTo>
                  <a:lnTo>
                    <a:pt x="5" y="32"/>
                  </a:lnTo>
                  <a:lnTo>
                    <a:pt x="6" y="31"/>
                  </a:lnTo>
                  <a:lnTo>
                    <a:pt x="6" y="30"/>
                  </a:lnTo>
                  <a:lnTo>
                    <a:pt x="6" y="29"/>
                  </a:lnTo>
                  <a:lnTo>
                    <a:pt x="7" y="28"/>
                  </a:lnTo>
                  <a:lnTo>
                    <a:pt x="7" y="27"/>
                  </a:lnTo>
                  <a:lnTo>
                    <a:pt x="7" y="26"/>
                  </a:lnTo>
                  <a:lnTo>
                    <a:pt x="8" y="25"/>
                  </a:lnTo>
                  <a:lnTo>
                    <a:pt x="8" y="24"/>
                  </a:lnTo>
                  <a:lnTo>
                    <a:pt x="8" y="22"/>
                  </a:lnTo>
                  <a:lnTo>
                    <a:pt x="9" y="21"/>
                  </a:lnTo>
                  <a:lnTo>
                    <a:pt x="9" y="20"/>
                  </a:lnTo>
                  <a:lnTo>
                    <a:pt x="9" y="18"/>
                  </a:lnTo>
                  <a:lnTo>
                    <a:pt x="9" y="17"/>
                  </a:lnTo>
                  <a:lnTo>
                    <a:pt x="10" y="16"/>
                  </a:lnTo>
                  <a:lnTo>
                    <a:pt x="10" y="14"/>
                  </a:lnTo>
                  <a:lnTo>
                    <a:pt x="10" y="13"/>
                  </a:lnTo>
                  <a:lnTo>
                    <a:pt x="11" y="12"/>
                  </a:lnTo>
                  <a:lnTo>
                    <a:pt x="11" y="10"/>
                  </a:lnTo>
                  <a:lnTo>
                    <a:pt x="11" y="9"/>
                  </a:lnTo>
                  <a:lnTo>
                    <a:pt x="12" y="8"/>
                  </a:lnTo>
                  <a:lnTo>
                    <a:pt x="12" y="7"/>
                  </a:lnTo>
                  <a:lnTo>
                    <a:pt x="12" y="5"/>
                  </a:lnTo>
                  <a:lnTo>
                    <a:pt x="13" y="4"/>
                  </a:lnTo>
                  <a:lnTo>
                    <a:pt x="13" y="3"/>
                  </a:lnTo>
                  <a:lnTo>
                    <a:pt x="13" y="2"/>
                  </a:lnTo>
                  <a:lnTo>
                    <a:pt x="14" y="1"/>
                  </a:lnTo>
                  <a:lnTo>
                    <a:pt x="14" y="0"/>
                  </a:lnTo>
                  <a:lnTo>
                    <a:pt x="15" y="0"/>
                  </a:lnTo>
                  <a:lnTo>
                    <a:pt x="16" y="0"/>
                  </a:lnTo>
                  <a:lnTo>
                    <a:pt x="17" y="1"/>
                  </a:lnTo>
                  <a:lnTo>
                    <a:pt x="17" y="2"/>
                  </a:lnTo>
                  <a:lnTo>
                    <a:pt x="17" y="3"/>
                  </a:lnTo>
                  <a:lnTo>
                    <a:pt x="18" y="3"/>
                  </a:lnTo>
                  <a:lnTo>
                    <a:pt x="18" y="4"/>
                  </a:lnTo>
                  <a:lnTo>
                    <a:pt x="18" y="5"/>
                  </a:lnTo>
                  <a:lnTo>
                    <a:pt x="19" y="7"/>
                  </a:lnTo>
                  <a:lnTo>
                    <a:pt x="19" y="8"/>
                  </a:lnTo>
                  <a:lnTo>
                    <a:pt x="19" y="9"/>
                  </a:lnTo>
                  <a:lnTo>
                    <a:pt x="20" y="10"/>
                  </a:lnTo>
                  <a:lnTo>
                    <a:pt x="20" y="12"/>
                  </a:lnTo>
                  <a:lnTo>
                    <a:pt x="20" y="13"/>
                  </a:lnTo>
                  <a:lnTo>
                    <a:pt x="21" y="14"/>
                  </a:lnTo>
                  <a:lnTo>
                    <a:pt x="21" y="16"/>
                  </a:lnTo>
                  <a:lnTo>
                    <a:pt x="21" y="17"/>
                  </a:lnTo>
                  <a:lnTo>
                    <a:pt x="22" y="18"/>
                  </a:lnTo>
                  <a:lnTo>
                    <a:pt x="22" y="20"/>
                  </a:lnTo>
                  <a:lnTo>
                    <a:pt x="22" y="21"/>
                  </a:lnTo>
                  <a:lnTo>
                    <a:pt x="22" y="22"/>
                  </a:lnTo>
                  <a:lnTo>
                    <a:pt x="23" y="24"/>
                  </a:lnTo>
                  <a:lnTo>
                    <a:pt x="23" y="25"/>
                  </a:lnTo>
                  <a:lnTo>
                    <a:pt x="23" y="26"/>
                  </a:lnTo>
                  <a:lnTo>
                    <a:pt x="24" y="27"/>
                  </a:lnTo>
                  <a:lnTo>
                    <a:pt x="24" y="28"/>
                  </a:lnTo>
                  <a:lnTo>
                    <a:pt x="24" y="29"/>
                  </a:lnTo>
                  <a:lnTo>
                    <a:pt x="25" y="30"/>
                  </a:lnTo>
                  <a:lnTo>
                    <a:pt x="25" y="31"/>
                  </a:lnTo>
                  <a:lnTo>
                    <a:pt x="25" y="32"/>
                  </a:lnTo>
                  <a:lnTo>
                    <a:pt x="26" y="32"/>
                  </a:lnTo>
                  <a:lnTo>
                    <a:pt x="26" y="33"/>
                  </a:lnTo>
                  <a:lnTo>
                    <a:pt x="26" y="34"/>
                  </a:lnTo>
                  <a:lnTo>
                    <a:pt x="27" y="35"/>
                  </a:lnTo>
                  <a:lnTo>
                    <a:pt x="27" y="36"/>
                  </a:lnTo>
                  <a:lnTo>
                    <a:pt x="28" y="36"/>
                  </a:lnTo>
                  <a:lnTo>
                    <a:pt x="28" y="37"/>
                  </a:lnTo>
                  <a:lnTo>
                    <a:pt x="29" y="37"/>
                  </a:lnTo>
                  <a:lnTo>
                    <a:pt x="29" y="38"/>
                  </a:lnTo>
                  <a:lnTo>
                    <a:pt x="30" y="38"/>
                  </a:lnTo>
                  <a:lnTo>
                    <a:pt x="31" y="39"/>
                  </a:lnTo>
                </a:path>
              </a:pathLst>
            </a:custGeom>
            <a:noFill/>
            <a:ln w="17463">
              <a:solidFill>
                <a:srgbClr val="00FF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48086298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0370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381000"/>
            <a:ext cx="7772400" cy="1143000"/>
          </a:xfrm>
        </p:spPr>
        <p:txBody>
          <a:bodyPr/>
          <a:lstStyle/>
          <a:p>
            <a:r>
              <a:rPr lang="en-US" dirty="0"/>
              <a:t>Mode bandwidth </a:t>
            </a:r>
            <a:r>
              <a:rPr lang="en-US" dirty="0" smtClean="0"/>
              <a:t>(D</a:t>
            </a:r>
            <a:r>
              <a:rPr lang="en-US" dirty="0"/>
              <a:t>. Hill)</a:t>
            </a:r>
          </a:p>
        </p:txBody>
      </p:sp>
      <p:sp>
        <p:nvSpPr>
          <p:cNvPr id="570371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r>
              <a:rPr lang="en-US" sz="2400"/>
              <a:t>The mode bandwidth can be divided into four contributions</a:t>
            </a:r>
          </a:p>
          <a:p>
            <a:pPr lvl="1"/>
            <a:r>
              <a:rPr lang="en-US" sz="2000"/>
              <a:t>wall losses</a:t>
            </a:r>
          </a:p>
          <a:p>
            <a:pPr lvl="1"/>
            <a:r>
              <a:rPr lang="en-US" sz="2000"/>
              <a:t>leakage</a:t>
            </a:r>
          </a:p>
          <a:p>
            <a:pPr lvl="1"/>
            <a:r>
              <a:rPr lang="en-US" sz="2000"/>
              <a:t>losses due to antennas</a:t>
            </a:r>
          </a:p>
          <a:p>
            <a:pPr lvl="1"/>
            <a:r>
              <a:rPr lang="en-US" sz="2000"/>
              <a:t>lossy objects</a:t>
            </a:r>
          </a:p>
          <a:p>
            <a:r>
              <a:rPr lang="en-US" sz="2400"/>
              <a:t>Mode bandwidths are additive</a:t>
            </a:r>
          </a:p>
        </p:txBody>
      </p:sp>
      <p:graphicFrame>
        <p:nvGraphicFramePr>
          <p:cNvPr id="570372" name="Object 4"/>
          <p:cNvGraphicFramePr>
            <a:graphicFrameLocks noGrp="1" noChangeAspect="1"/>
          </p:cNvGraphicFramePr>
          <p:nvPr>
            <p:ph sz="half" idx="2"/>
          </p:nvPr>
        </p:nvGraphicFramePr>
        <p:xfrm>
          <a:off x="5341938" y="2286000"/>
          <a:ext cx="2271712" cy="3429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0807" name="Equation" r:id="rId4" imgW="1193760" imgH="1803240" progId="Equation.3">
                  <p:embed/>
                </p:oleObj>
              </mc:Choice>
              <mc:Fallback>
                <p:oleObj name="Equation" r:id="rId4" imgW="1193760" imgH="18032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41938" y="2286000"/>
                        <a:ext cx="2271712" cy="34290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=""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57384201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24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Example of mode bandwidths</a:t>
            </a:r>
          </a:p>
        </p:txBody>
      </p:sp>
      <p:sp>
        <p:nvSpPr>
          <p:cNvPr id="572419" name="Rectangle 3"/>
          <p:cNvSpPr>
            <a:spLocks noChangeArrowheads="1"/>
          </p:cNvSpPr>
          <p:nvPr/>
        </p:nvSpPr>
        <p:spPr bwMode="auto">
          <a:xfrm>
            <a:off x="838200" y="2427288"/>
            <a:ext cx="6081793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1600" dirty="0">
                <a:solidFill>
                  <a:srgbClr val="000000"/>
                </a:solidFill>
                <a:latin typeface="Helvetica" pitchFamily="34" charset="0"/>
              </a:rPr>
              <a:t>Estimated mode bandwidth for reverberation chamber (1x0.8x1.6m</a:t>
            </a:r>
            <a:endParaRPr lang="en-US" sz="3200" dirty="0"/>
          </a:p>
        </p:txBody>
      </p:sp>
      <p:sp>
        <p:nvSpPr>
          <p:cNvPr id="572420" name="Rectangle 4"/>
          <p:cNvSpPr>
            <a:spLocks noChangeArrowheads="1"/>
          </p:cNvSpPr>
          <p:nvPr/>
        </p:nvSpPr>
        <p:spPr bwMode="auto">
          <a:xfrm>
            <a:off x="6853238" y="2395537"/>
            <a:ext cx="157162" cy="195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1100" dirty="0">
                <a:solidFill>
                  <a:srgbClr val="000000"/>
                </a:solidFill>
                <a:latin typeface="Helvetica" pitchFamily="34" charset="0"/>
              </a:rPr>
              <a:t>3</a:t>
            </a:r>
            <a:endParaRPr lang="en-US" dirty="0"/>
          </a:p>
        </p:txBody>
      </p:sp>
      <p:sp>
        <p:nvSpPr>
          <p:cNvPr id="572421" name="Rectangle 5"/>
          <p:cNvSpPr>
            <a:spLocks noChangeArrowheads="1"/>
          </p:cNvSpPr>
          <p:nvPr/>
        </p:nvSpPr>
        <p:spPr bwMode="auto">
          <a:xfrm>
            <a:off x="6934200" y="2438400"/>
            <a:ext cx="142875" cy="24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1300" dirty="0">
                <a:solidFill>
                  <a:srgbClr val="000000"/>
                </a:solidFill>
                <a:latin typeface="Helvetica" pitchFamily="34" charset="0"/>
              </a:rPr>
              <a:t>)</a:t>
            </a:r>
            <a:endParaRPr lang="en-US" dirty="0"/>
          </a:p>
        </p:txBody>
      </p:sp>
      <p:grpSp>
        <p:nvGrpSpPr>
          <p:cNvPr id="2" name="Group 6"/>
          <p:cNvGrpSpPr>
            <a:grpSpLocks/>
          </p:cNvGrpSpPr>
          <p:nvPr/>
        </p:nvGrpSpPr>
        <p:grpSpPr bwMode="auto">
          <a:xfrm>
            <a:off x="381000" y="2827338"/>
            <a:ext cx="8539162" cy="3040062"/>
            <a:chOff x="381" y="1685"/>
            <a:chExt cx="4985" cy="1571"/>
          </a:xfrm>
        </p:grpSpPr>
        <p:sp>
          <p:nvSpPr>
            <p:cNvPr id="572423" name="Rectangle 7"/>
            <p:cNvSpPr>
              <a:spLocks noChangeArrowheads="1"/>
            </p:cNvSpPr>
            <p:nvPr/>
          </p:nvSpPr>
          <p:spPr bwMode="auto">
            <a:xfrm>
              <a:off x="670" y="1751"/>
              <a:ext cx="1365" cy="1177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72424" name="Rectangle 8"/>
            <p:cNvSpPr>
              <a:spLocks noChangeArrowheads="1"/>
            </p:cNvSpPr>
            <p:nvPr/>
          </p:nvSpPr>
          <p:spPr bwMode="auto">
            <a:xfrm>
              <a:off x="670" y="1751"/>
              <a:ext cx="1365" cy="1177"/>
            </a:xfrm>
            <a:prstGeom prst="rect">
              <a:avLst/>
            </a:prstGeom>
            <a:noFill/>
            <a:ln w="0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72425" name="Freeform 9"/>
            <p:cNvSpPr>
              <a:spLocks/>
            </p:cNvSpPr>
            <p:nvPr/>
          </p:nvSpPr>
          <p:spPr bwMode="auto">
            <a:xfrm>
              <a:off x="876" y="1751"/>
              <a:ext cx="1" cy="1177"/>
            </a:xfrm>
            <a:custGeom>
              <a:avLst/>
              <a:gdLst/>
              <a:ahLst/>
              <a:cxnLst>
                <a:cxn ang="0">
                  <a:pos x="0" y="143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h="143">
                  <a:moveTo>
                    <a:pt x="0" y="143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72426" name="Freeform 10"/>
            <p:cNvSpPr>
              <a:spLocks/>
            </p:cNvSpPr>
            <p:nvPr/>
          </p:nvSpPr>
          <p:spPr bwMode="auto">
            <a:xfrm>
              <a:off x="1213" y="1751"/>
              <a:ext cx="1" cy="1177"/>
            </a:xfrm>
            <a:custGeom>
              <a:avLst/>
              <a:gdLst/>
              <a:ahLst/>
              <a:cxnLst>
                <a:cxn ang="0">
                  <a:pos x="0" y="143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h="143">
                  <a:moveTo>
                    <a:pt x="0" y="143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72427" name="Freeform 11"/>
            <p:cNvSpPr>
              <a:spLocks/>
            </p:cNvSpPr>
            <p:nvPr/>
          </p:nvSpPr>
          <p:spPr bwMode="auto">
            <a:xfrm>
              <a:off x="1558" y="1751"/>
              <a:ext cx="1" cy="1177"/>
            </a:xfrm>
            <a:custGeom>
              <a:avLst/>
              <a:gdLst/>
              <a:ahLst/>
              <a:cxnLst>
                <a:cxn ang="0">
                  <a:pos x="0" y="143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h="143">
                  <a:moveTo>
                    <a:pt x="0" y="143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72428" name="Freeform 12"/>
            <p:cNvSpPr>
              <a:spLocks/>
            </p:cNvSpPr>
            <p:nvPr/>
          </p:nvSpPr>
          <p:spPr bwMode="auto">
            <a:xfrm>
              <a:off x="1896" y="1751"/>
              <a:ext cx="1" cy="1177"/>
            </a:xfrm>
            <a:custGeom>
              <a:avLst/>
              <a:gdLst/>
              <a:ahLst/>
              <a:cxnLst>
                <a:cxn ang="0">
                  <a:pos x="0" y="143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h="143">
                  <a:moveTo>
                    <a:pt x="0" y="143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72429" name="Freeform 13"/>
            <p:cNvSpPr>
              <a:spLocks/>
            </p:cNvSpPr>
            <p:nvPr/>
          </p:nvSpPr>
          <p:spPr bwMode="auto">
            <a:xfrm>
              <a:off x="670" y="2928"/>
              <a:ext cx="1365" cy="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66" y="0"/>
                </a:cxn>
                <a:cxn ang="0">
                  <a:pos x="166" y="0"/>
                </a:cxn>
              </a:cxnLst>
              <a:rect l="0" t="0" r="r" b="b"/>
              <a:pathLst>
                <a:path w="166">
                  <a:moveTo>
                    <a:pt x="0" y="0"/>
                  </a:moveTo>
                  <a:lnTo>
                    <a:pt x="166" y="0"/>
                  </a:lnTo>
                  <a:lnTo>
                    <a:pt x="166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72430" name="Freeform 14"/>
            <p:cNvSpPr>
              <a:spLocks/>
            </p:cNvSpPr>
            <p:nvPr/>
          </p:nvSpPr>
          <p:spPr bwMode="auto">
            <a:xfrm>
              <a:off x="670" y="2730"/>
              <a:ext cx="1365" cy="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66" y="0"/>
                </a:cxn>
                <a:cxn ang="0">
                  <a:pos x="166" y="0"/>
                </a:cxn>
              </a:cxnLst>
              <a:rect l="0" t="0" r="r" b="b"/>
              <a:pathLst>
                <a:path w="166">
                  <a:moveTo>
                    <a:pt x="0" y="0"/>
                  </a:moveTo>
                  <a:lnTo>
                    <a:pt x="166" y="0"/>
                  </a:lnTo>
                  <a:lnTo>
                    <a:pt x="166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72431" name="Freeform 15"/>
            <p:cNvSpPr>
              <a:spLocks/>
            </p:cNvSpPr>
            <p:nvPr/>
          </p:nvSpPr>
          <p:spPr bwMode="auto">
            <a:xfrm>
              <a:off x="670" y="2533"/>
              <a:ext cx="1365" cy="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66" y="0"/>
                </a:cxn>
                <a:cxn ang="0">
                  <a:pos x="166" y="0"/>
                </a:cxn>
              </a:cxnLst>
              <a:rect l="0" t="0" r="r" b="b"/>
              <a:pathLst>
                <a:path w="166">
                  <a:moveTo>
                    <a:pt x="0" y="0"/>
                  </a:moveTo>
                  <a:lnTo>
                    <a:pt x="166" y="0"/>
                  </a:lnTo>
                  <a:lnTo>
                    <a:pt x="166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72432" name="Freeform 16"/>
            <p:cNvSpPr>
              <a:spLocks/>
            </p:cNvSpPr>
            <p:nvPr/>
          </p:nvSpPr>
          <p:spPr bwMode="auto">
            <a:xfrm>
              <a:off x="670" y="2344"/>
              <a:ext cx="1365" cy="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66" y="0"/>
                </a:cxn>
                <a:cxn ang="0">
                  <a:pos x="166" y="0"/>
                </a:cxn>
              </a:cxnLst>
              <a:rect l="0" t="0" r="r" b="b"/>
              <a:pathLst>
                <a:path w="166">
                  <a:moveTo>
                    <a:pt x="0" y="0"/>
                  </a:moveTo>
                  <a:lnTo>
                    <a:pt x="166" y="0"/>
                  </a:lnTo>
                  <a:lnTo>
                    <a:pt x="166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72433" name="Freeform 17"/>
            <p:cNvSpPr>
              <a:spLocks/>
            </p:cNvSpPr>
            <p:nvPr/>
          </p:nvSpPr>
          <p:spPr bwMode="auto">
            <a:xfrm>
              <a:off x="670" y="2146"/>
              <a:ext cx="1365" cy="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66" y="0"/>
                </a:cxn>
                <a:cxn ang="0">
                  <a:pos x="166" y="0"/>
                </a:cxn>
              </a:cxnLst>
              <a:rect l="0" t="0" r="r" b="b"/>
              <a:pathLst>
                <a:path w="166">
                  <a:moveTo>
                    <a:pt x="0" y="0"/>
                  </a:moveTo>
                  <a:lnTo>
                    <a:pt x="166" y="0"/>
                  </a:lnTo>
                  <a:lnTo>
                    <a:pt x="166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72434" name="Freeform 18"/>
            <p:cNvSpPr>
              <a:spLocks/>
            </p:cNvSpPr>
            <p:nvPr/>
          </p:nvSpPr>
          <p:spPr bwMode="auto">
            <a:xfrm>
              <a:off x="670" y="1949"/>
              <a:ext cx="1365" cy="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66" y="0"/>
                </a:cxn>
                <a:cxn ang="0">
                  <a:pos x="166" y="0"/>
                </a:cxn>
              </a:cxnLst>
              <a:rect l="0" t="0" r="r" b="b"/>
              <a:pathLst>
                <a:path w="166">
                  <a:moveTo>
                    <a:pt x="0" y="0"/>
                  </a:moveTo>
                  <a:lnTo>
                    <a:pt x="166" y="0"/>
                  </a:lnTo>
                  <a:lnTo>
                    <a:pt x="166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72435" name="Freeform 19"/>
            <p:cNvSpPr>
              <a:spLocks/>
            </p:cNvSpPr>
            <p:nvPr/>
          </p:nvSpPr>
          <p:spPr bwMode="auto">
            <a:xfrm>
              <a:off x="670" y="1751"/>
              <a:ext cx="1365" cy="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66" y="0"/>
                </a:cxn>
                <a:cxn ang="0">
                  <a:pos x="166" y="0"/>
                </a:cxn>
              </a:cxnLst>
              <a:rect l="0" t="0" r="r" b="b"/>
              <a:pathLst>
                <a:path w="166">
                  <a:moveTo>
                    <a:pt x="0" y="0"/>
                  </a:moveTo>
                  <a:lnTo>
                    <a:pt x="166" y="0"/>
                  </a:lnTo>
                  <a:lnTo>
                    <a:pt x="166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72436" name="Line 20"/>
            <p:cNvSpPr>
              <a:spLocks noChangeShapeType="1"/>
            </p:cNvSpPr>
            <p:nvPr/>
          </p:nvSpPr>
          <p:spPr bwMode="auto">
            <a:xfrm>
              <a:off x="670" y="1751"/>
              <a:ext cx="1365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72437" name="Line 21"/>
            <p:cNvSpPr>
              <a:spLocks noChangeShapeType="1"/>
            </p:cNvSpPr>
            <p:nvPr/>
          </p:nvSpPr>
          <p:spPr bwMode="auto">
            <a:xfrm>
              <a:off x="670" y="2928"/>
              <a:ext cx="1365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72438" name="Line 22"/>
            <p:cNvSpPr>
              <a:spLocks noChangeShapeType="1"/>
            </p:cNvSpPr>
            <p:nvPr/>
          </p:nvSpPr>
          <p:spPr bwMode="auto">
            <a:xfrm flipV="1">
              <a:off x="2035" y="1751"/>
              <a:ext cx="1" cy="117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72439" name="Line 23"/>
            <p:cNvSpPr>
              <a:spLocks noChangeShapeType="1"/>
            </p:cNvSpPr>
            <p:nvPr/>
          </p:nvSpPr>
          <p:spPr bwMode="auto">
            <a:xfrm flipV="1">
              <a:off x="670" y="1751"/>
              <a:ext cx="1" cy="117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72440" name="Line 24"/>
            <p:cNvSpPr>
              <a:spLocks noChangeShapeType="1"/>
            </p:cNvSpPr>
            <p:nvPr/>
          </p:nvSpPr>
          <p:spPr bwMode="auto">
            <a:xfrm>
              <a:off x="670" y="2928"/>
              <a:ext cx="1365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72441" name="Line 25"/>
            <p:cNvSpPr>
              <a:spLocks noChangeShapeType="1"/>
            </p:cNvSpPr>
            <p:nvPr/>
          </p:nvSpPr>
          <p:spPr bwMode="auto">
            <a:xfrm flipV="1">
              <a:off x="670" y="1751"/>
              <a:ext cx="1" cy="117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72442" name="Line 26"/>
            <p:cNvSpPr>
              <a:spLocks noChangeShapeType="1"/>
            </p:cNvSpPr>
            <p:nvPr/>
          </p:nvSpPr>
          <p:spPr bwMode="auto">
            <a:xfrm flipV="1">
              <a:off x="876" y="2911"/>
              <a:ext cx="1" cy="1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72443" name="Line 27"/>
            <p:cNvSpPr>
              <a:spLocks noChangeShapeType="1"/>
            </p:cNvSpPr>
            <p:nvPr/>
          </p:nvSpPr>
          <p:spPr bwMode="auto">
            <a:xfrm>
              <a:off x="876" y="1751"/>
              <a:ext cx="1" cy="1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72444" name="Rectangle 28"/>
            <p:cNvSpPr>
              <a:spLocks noChangeArrowheads="1"/>
            </p:cNvSpPr>
            <p:nvPr/>
          </p:nvSpPr>
          <p:spPr bwMode="auto">
            <a:xfrm>
              <a:off x="793" y="2961"/>
              <a:ext cx="239" cy="1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hangingPunct="0"/>
              <a:r>
                <a:rPr lang="en-US" sz="1300">
                  <a:solidFill>
                    <a:srgbClr val="000000"/>
                  </a:solidFill>
                  <a:latin typeface="Helvetica" pitchFamily="34" charset="0"/>
                </a:rPr>
                <a:t>850</a:t>
              </a:r>
              <a:endParaRPr lang="en-US"/>
            </a:p>
          </p:txBody>
        </p:sp>
        <p:sp>
          <p:nvSpPr>
            <p:cNvPr id="572445" name="Line 29"/>
            <p:cNvSpPr>
              <a:spLocks noChangeShapeType="1"/>
            </p:cNvSpPr>
            <p:nvPr/>
          </p:nvSpPr>
          <p:spPr bwMode="auto">
            <a:xfrm flipV="1">
              <a:off x="1213" y="2911"/>
              <a:ext cx="1" cy="1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72446" name="Line 30"/>
            <p:cNvSpPr>
              <a:spLocks noChangeShapeType="1"/>
            </p:cNvSpPr>
            <p:nvPr/>
          </p:nvSpPr>
          <p:spPr bwMode="auto">
            <a:xfrm>
              <a:off x="1213" y="1751"/>
              <a:ext cx="1" cy="1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72447" name="Rectangle 31"/>
            <p:cNvSpPr>
              <a:spLocks noChangeArrowheads="1"/>
            </p:cNvSpPr>
            <p:nvPr/>
          </p:nvSpPr>
          <p:spPr bwMode="auto">
            <a:xfrm>
              <a:off x="1131" y="2961"/>
              <a:ext cx="239" cy="1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hangingPunct="0"/>
              <a:r>
                <a:rPr lang="en-US" sz="1300">
                  <a:solidFill>
                    <a:srgbClr val="000000"/>
                  </a:solidFill>
                  <a:latin typeface="Helvetica" pitchFamily="34" charset="0"/>
                </a:rPr>
                <a:t>900</a:t>
              </a:r>
              <a:endParaRPr lang="en-US"/>
            </a:p>
          </p:txBody>
        </p:sp>
        <p:sp>
          <p:nvSpPr>
            <p:cNvPr id="572448" name="Line 32"/>
            <p:cNvSpPr>
              <a:spLocks noChangeShapeType="1"/>
            </p:cNvSpPr>
            <p:nvPr/>
          </p:nvSpPr>
          <p:spPr bwMode="auto">
            <a:xfrm flipV="1">
              <a:off x="1558" y="2911"/>
              <a:ext cx="1" cy="1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72449" name="Line 33"/>
            <p:cNvSpPr>
              <a:spLocks noChangeShapeType="1"/>
            </p:cNvSpPr>
            <p:nvPr/>
          </p:nvSpPr>
          <p:spPr bwMode="auto">
            <a:xfrm>
              <a:off x="1558" y="1751"/>
              <a:ext cx="1" cy="1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72450" name="Rectangle 34"/>
            <p:cNvSpPr>
              <a:spLocks noChangeArrowheads="1"/>
            </p:cNvSpPr>
            <p:nvPr/>
          </p:nvSpPr>
          <p:spPr bwMode="auto">
            <a:xfrm>
              <a:off x="1476" y="2961"/>
              <a:ext cx="239" cy="1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hangingPunct="0"/>
              <a:r>
                <a:rPr lang="en-US" sz="1300">
                  <a:solidFill>
                    <a:srgbClr val="000000"/>
                  </a:solidFill>
                  <a:latin typeface="Helvetica" pitchFamily="34" charset="0"/>
                </a:rPr>
                <a:t>950</a:t>
              </a:r>
              <a:endParaRPr lang="en-US"/>
            </a:p>
          </p:txBody>
        </p:sp>
        <p:sp>
          <p:nvSpPr>
            <p:cNvPr id="572451" name="Line 35"/>
            <p:cNvSpPr>
              <a:spLocks noChangeShapeType="1"/>
            </p:cNvSpPr>
            <p:nvPr/>
          </p:nvSpPr>
          <p:spPr bwMode="auto">
            <a:xfrm flipV="1">
              <a:off x="1896" y="2911"/>
              <a:ext cx="1" cy="1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72452" name="Line 36"/>
            <p:cNvSpPr>
              <a:spLocks noChangeShapeType="1"/>
            </p:cNvSpPr>
            <p:nvPr/>
          </p:nvSpPr>
          <p:spPr bwMode="auto">
            <a:xfrm>
              <a:off x="1896" y="1751"/>
              <a:ext cx="1" cy="1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72453" name="Rectangle 37"/>
            <p:cNvSpPr>
              <a:spLocks noChangeArrowheads="1"/>
            </p:cNvSpPr>
            <p:nvPr/>
          </p:nvSpPr>
          <p:spPr bwMode="auto">
            <a:xfrm>
              <a:off x="1780" y="2961"/>
              <a:ext cx="304" cy="1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hangingPunct="0"/>
              <a:r>
                <a:rPr lang="en-US" sz="1300">
                  <a:solidFill>
                    <a:srgbClr val="000000"/>
                  </a:solidFill>
                  <a:latin typeface="Helvetica" pitchFamily="34" charset="0"/>
                </a:rPr>
                <a:t>1000</a:t>
              </a:r>
              <a:endParaRPr lang="en-US"/>
            </a:p>
          </p:txBody>
        </p:sp>
        <p:sp>
          <p:nvSpPr>
            <p:cNvPr id="572454" name="Line 38"/>
            <p:cNvSpPr>
              <a:spLocks noChangeShapeType="1"/>
            </p:cNvSpPr>
            <p:nvPr/>
          </p:nvSpPr>
          <p:spPr bwMode="auto">
            <a:xfrm>
              <a:off x="670" y="2928"/>
              <a:ext cx="17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72455" name="Line 39"/>
            <p:cNvSpPr>
              <a:spLocks noChangeShapeType="1"/>
            </p:cNvSpPr>
            <p:nvPr/>
          </p:nvSpPr>
          <p:spPr bwMode="auto">
            <a:xfrm flipH="1">
              <a:off x="2019" y="2928"/>
              <a:ext cx="16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72456" name="Rectangle 40"/>
            <p:cNvSpPr>
              <a:spLocks noChangeArrowheads="1"/>
            </p:cNvSpPr>
            <p:nvPr/>
          </p:nvSpPr>
          <p:spPr bwMode="auto">
            <a:xfrm>
              <a:off x="547" y="2862"/>
              <a:ext cx="148" cy="1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hangingPunct="0"/>
              <a:r>
                <a:rPr lang="en-US" sz="1300">
                  <a:solidFill>
                    <a:srgbClr val="000000"/>
                  </a:solidFill>
                  <a:latin typeface="Helvetica" pitchFamily="34" charset="0"/>
                </a:rPr>
                <a:t>-1</a:t>
              </a:r>
              <a:endParaRPr lang="en-US"/>
            </a:p>
          </p:txBody>
        </p:sp>
        <p:sp>
          <p:nvSpPr>
            <p:cNvPr id="572457" name="Line 41"/>
            <p:cNvSpPr>
              <a:spLocks noChangeShapeType="1"/>
            </p:cNvSpPr>
            <p:nvPr/>
          </p:nvSpPr>
          <p:spPr bwMode="auto">
            <a:xfrm>
              <a:off x="670" y="2730"/>
              <a:ext cx="17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72458" name="Line 42"/>
            <p:cNvSpPr>
              <a:spLocks noChangeShapeType="1"/>
            </p:cNvSpPr>
            <p:nvPr/>
          </p:nvSpPr>
          <p:spPr bwMode="auto">
            <a:xfrm flipH="1">
              <a:off x="2019" y="2730"/>
              <a:ext cx="16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72459" name="Rectangle 43"/>
            <p:cNvSpPr>
              <a:spLocks noChangeArrowheads="1"/>
            </p:cNvSpPr>
            <p:nvPr/>
          </p:nvSpPr>
          <p:spPr bwMode="auto">
            <a:xfrm>
              <a:off x="580" y="2664"/>
              <a:ext cx="115" cy="1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hangingPunct="0"/>
              <a:r>
                <a:rPr lang="en-US" sz="1300">
                  <a:solidFill>
                    <a:srgbClr val="000000"/>
                  </a:solidFill>
                  <a:latin typeface="Helvetica" pitchFamily="34" charset="0"/>
                </a:rPr>
                <a:t>0</a:t>
              </a:r>
              <a:endParaRPr lang="en-US"/>
            </a:p>
          </p:txBody>
        </p:sp>
        <p:sp>
          <p:nvSpPr>
            <p:cNvPr id="572460" name="Line 44"/>
            <p:cNvSpPr>
              <a:spLocks noChangeShapeType="1"/>
            </p:cNvSpPr>
            <p:nvPr/>
          </p:nvSpPr>
          <p:spPr bwMode="auto">
            <a:xfrm>
              <a:off x="670" y="2533"/>
              <a:ext cx="17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72461" name="Line 45"/>
            <p:cNvSpPr>
              <a:spLocks noChangeShapeType="1"/>
            </p:cNvSpPr>
            <p:nvPr/>
          </p:nvSpPr>
          <p:spPr bwMode="auto">
            <a:xfrm flipH="1">
              <a:off x="2019" y="2533"/>
              <a:ext cx="16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72462" name="Rectangle 46"/>
            <p:cNvSpPr>
              <a:spLocks noChangeArrowheads="1"/>
            </p:cNvSpPr>
            <p:nvPr/>
          </p:nvSpPr>
          <p:spPr bwMode="auto">
            <a:xfrm>
              <a:off x="580" y="2467"/>
              <a:ext cx="115" cy="1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hangingPunct="0"/>
              <a:r>
                <a:rPr lang="en-US" sz="1300">
                  <a:solidFill>
                    <a:srgbClr val="000000"/>
                  </a:solidFill>
                  <a:latin typeface="Helvetica" pitchFamily="34" charset="0"/>
                </a:rPr>
                <a:t>1</a:t>
              </a:r>
              <a:endParaRPr lang="en-US"/>
            </a:p>
          </p:txBody>
        </p:sp>
        <p:sp>
          <p:nvSpPr>
            <p:cNvPr id="572463" name="Line 47"/>
            <p:cNvSpPr>
              <a:spLocks noChangeShapeType="1"/>
            </p:cNvSpPr>
            <p:nvPr/>
          </p:nvSpPr>
          <p:spPr bwMode="auto">
            <a:xfrm>
              <a:off x="670" y="2344"/>
              <a:ext cx="17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72464" name="Line 48"/>
            <p:cNvSpPr>
              <a:spLocks noChangeShapeType="1"/>
            </p:cNvSpPr>
            <p:nvPr/>
          </p:nvSpPr>
          <p:spPr bwMode="auto">
            <a:xfrm flipH="1">
              <a:off x="2019" y="2344"/>
              <a:ext cx="16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72465" name="Rectangle 49"/>
            <p:cNvSpPr>
              <a:spLocks noChangeArrowheads="1"/>
            </p:cNvSpPr>
            <p:nvPr/>
          </p:nvSpPr>
          <p:spPr bwMode="auto">
            <a:xfrm>
              <a:off x="580" y="2278"/>
              <a:ext cx="115" cy="1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hangingPunct="0"/>
              <a:r>
                <a:rPr lang="en-US" sz="1300">
                  <a:solidFill>
                    <a:srgbClr val="000000"/>
                  </a:solidFill>
                  <a:latin typeface="Helvetica" pitchFamily="34" charset="0"/>
                </a:rPr>
                <a:t>2</a:t>
              </a:r>
              <a:endParaRPr lang="en-US"/>
            </a:p>
          </p:txBody>
        </p:sp>
        <p:sp>
          <p:nvSpPr>
            <p:cNvPr id="572466" name="Line 50"/>
            <p:cNvSpPr>
              <a:spLocks noChangeShapeType="1"/>
            </p:cNvSpPr>
            <p:nvPr/>
          </p:nvSpPr>
          <p:spPr bwMode="auto">
            <a:xfrm>
              <a:off x="670" y="2146"/>
              <a:ext cx="17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72467" name="Line 51"/>
            <p:cNvSpPr>
              <a:spLocks noChangeShapeType="1"/>
            </p:cNvSpPr>
            <p:nvPr/>
          </p:nvSpPr>
          <p:spPr bwMode="auto">
            <a:xfrm flipH="1">
              <a:off x="2019" y="2146"/>
              <a:ext cx="16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72468" name="Rectangle 52"/>
            <p:cNvSpPr>
              <a:spLocks noChangeArrowheads="1"/>
            </p:cNvSpPr>
            <p:nvPr/>
          </p:nvSpPr>
          <p:spPr bwMode="auto">
            <a:xfrm>
              <a:off x="580" y="2080"/>
              <a:ext cx="115" cy="1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hangingPunct="0"/>
              <a:r>
                <a:rPr lang="en-US" sz="1300">
                  <a:solidFill>
                    <a:srgbClr val="000000"/>
                  </a:solidFill>
                  <a:latin typeface="Helvetica" pitchFamily="34" charset="0"/>
                </a:rPr>
                <a:t>3</a:t>
              </a:r>
              <a:endParaRPr lang="en-US"/>
            </a:p>
          </p:txBody>
        </p:sp>
        <p:sp>
          <p:nvSpPr>
            <p:cNvPr id="572469" name="Line 53"/>
            <p:cNvSpPr>
              <a:spLocks noChangeShapeType="1"/>
            </p:cNvSpPr>
            <p:nvPr/>
          </p:nvSpPr>
          <p:spPr bwMode="auto">
            <a:xfrm>
              <a:off x="670" y="1949"/>
              <a:ext cx="17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72470" name="Line 54"/>
            <p:cNvSpPr>
              <a:spLocks noChangeShapeType="1"/>
            </p:cNvSpPr>
            <p:nvPr/>
          </p:nvSpPr>
          <p:spPr bwMode="auto">
            <a:xfrm flipH="1">
              <a:off x="2019" y="1949"/>
              <a:ext cx="16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72471" name="Rectangle 55"/>
            <p:cNvSpPr>
              <a:spLocks noChangeArrowheads="1"/>
            </p:cNvSpPr>
            <p:nvPr/>
          </p:nvSpPr>
          <p:spPr bwMode="auto">
            <a:xfrm>
              <a:off x="580" y="1883"/>
              <a:ext cx="115" cy="1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hangingPunct="0"/>
              <a:r>
                <a:rPr lang="en-US" sz="1300">
                  <a:solidFill>
                    <a:srgbClr val="000000"/>
                  </a:solidFill>
                  <a:latin typeface="Helvetica" pitchFamily="34" charset="0"/>
                </a:rPr>
                <a:t>4</a:t>
              </a:r>
              <a:endParaRPr lang="en-US"/>
            </a:p>
          </p:txBody>
        </p:sp>
        <p:sp>
          <p:nvSpPr>
            <p:cNvPr id="572472" name="Line 56"/>
            <p:cNvSpPr>
              <a:spLocks noChangeShapeType="1"/>
            </p:cNvSpPr>
            <p:nvPr/>
          </p:nvSpPr>
          <p:spPr bwMode="auto">
            <a:xfrm>
              <a:off x="670" y="1751"/>
              <a:ext cx="17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72473" name="Line 57"/>
            <p:cNvSpPr>
              <a:spLocks noChangeShapeType="1"/>
            </p:cNvSpPr>
            <p:nvPr/>
          </p:nvSpPr>
          <p:spPr bwMode="auto">
            <a:xfrm flipH="1">
              <a:off x="2019" y="1751"/>
              <a:ext cx="16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72474" name="Rectangle 58"/>
            <p:cNvSpPr>
              <a:spLocks noChangeArrowheads="1"/>
            </p:cNvSpPr>
            <p:nvPr/>
          </p:nvSpPr>
          <p:spPr bwMode="auto">
            <a:xfrm>
              <a:off x="580" y="1685"/>
              <a:ext cx="115" cy="1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hangingPunct="0"/>
              <a:r>
                <a:rPr lang="en-US" sz="1300">
                  <a:solidFill>
                    <a:srgbClr val="000000"/>
                  </a:solidFill>
                  <a:latin typeface="Helvetica" pitchFamily="34" charset="0"/>
                </a:rPr>
                <a:t>5</a:t>
              </a:r>
              <a:endParaRPr lang="en-US"/>
            </a:p>
          </p:txBody>
        </p:sp>
        <p:sp>
          <p:nvSpPr>
            <p:cNvPr id="572475" name="Line 59"/>
            <p:cNvSpPr>
              <a:spLocks noChangeShapeType="1"/>
            </p:cNvSpPr>
            <p:nvPr/>
          </p:nvSpPr>
          <p:spPr bwMode="auto">
            <a:xfrm>
              <a:off x="670" y="1751"/>
              <a:ext cx="1365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72476" name="Line 60"/>
            <p:cNvSpPr>
              <a:spLocks noChangeShapeType="1"/>
            </p:cNvSpPr>
            <p:nvPr/>
          </p:nvSpPr>
          <p:spPr bwMode="auto">
            <a:xfrm>
              <a:off x="670" y="2928"/>
              <a:ext cx="1365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72477" name="Line 61"/>
            <p:cNvSpPr>
              <a:spLocks noChangeShapeType="1"/>
            </p:cNvSpPr>
            <p:nvPr/>
          </p:nvSpPr>
          <p:spPr bwMode="auto">
            <a:xfrm flipV="1">
              <a:off x="2035" y="1751"/>
              <a:ext cx="1" cy="117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72478" name="Line 62"/>
            <p:cNvSpPr>
              <a:spLocks noChangeShapeType="1"/>
            </p:cNvSpPr>
            <p:nvPr/>
          </p:nvSpPr>
          <p:spPr bwMode="auto">
            <a:xfrm flipV="1">
              <a:off x="670" y="1751"/>
              <a:ext cx="1" cy="117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72479" name="Freeform 63"/>
            <p:cNvSpPr>
              <a:spLocks/>
            </p:cNvSpPr>
            <p:nvPr/>
          </p:nvSpPr>
          <p:spPr bwMode="auto">
            <a:xfrm>
              <a:off x="670" y="1982"/>
              <a:ext cx="1365" cy="41"/>
            </a:xfrm>
            <a:custGeom>
              <a:avLst/>
              <a:gdLst/>
              <a:ahLst/>
              <a:cxnLst>
                <a:cxn ang="0">
                  <a:pos x="17" y="0"/>
                </a:cxn>
                <a:cxn ang="0">
                  <a:pos x="41" y="0"/>
                </a:cxn>
                <a:cxn ang="0">
                  <a:pos x="66" y="0"/>
                </a:cxn>
                <a:cxn ang="0">
                  <a:pos x="91" y="0"/>
                </a:cxn>
                <a:cxn ang="0">
                  <a:pos x="115" y="0"/>
                </a:cxn>
                <a:cxn ang="0">
                  <a:pos x="140" y="0"/>
                </a:cxn>
                <a:cxn ang="0">
                  <a:pos x="165" y="0"/>
                </a:cxn>
                <a:cxn ang="0">
                  <a:pos x="189" y="8"/>
                </a:cxn>
                <a:cxn ang="0">
                  <a:pos x="214" y="8"/>
                </a:cxn>
                <a:cxn ang="0">
                  <a:pos x="239" y="8"/>
                </a:cxn>
                <a:cxn ang="0">
                  <a:pos x="263" y="8"/>
                </a:cxn>
                <a:cxn ang="0">
                  <a:pos x="288" y="8"/>
                </a:cxn>
                <a:cxn ang="0">
                  <a:pos x="313" y="8"/>
                </a:cxn>
                <a:cxn ang="0">
                  <a:pos x="337" y="8"/>
                </a:cxn>
                <a:cxn ang="0">
                  <a:pos x="362" y="8"/>
                </a:cxn>
                <a:cxn ang="0">
                  <a:pos x="387" y="8"/>
                </a:cxn>
                <a:cxn ang="0">
                  <a:pos x="411" y="16"/>
                </a:cxn>
                <a:cxn ang="0">
                  <a:pos x="436" y="16"/>
                </a:cxn>
                <a:cxn ang="0">
                  <a:pos x="461" y="16"/>
                </a:cxn>
                <a:cxn ang="0">
                  <a:pos x="485" y="16"/>
                </a:cxn>
                <a:cxn ang="0">
                  <a:pos x="510" y="16"/>
                </a:cxn>
                <a:cxn ang="0">
                  <a:pos x="535" y="16"/>
                </a:cxn>
                <a:cxn ang="0">
                  <a:pos x="559" y="16"/>
                </a:cxn>
                <a:cxn ang="0">
                  <a:pos x="584" y="16"/>
                </a:cxn>
                <a:cxn ang="0">
                  <a:pos x="609" y="16"/>
                </a:cxn>
                <a:cxn ang="0">
                  <a:pos x="633" y="16"/>
                </a:cxn>
                <a:cxn ang="0">
                  <a:pos x="658" y="16"/>
                </a:cxn>
                <a:cxn ang="0">
                  <a:pos x="683" y="24"/>
                </a:cxn>
                <a:cxn ang="0">
                  <a:pos x="707" y="24"/>
                </a:cxn>
                <a:cxn ang="0">
                  <a:pos x="732" y="24"/>
                </a:cxn>
                <a:cxn ang="0">
                  <a:pos x="757" y="24"/>
                </a:cxn>
                <a:cxn ang="0">
                  <a:pos x="781" y="24"/>
                </a:cxn>
                <a:cxn ang="0">
                  <a:pos x="806" y="24"/>
                </a:cxn>
                <a:cxn ang="0">
                  <a:pos x="831" y="24"/>
                </a:cxn>
                <a:cxn ang="0">
                  <a:pos x="855" y="24"/>
                </a:cxn>
                <a:cxn ang="0">
                  <a:pos x="880" y="24"/>
                </a:cxn>
                <a:cxn ang="0">
                  <a:pos x="905" y="24"/>
                </a:cxn>
                <a:cxn ang="0">
                  <a:pos x="929" y="24"/>
                </a:cxn>
                <a:cxn ang="0">
                  <a:pos x="954" y="24"/>
                </a:cxn>
                <a:cxn ang="0">
                  <a:pos x="979" y="33"/>
                </a:cxn>
                <a:cxn ang="0">
                  <a:pos x="1003" y="33"/>
                </a:cxn>
                <a:cxn ang="0">
                  <a:pos x="1028" y="33"/>
                </a:cxn>
                <a:cxn ang="0">
                  <a:pos x="1053" y="33"/>
                </a:cxn>
                <a:cxn ang="0">
                  <a:pos x="1077" y="33"/>
                </a:cxn>
                <a:cxn ang="0">
                  <a:pos x="1102" y="33"/>
                </a:cxn>
                <a:cxn ang="0">
                  <a:pos x="1127" y="33"/>
                </a:cxn>
                <a:cxn ang="0">
                  <a:pos x="1151" y="33"/>
                </a:cxn>
                <a:cxn ang="0">
                  <a:pos x="1176" y="33"/>
                </a:cxn>
                <a:cxn ang="0">
                  <a:pos x="1201" y="33"/>
                </a:cxn>
                <a:cxn ang="0">
                  <a:pos x="1226" y="33"/>
                </a:cxn>
                <a:cxn ang="0">
                  <a:pos x="1250" y="33"/>
                </a:cxn>
                <a:cxn ang="0">
                  <a:pos x="1275" y="33"/>
                </a:cxn>
                <a:cxn ang="0">
                  <a:pos x="1300" y="33"/>
                </a:cxn>
                <a:cxn ang="0">
                  <a:pos x="1324" y="33"/>
                </a:cxn>
                <a:cxn ang="0">
                  <a:pos x="1349" y="41"/>
                </a:cxn>
              </a:cxnLst>
              <a:rect l="0" t="0" r="r" b="b"/>
              <a:pathLst>
                <a:path w="1365" h="41">
                  <a:moveTo>
                    <a:pt x="0" y="0"/>
                  </a:moveTo>
                  <a:lnTo>
                    <a:pt x="8" y="0"/>
                  </a:lnTo>
                  <a:lnTo>
                    <a:pt x="17" y="0"/>
                  </a:lnTo>
                  <a:lnTo>
                    <a:pt x="25" y="0"/>
                  </a:lnTo>
                  <a:lnTo>
                    <a:pt x="33" y="0"/>
                  </a:lnTo>
                  <a:lnTo>
                    <a:pt x="41" y="0"/>
                  </a:lnTo>
                  <a:lnTo>
                    <a:pt x="49" y="0"/>
                  </a:lnTo>
                  <a:lnTo>
                    <a:pt x="58" y="0"/>
                  </a:lnTo>
                  <a:lnTo>
                    <a:pt x="66" y="0"/>
                  </a:lnTo>
                  <a:lnTo>
                    <a:pt x="74" y="0"/>
                  </a:lnTo>
                  <a:lnTo>
                    <a:pt x="82" y="0"/>
                  </a:lnTo>
                  <a:lnTo>
                    <a:pt x="91" y="0"/>
                  </a:lnTo>
                  <a:lnTo>
                    <a:pt x="99" y="0"/>
                  </a:lnTo>
                  <a:lnTo>
                    <a:pt x="107" y="0"/>
                  </a:lnTo>
                  <a:lnTo>
                    <a:pt x="115" y="0"/>
                  </a:lnTo>
                  <a:lnTo>
                    <a:pt x="123" y="0"/>
                  </a:lnTo>
                  <a:lnTo>
                    <a:pt x="132" y="0"/>
                  </a:lnTo>
                  <a:lnTo>
                    <a:pt x="140" y="0"/>
                  </a:lnTo>
                  <a:lnTo>
                    <a:pt x="148" y="0"/>
                  </a:lnTo>
                  <a:lnTo>
                    <a:pt x="156" y="0"/>
                  </a:lnTo>
                  <a:lnTo>
                    <a:pt x="165" y="0"/>
                  </a:lnTo>
                  <a:lnTo>
                    <a:pt x="173" y="0"/>
                  </a:lnTo>
                  <a:lnTo>
                    <a:pt x="181" y="8"/>
                  </a:lnTo>
                  <a:lnTo>
                    <a:pt x="189" y="8"/>
                  </a:lnTo>
                  <a:lnTo>
                    <a:pt x="197" y="8"/>
                  </a:lnTo>
                  <a:lnTo>
                    <a:pt x="206" y="8"/>
                  </a:lnTo>
                  <a:lnTo>
                    <a:pt x="214" y="8"/>
                  </a:lnTo>
                  <a:lnTo>
                    <a:pt x="222" y="8"/>
                  </a:lnTo>
                  <a:lnTo>
                    <a:pt x="230" y="8"/>
                  </a:lnTo>
                  <a:lnTo>
                    <a:pt x="239" y="8"/>
                  </a:lnTo>
                  <a:lnTo>
                    <a:pt x="247" y="8"/>
                  </a:lnTo>
                  <a:lnTo>
                    <a:pt x="255" y="8"/>
                  </a:lnTo>
                  <a:lnTo>
                    <a:pt x="263" y="8"/>
                  </a:lnTo>
                  <a:lnTo>
                    <a:pt x="272" y="8"/>
                  </a:lnTo>
                  <a:lnTo>
                    <a:pt x="280" y="8"/>
                  </a:lnTo>
                  <a:lnTo>
                    <a:pt x="288" y="8"/>
                  </a:lnTo>
                  <a:lnTo>
                    <a:pt x="296" y="8"/>
                  </a:lnTo>
                  <a:lnTo>
                    <a:pt x="304" y="8"/>
                  </a:lnTo>
                  <a:lnTo>
                    <a:pt x="313" y="8"/>
                  </a:lnTo>
                  <a:lnTo>
                    <a:pt x="321" y="8"/>
                  </a:lnTo>
                  <a:lnTo>
                    <a:pt x="329" y="8"/>
                  </a:lnTo>
                  <a:lnTo>
                    <a:pt x="337" y="8"/>
                  </a:lnTo>
                  <a:lnTo>
                    <a:pt x="346" y="8"/>
                  </a:lnTo>
                  <a:lnTo>
                    <a:pt x="354" y="8"/>
                  </a:lnTo>
                  <a:lnTo>
                    <a:pt x="362" y="8"/>
                  </a:lnTo>
                  <a:lnTo>
                    <a:pt x="370" y="8"/>
                  </a:lnTo>
                  <a:lnTo>
                    <a:pt x="378" y="8"/>
                  </a:lnTo>
                  <a:lnTo>
                    <a:pt x="387" y="8"/>
                  </a:lnTo>
                  <a:lnTo>
                    <a:pt x="395" y="8"/>
                  </a:lnTo>
                  <a:lnTo>
                    <a:pt x="403" y="8"/>
                  </a:lnTo>
                  <a:lnTo>
                    <a:pt x="411" y="16"/>
                  </a:lnTo>
                  <a:lnTo>
                    <a:pt x="420" y="16"/>
                  </a:lnTo>
                  <a:lnTo>
                    <a:pt x="428" y="16"/>
                  </a:lnTo>
                  <a:lnTo>
                    <a:pt x="436" y="16"/>
                  </a:lnTo>
                  <a:lnTo>
                    <a:pt x="444" y="16"/>
                  </a:lnTo>
                  <a:lnTo>
                    <a:pt x="452" y="16"/>
                  </a:lnTo>
                  <a:lnTo>
                    <a:pt x="461" y="16"/>
                  </a:lnTo>
                  <a:lnTo>
                    <a:pt x="469" y="16"/>
                  </a:lnTo>
                  <a:lnTo>
                    <a:pt x="477" y="16"/>
                  </a:lnTo>
                  <a:lnTo>
                    <a:pt x="485" y="16"/>
                  </a:lnTo>
                  <a:lnTo>
                    <a:pt x="494" y="16"/>
                  </a:lnTo>
                  <a:lnTo>
                    <a:pt x="502" y="16"/>
                  </a:lnTo>
                  <a:lnTo>
                    <a:pt x="510" y="16"/>
                  </a:lnTo>
                  <a:lnTo>
                    <a:pt x="518" y="16"/>
                  </a:lnTo>
                  <a:lnTo>
                    <a:pt x="526" y="16"/>
                  </a:lnTo>
                  <a:lnTo>
                    <a:pt x="535" y="16"/>
                  </a:lnTo>
                  <a:lnTo>
                    <a:pt x="543" y="16"/>
                  </a:lnTo>
                  <a:lnTo>
                    <a:pt x="551" y="16"/>
                  </a:lnTo>
                  <a:lnTo>
                    <a:pt x="559" y="16"/>
                  </a:lnTo>
                  <a:lnTo>
                    <a:pt x="568" y="16"/>
                  </a:lnTo>
                  <a:lnTo>
                    <a:pt x="576" y="16"/>
                  </a:lnTo>
                  <a:lnTo>
                    <a:pt x="584" y="16"/>
                  </a:lnTo>
                  <a:lnTo>
                    <a:pt x="592" y="16"/>
                  </a:lnTo>
                  <a:lnTo>
                    <a:pt x="600" y="16"/>
                  </a:lnTo>
                  <a:lnTo>
                    <a:pt x="609" y="16"/>
                  </a:lnTo>
                  <a:lnTo>
                    <a:pt x="617" y="16"/>
                  </a:lnTo>
                  <a:lnTo>
                    <a:pt x="625" y="16"/>
                  </a:lnTo>
                  <a:lnTo>
                    <a:pt x="633" y="16"/>
                  </a:lnTo>
                  <a:lnTo>
                    <a:pt x="642" y="16"/>
                  </a:lnTo>
                  <a:lnTo>
                    <a:pt x="650" y="16"/>
                  </a:lnTo>
                  <a:lnTo>
                    <a:pt x="658" y="16"/>
                  </a:lnTo>
                  <a:lnTo>
                    <a:pt x="666" y="16"/>
                  </a:lnTo>
                  <a:lnTo>
                    <a:pt x="674" y="24"/>
                  </a:lnTo>
                  <a:lnTo>
                    <a:pt x="683" y="24"/>
                  </a:lnTo>
                  <a:lnTo>
                    <a:pt x="691" y="24"/>
                  </a:lnTo>
                  <a:lnTo>
                    <a:pt x="699" y="24"/>
                  </a:lnTo>
                  <a:lnTo>
                    <a:pt x="707" y="24"/>
                  </a:lnTo>
                  <a:lnTo>
                    <a:pt x="716" y="24"/>
                  </a:lnTo>
                  <a:lnTo>
                    <a:pt x="724" y="24"/>
                  </a:lnTo>
                  <a:lnTo>
                    <a:pt x="732" y="24"/>
                  </a:lnTo>
                  <a:lnTo>
                    <a:pt x="740" y="24"/>
                  </a:lnTo>
                  <a:lnTo>
                    <a:pt x="749" y="24"/>
                  </a:lnTo>
                  <a:lnTo>
                    <a:pt x="757" y="24"/>
                  </a:lnTo>
                  <a:lnTo>
                    <a:pt x="765" y="24"/>
                  </a:lnTo>
                  <a:lnTo>
                    <a:pt x="773" y="24"/>
                  </a:lnTo>
                  <a:lnTo>
                    <a:pt x="781" y="24"/>
                  </a:lnTo>
                  <a:lnTo>
                    <a:pt x="790" y="24"/>
                  </a:lnTo>
                  <a:lnTo>
                    <a:pt x="798" y="24"/>
                  </a:lnTo>
                  <a:lnTo>
                    <a:pt x="806" y="24"/>
                  </a:lnTo>
                  <a:lnTo>
                    <a:pt x="814" y="24"/>
                  </a:lnTo>
                  <a:lnTo>
                    <a:pt x="823" y="24"/>
                  </a:lnTo>
                  <a:lnTo>
                    <a:pt x="831" y="24"/>
                  </a:lnTo>
                  <a:lnTo>
                    <a:pt x="839" y="24"/>
                  </a:lnTo>
                  <a:lnTo>
                    <a:pt x="847" y="24"/>
                  </a:lnTo>
                  <a:lnTo>
                    <a:pt x="855" y="24"/>
                  </a:lnTo>
                  <a:lnTo>
                    <a:pt x="864" y="24"/>
                  </a:lnTo>
                  <a:lnTo>
                    <a:pt x="872" y="24"/>
                  </a:lnTo>
                  <a:lnTo>
                    <a:pt x="880" y="24"/>
                  </a:lnTo>
                  <a:lnTo>
                    <a:pt x="888" y="24"/>
                  </a:lnTo>
                  <a:lnTo>
                    <a:pt x="897" y="24"/>
                  </a:lnTo>
                  <a:lnTo>
                    <a:pt x="905" y="24"/>
                  </a:lnTo>
                  <a:lnTo>
                    <a:pt x="913" y="24"/>
                  </a:lnTo>
                  <a:lnTo>
                    <a:pt x="921" y="24"/>
                  </a:lnTo>
                  <a:lnTo>
                    <a:pt x="929" y="24"/>
                  </a:lnTo>
                  <a:lnTo>
                    <a:pt x="938" y="24"/>
                  </a:lnTo>
                  <a:lnTo>
                    <a:pt x="946" y="24"/>
                  </a:lnTo>
                  <a:lnTo>
                    <a:pt x="954" y="24"/>
                  </a:lnTo>
                  <a:lnTo>
                    <a:pt x="962" y="24"/>
                  </a:lnTo>
                  <a:lnTo>
                    <a:pt x="971" y="24"/>
                  </a:lnTo>
                  <a:lnTo>
                    <a:pt x="979" y="33"/>
                  </a:lnTo>
                  <a:lnTo>
                    <a:pt x="987" y="33"/>
                  </a:lnTo>
                  <a:lnTo>
                    <a:pt x="995" y="33"/>
                  </a:lnTo>
                  <a:lnTo>
                    <a:pt x="1003" y="33"/>
                  </a:lnTo>
                  <a:lnTo>
                    <a:pt x="1012" y="33"/>
                  </a:lnTo>
                  <a:lnTo>
                    <a:pt x="1020" y="33"/>
                  </a:lnTo>
                  <a:lnTo>
                    <a:pt x="1028" y="33"/>
                  </a:lnTo>
                  <a:lnTo>
                    <a:pt x="1036" y="33"/>
                  </a:lnTo>
                  <a:lnTo>
                    <a:pt x="1045" y="33"/>
                  </a:lnTo>
                  <a:lnTo>
                    <a:pt x="1053" y="33"/>
                  </a:lnTo>
                  <a:lnTo>
                    <a:pt x="1061" y="33"/>
                  </a:lnTo>
                  <a:lnTo>
                    <a:pt x="1069" y="33"/>
                  </a:lnTo>
                  <a:lnTo>
                    <a:pt x="1077" y="33"/>
                  </a:lnTo>
                  <a:lnTo>
                    <a:pt x="1086" y="33"/>
                  </a:lnTo>
                  <a:lnTo>
                    <a:pt x="1094" y="33"/>
                  </a:lnTo>
                  <a:lnTo>
                    <a:pt x="1102" y="33"/>
                  </a:lnTo>
                  <a:lnTo>
                    <a:pt x="1110" y="33"/>
                  </a:lnTo>
                  <a:lnTo>
                    <a:pt x="1119" y="33"/>
                  </a:lnTo>
                  <a:lnTo>
                    <a:pt x="1127" y="33"/>
                  </a:lnTo>
                  <a:lnTo>
                    <a:pt x="1135" y="33"/>
                  </a:lnTo>
                  <a:lnTo>
                    <a:pt x="1143" y="33"/>
                  </a:lnTo>
                  <a:lnTo>
                    <a:pt x="1151" y="33"/>
                  </a:lnTo>
                  <a:lnTo>
                    <a:pt x="1160" y="33"/>
                  </a:lnTo>
                  <a:lnTo>
                    <a:pt x="1168" y="33"/>
                  </a:lnTo>
                  <a:lnTo>
                    <a:pt x="1176" y="33"/>
                  </a:lnTo>
                  <a:lnTo>
                    <a:pt x="1184" y="33"/>
                  </a:lnTo>
                  <a:lnTo>
                    <a:pt x="1193" y="33"/>
                  </a:lnTo>
                  <a:lnTo>
                    <a:pt x="1201" y="33"/>
                  </a:lnTo>
                  <a:lnTo>
                    <a:pt x="1209" y="33"/>
                  </a:lnTo>
                  <a:lnTo>
                    <a:pt x="1217" y="33"/>
                  </a:lnTo>
                  <a:lnTo>
                    <a:pt x="1226" y="33"/>
                  </a:lnTo>
                  <a:lnTo>
                    <a:pt x="1234" y="33"/>
                  </a:lnTo>
                  <a:lnTo>
                    <a:pt x="1242" y="33"/>
                  </a:lnTo>
                  <a:lnTo>
                    <a:pt x="1250" y="33"/>
                  </a:lnTo>
                  <a:lnTo>
                    <a:pt x="1258" y="33"/>
                  </a:lnTo>
                  <a:lnTo>
                    <a:pt x="1267" y="33"/>
                  </a:lnTo>
                  <a:lnTo>
                    <a:pt x="1275" y="33"/>
                  </a:lnTo>
                  <a:lnTo>
                    <a:pt x="1283" y="33"/>
                  </a:lnTo>
                  <a:lnTo>
                    <a:pt x="1291" y="33"/>
                  </a:lnTo>
                  <a:lnTo>
                    <a:pt x="1300" y="33"/>
                  </a:lnTo>
                  <a:lnTo>
                    <a:pt x="1308" y="33"/>
                  </a:lnTo>
                  <a:lnTo>
                    <a:pt x="1316" y="33"/>
                  </a:lnTo>
                  <a:lnTo>
                    <a:pt x="1324" y="33"/>
                  </a:lnTo>
                  <a:lnTo>
                    <a:pt x="1332" y="41"/>
                  </a:lnTo>
                  <a:lnTo>
                    <a:pt x="1341" y="41"/>
                  </a:lnTo>
                  <a:lnTo>
                    <a:pt x="1349" y="41"/>
                  </a:lnTo>
                  <a:lnTo>
                    <a:pt x="1357" y="41"/>
                  </a:lnTo>
                  <a:lnTo>
                    <a:pt x="1365" y="41"/>
                  </a:lnTo>
                </a:path>
              </a:pathLst>
            </a:custGeom>
            <a:noFill/>
            <a:ln w="25400" cap="flat">
              <a:solidFill>
                <a:srgbClr val="0000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72480" name="Freeform 64"/>
            <p:cNvSpPr>
              <a:spLocks/>
            </p:cNvSpPr>
            <p:nvPr/>
          </p:nvSpPr>
          <p:spPr bwMode="auto">
            <a:xfrm>
              <a:off x="670" y="2245"/>
              <a:ext cx="1365" cy="1"/>
            </a:xfrm>
            <a:custGeom>
              <a:avLst/>
              <a:gdLst/>
              <a:ahLst/>
              <a:cxnLst>
                <a:cxn ang="0">
                  <a:pos x="17" y="0"/>
                </a:cxn>
                <a:cxn ang="0">
                  <a:pos x="41" y="0"/>
                </a:cxn>
                <a:cxn ang="0">
                  <a:pos x="66" y="0"/>
                </a:cxn>
                <a:cxn ang="0">
                  <a:pos x="91" y="0"/>
                </a:cxn>
                <a:cxn ang="0">
                  <a:pos x="115" y="0"/>
                </a:cxn>
                <a:cxn ang="0">
                  <a:pos x="140" y="0"/>
                </a:cxn>
                <a:cxn ang="0">
                  <a:pos x="165" y="0"/>
                </a:cxn>
                <a:cxn ang="0">
                  <a:pos x="189" y="0"/>
                </a:cxn>
                <a:cxn ang="0">
                  <a:pos x="214" y="0"/>
                </a:cxn>
                <a:cxn ang="0">
                  <a:pos x="239" y="0"/>
                </a:cxn>
                <a:cxn ang="0">
                  <a:pos x="263" y="0"/>
                </a:cxn>
                <a:cxn ang="0">
                  <a:pos x="288" y="0"/>
                </a:cxn>
                <a:cxn ang="0">
                  <a:pos x="313" y="0"/>
                </a:cxn>
                <a:cxn ang="0">
                  <a:pos x="337" y="0"/>
                </a:cxn>
                <a:cxn ang="0">
                  <a:pos x="362" y="0"/>
                </a:cxn>
                <a:cxn ang="0">
                  <a:pos x="387" y="0"/>
                </a:cxn>
                <a:cxn ang="0">
                  <a:pos x="411" y="0"/>
                </a:cxn>
                <a:cxn ang="0">
                  <a:pos x="436" y="0"/>
                </a:cxn>
                <a:cxn ang="0">
                  <a:pos x="461" y="0"/>
                </a:cxn>
                <a:cxn ang="0">
                  <a:pos x="485" y="0"/>
                </a:cxn>
                <a:cxn ang="0">
                  <a:pos x="510" y="0"/>
                </a:cxn>
                <a:cxn ang="0">
                  <a:pos x="535" y="0"/>
                </a:cxn>
                <a:cxn ang="0">
                  <a:pos x="559" y="0"/>
                </a:cxn>
                <a:cxn ang="0">
                  <a:pos x="584" y="0"/>
                </a:cxn>
                <a:cxn ang="0">
                  <a:pos x="609" y="0"/>
                </a:cxn>
                <a:cxn ang="0">
                  <a:pos x="633" y="0"/>
                </a:cxn>
                <a:cxn ang="0">
                  <a:pos x="658" y="0"/>
                </a:cxn>
                <a:cxn ang="0">
                  <a:pos x="683" y="0"/>
                </a:cxn>
                <a:cxn ang="0">
                  <a:pos x="707" y="0"/>
                </a:cxn>
                <a:cxn ang="0">
                  <a:pos x="732" y="0"/>
                </a:cxn>
                <a:cxn ang="0">
                  <a:pos x="757" y="0"/>
                </a:cxn>
                <a:cxn ang="0">
                  <a:pos x="781" y="0"/>
                </a:cxn>
                <a:cxn ang="0">
                  <a:pos x="806" y="0"/>
                </a:cxn>
                <a:cxn ang="0">
                  <a:pos x="831" y="0"/>
                </a:cxn>
                <a:cxn ang="0">
                  <a:pos x="855" y="0"/>
                </a:cxn>
                <a:cxn ang="0">
                  <a:pos x="880" y="0"/>
                </a:cxn>
                <a:cxn ang="0">
                  <a:pos x="905" y="0"/>
                </a:cxn>
                <a:cxn ang="0">
                  <a:pos x="929" y="0"/>
                </a:cxn>
                <a:cxn ang="0">
                  <a:pos x="954" y="0"/>
                </a:cxn>
                <a:cxn ang="0">
                  <a:pos x="979" y="0"/>
                </a:cxn>
                <a:cxn ang="0">
                  <a:pos x="1003" y="0"/>
                </a:cxn>
                <a:cxn ang="0">
                  <a:pos x="1028" y="0"/>
                </a:cxn>
                <a:cxn ang="0">
                  <a:pos x="1053" y="0"/>
                </a:cxn>
                <a:cxn ang="0">
                  <a:pos x="1077" y="0"/>
                </a:cxn>
                <a:cxn ang="0">
                  <a:pos x="1102" y="0"/>
                </a:cxn>
                <a:cxn ang="0">
                  <a:pos x="1127" y="0"/>
                </a:cxn>
                <a:cxn ang="0">
                  <a:pos x="1151" y="0"/>
                </a:cxn>
                <a:cxn ang="0">
                  <a:pos x="1176" y="0"/>
                </a:cxn>
                <a:cxn ang="0">
                  <a:pos x="1201" y="0"/>
                </a:cxn>
                <a:cxn ang="0">
                  <a:pos x="1226" y="0"/>
                </a:cxn>
                <a:cxn ang="0">
                  <a:pos x="1250" y="0"/>
                </a:cxn>
                <a:cxn ang="0">
                  <a:pos x="1275" y="0"/>
                </a:cxn>
                <a:cxn ang="0">
                  <a:pos x="1300" y="0"/>
                </a:cxn>
                <a:cxn ang="0">
                  <a:pos x="1324" y="0"/>
                </a:cxn>
                <a:cxn ang="0">
                  <a:pos x="1349" y="0"/>
                </a:cxn>
              </a:cxnLst>
              <a:rect l="0" t="0" r="r" b="b"/>
              <a:pathLst>
                <a:path w="1365">
                  <a:moveTo>
                    <a:pt x="0" y="0"/>
                  </a:moveTo>
                  <a:lnTo>
                    <a:pt x="8" y="0"/>
                  </a:lnTo>
                  <a:lnTo>
                    <a:pt x="17" y="0"/>
                  </a:lnTo>
                  <a:lnTo>
                    <a:pt x="25" y="0"/>
                  </a:lnTo>
                  <a:lnTo>
                    <a:pt x="33" y="0"/>
                  </a:lnTo>
                  <a:lnTo>
                    <a:pt x="41" y="0"/>
                  </a:lnTo>
                  <a:lnTo>
                    <a:pt x="49" y="0"/>
                  </a:lnTo>
                  <a:lnTo>
                    <a:pt x="58" y="0"/>
                  </a:lnTo>
                  <a:lnTo>
                    <a:pt x="66" y="0"/>
                  </a:lnTo>
                  <a:lnTo>
                    <a:pt x="74" y="0"/>
                  </a:lnTo>
                  <a:lnTo>
                    <a:pt x="82" y="0"/>
                  </a:lnTo>
                  <a:lnTo>
                    <a:pt x="91" y="0"/>
                  </a:lnTo>
                  <a:lnTo>
                    <a:pt x="99" y="0"/>
                  </a:lnTo>
                  <a:lnTo>
                    <a:pt x="107" y="0"/>
                  </a:lnTo>
                  <a:lnTo>
                    <a:pt x="115" y="0"/>
                  </a:lnTo>
                  <a:lnTo>
                    <a:pt x="123" y="0"/>
                  </a:lnTo>
                  <a:lnTo>
                    <a:pt x="132" y="0"/>
                  </a:lnTo>
                  <a:lnTo>
                    <a:pt x="140" y="0"/>
                  </a:lnTo>
                  <a:lnTo>
                    <a:pt x="148" y="0"/>
                  </a:lnTo>
                  <a:lnTo>
                    <a:pt x="156" y="0"/>
                  </a:lnTo>
                  <a:lnTo>
                    <a:pt x="165" y="0"/>
                  </a:lnTo>
                  <a:lnTo>
                    <a:pt x="173" y="0"/>
                  </a:lnTo>
                  <a:lnTo>
                    <a:pt x="181" y="0"/>
                  </a:lnTo>
                  <a:lnTo>
                    <a:pt x="189" y="0"/>
                  </a:lnTo>
                  <a:lnTo>
                    <a:pt x="197" y="0"/>
                  </a:lnTo>
                  <a:lnTo>
                    <a:pt x="206" y="0"/>
                  </a:lnTo>
                  <a:lnTo>
                    <a:pt x="214" y="0"/>
                  </a:lnTo>
                  <a:lnTo>
                    <a:pt x="222" y="0"/>
                  </a:lnTo>
                  <a:lnTo>
                    <a:pt x="230" y="0"/>
                  </a:lnTo>
                  <a:lnTo>
                    <a:pt x="239" y="0"/>
                  </a:lnTo>
                  <a:lnTo>
                    <a:pt x="247" y="0"/>
                  </a:lnTo>
                  <a:lnTo>
                    <a:pt x="255" y="0"/>
                  </a:lnTo>
                  <a:lnTo>
                    <a:pt x="263" y="0"/>
                  </a:lnTo>
                  <a:lnTo>
                    <a:pt x="272" y="0"/>
                  </a:lnTo>
                  <a:lnTo>
                    <a:pt x="280" y="0"/>
                  </a:lnTo>
                  <a:lnTo>
                    <a:pt x="288" y="0"/>
                  </a:lnTo>
                  <a:lnTo>
                    <a:pt x="296" y="0"/>
                  </a:lnTo>
                  <a:lnTo>
                    <a:pt x="304" y="0"/>
                  </a:lnTo>
                  <a:lnTo>
                    <a:pt x="313" y="0"/>
                  </a:lnTo>
                  <a:lnTo>
                    <a:pt x="321" y="0"/>
                  </a:lnTo>
                  <a:lnTo>
                    <a:pt x="329" y="0"/>
                  </a:lnTo>
                  <a:lnTo>
                    <a:pt x="337" y="0"/>
                  </a:lnTo>
                  <a:lnTo>
                    <a:pt x="346" y="0"/>
                  </a:lnTo>
                  <a:lnTo>
                    <a:pt x="354" y="0"/>
                  </a:lnTo>
                  <a:lnTo>
                    <a:pt x="362" y="0"/>
                  </a:lnTo>
                  <a:lnTo>
                    <a:pt x="370" y="0"/>
                  </a:lnTo>
                  <a:lnTo>
                    <a:pt x="378" y="0"/>
                  </a:lnTo>
                  <a:lnTo>
                    <a:pt x="387" y="0"/>
                  </a:lnTo>
                  <a:lnTo>
                    <a:pt x="395" y="0"/>
                  </a:lnTo>
                  <a:lnTo>
                    <a:pt x="403" y="0"/>
                  </a:lnTo>
                  <a:lnTo>
                    <a:pt x="411" y="0"/>
                  </a:lnTo>
                  <a:lnTo>
                    <a:pt x="420" y="0"/>
                  </a:lnTo>
                  <a:lnTo>
                    <a:pt x="428" y="0"/>
                  </a:lnTo>
                  <a:lnTo>
                    <a:pt x="436" y="0"/>
                  </a:lnTo>
                  <a:lnTo>
                    <a:pt x="444" y="0"/>
                  </a:lnTo>
                  <a:lnTo>
                    <a:pt x="452" y="0"/>
                  </a:lnTo>
                  <a:lnTo>
                    <a:pt x="461" y="0"/>
                  </a:lnTo>
                  <a:lnTo>
                    <a:pt x="469" y="0"/>
                  </a:lnTo>
                  <a:lnTo>
                    <a:pt x="477" y="0"/>
                  </a:lnTo>
                  <a:lnTo>
                    <a:pt x="485" y="0"/>
                  </a:lnTo>
                  <a:lnTo>
                    <a:pt x="494" y="0"/>
                  </a:lnTo>
                  <a:lnTo>
                    <a:pt x="502" y="0"/>
                  </a:lnTo>
                  <a:lnTo>
                    <a:pt x="510" y="0"/>
                  </a:lnTo>
                  <a:lnTo>
                    <a:pt x="518" y="0"/>
                  </a:lnTo>
                  <a:lnTo>
                    <a:pt x="526" y="0"/>
                  </a:lnTo>
                  <a:lnTo>
                    <a:pt x="535" y="0"/>
                  </a:lnTo>
                  <a:lnTo>
                    <a:pt x="543" y="0"/>
                  </a:lnTo>
                  <a:lnTo>
                    <a:pt x="551" y="0"/>
                  </a:lnTo>
                  <a:lnTo>
                    <a:pt x="559" y="0"/>
                  </a:lnTo>
                  <a:lnTo>
                    <a:pt x="568" y="0"/>
                  </a:lnTo>
                  <a:lnTo>
                    <a:pt x="576" y="0"/>
                  </a:lnTo>
                  <a:lnTo>
                    <a:pt x="584" y="0"/>
                  </a:lnTo>
                  <a:lnTo>
                    <a:pt x="592" y="0"/>
                  </a:lnTo>
                  <a:lnTo>
                    <a:pt x="600" y="0"/>
                  </a:lnTo>
                  <a:lnTo>
                    <a:pt x="609" y="0"/>
                  </a:lnTo>
                  <a:lnTo>
                    <a:pt x="617" y="0"/>
                  </a:lnTo>
                  <a:lnTo>
                    <a:pt x="625" y="0"/>
                  </a:lnTo>
                  <a:lnTo>
                    <a:pt x="633" y="0"/>
                  </a:lnTo>
                  <a:lnTo>
                    <a:pt x="642" y="0"/>
                  </a:lnTo>
                  <a:lnTo>
                    <a:pt x="650" y="0"/>
                  </a:lnTo>
                  <a:lnTo>
                    <a:pt x="658" y="0"/>
                  </a:lnTo>
                  <a:lnTo>
                    <a:pt x="666" y="0"/>
                  </a:lnTo>
                  <a:lnTo>
                    <a:pt x="674" y="0"/>
                  </a:lnTo>
                  <a:lnTo>
                    <a:pt x="683" y="0"/>
                  </a:lnTo>
                  <a:lnTo>
                    <a:pt x="691" y="0"/>
                  </a:lnTo>
                  <a:lnTo>
                    <a:pt x="699" y="0"/>
                  </a:lnTo>
                  <a:lnTo>
                    <a:pt x="707" y="0"/>
                  </a:lnTo>
                  <a:lnTo>
                    <a:pt x="716" y="0"/>
                  </a:lnTo>
                  <a:lnTo>
                    <a:pt x="724" y="0"/>
                  </a:lnTo>
                  <a:lnTo>
                    <a:pt x="732" y="0"/>
                  </a:lnTo>
                  <a:lnTo>
                    <a:pt x="740" y="0"/>
                  </a:lnTo>
                  <a:lnTo>
                    <a:pt x="749" y="0"/>
                  </a:lnTo>
                  <a:lnTo>
                    <a:pt x="757" y="0"/>
                  </a:lnTo>
                  <a:lnTo>
                    <a:pt x="765" y="0"/>
                  </a:lnTo>
                  <a:lnTo>
                    <a:pt x="773" y="0"/>
                  </a:lnTo>
                  <a:lnTo>
                    <a:pt x="781" y="0"/>
                  </a:lnTo>
                  <a:lnTo>
                    <a:pt x="790" y="0"/>
                  </a:lnTo>
                  <a:lnTo>
                    <a:pt x="798" y="0"/>
                  </a:lnTo>
                  <a:lnTo>
                    <a:pt x="806" y="0"/>
                  </a:lnTo>
                  <a:lnTo>
                    <a:pt x="814" y="0"/>
                  </a:lnTo>
                  <a:lnTo>
                    <a:pt x="823" y="0"/>
                  </a:lnTo>
                  <a:lnTo>
                    <a:pt x="831" y="0"/>
                  </a:lnTo>
                  <a:lnTo>
                    <a:pt x="839" y="0"/>
                  </a:lnTo>
                  <a:lnTo>
                    <a:pt x="847" y="0"/>
                  </a:lnTo>
                  <a:lnTo>
                    <a:pt x="855" y="0"/>
                  </a:lnTo>
                  <a:lnTo>
                    <a:pt x="864" y="0"/>
                  </a:lnTo>
                  <a:lnTo>
                    <a:pt x="872" y="0"/>
                  </a:lnTo>
                  <a:lnTo>
                    <a:pt x="880" y="0"/>
                  </a:lnTo>
                  <a:lnTo>
                    <a:pt x="888" y="0"/>
                  </a:lnTo>
                  <a:lnTo>
                    <a:pt x="897" y="0"/>
                  </a:lnTo>
                  <a:lnTo>
                    <a:pt x="905" y="0"/>
                  </a:lnTo>
                  <a:lnTo>
                    <a:pt x="913" y="0"/>
                  </a:lnTo>
                  <a:lnTo>
                    <a:pt x="921" y="0"/>
                  </a:lnTo>
                  <a:lnTo>
                    <a:pt x="929" y="0"/>
                  </a:lnTo>
                  <a:lnTo>
                    <a:pt x="938" y="0"/>
                  </a:lnTo>
                  <a:lnTo>
                    <a:pt x="946" y="0"/>
                  </a:lnTo>
                  <a:lnTo>
                    <a:pt x="954" y="0"/>
                  </a:lnTo>
                  <a:lnTo>
                    <a:pt x="962" y="0"/>
                  </a:lnTo>
                  <a:lnTo>
                    <a:pt x="971" y="0"/>
                  </a:lnTo>
                  <a:lnTo>
                    <a:pt x="979" y="0"/>
                  </a:lnTo>
                  <a:lnTo>
                    <a:pt x="987" y="0"/>
                  </a:lnTo>
                  <a:lnTo>
                    <a:pt x="995" y="0"/>
                  </a:lnTo>
                  <a:lnTo>
                    <a:pt x="1003" y="0"/>
                  </a:lnTo>
                  <a:lnTo>
                    <a:pt x="1012" y="0"/>
                  </a:lnTo>
                  <a:lnTo>
                    <a:pt x="1020" y="0"/>
                  </a:lnTo>
                  <a:lnTo>
                    <a:pt x="1028" y="0"/>
                  </a:lnTo>
                  <a:lnTo>
                    <a:pt x="1036" y="0"/>
                  </a:lnTo>
                  <a:lnTo>
                    <a:pt x="1045" y="0"/>
                  </a:lnTo>
                  <a:lnTo>
                    <a:pt x="1053" y="0"/>
                  </a:lnTo>
                  <a:lnTo>
                    <a:pt x="1061" y="0"/>
                  </a:lnTo>
                  <a:lnTo>
                    <a:pt x="1069" y="0"/>
                  </a:lnTo>
                  <a:lnTo>
                    <a:pt x="1077" y="0"/>
                  </a:lnTo>
                  <a:lnTo>
                    <a:pt x="1086" y="0"/>
                  </a:lnTo>
                  <a:lnTo>
                    <a:pt x="1094" y="0"/>
                  </a:lnTo>
                  <a:lnTo>
                    <a:pt x="1102" y="0"/>
                  </a:lnTo>
                  <a:lnTo>
                    <a:pt x="1110" y="0"/>
                  </a:lnTo>
                  <a:lnTo>
                    <a:pt x="1119" y="0"/>
                  </a:lnTo>
                  <a:lnTo>
                    <a:pt x="1127" y="0"/>
                  </a:lnTo>
                  <a:lnTo>
                    <a:pt x="1135" y="0"/>
                  </a:lnTo>
                  <a:lnTo>
                    <a:pt x="1143" y="0"/>
                  </a:lnTo>
                  <a:lnTo>
                    <a:pt x="1151" y="0"/>
                  </a:lnTo>
                  <a:lnTo>
                    <a:pt x="1160" y="0"/>
                  </a:lnTo>
                  <a:lnTo>
                    <a:pt x="1168" y="0"/>
                  </a:lnTo>
                  <a:lnTo>
                    <a:pt x="1176" y="0"/>
                  </a:lnTo>
                  <a:lnTo>
                    <a:pt x="1184" y="0"/>
                  </a:lnTo>
                  <a:lnTo>
                    <a:pt x="1193" y="0"/>
                  </a:lnTo>
                  <a:lnTo>
                    <a:pt x="1201" y="0"/>
                  </a:lnTo>
                  <a:lnTo>
                    <a:pt x="1209" y="0"/>
                  </a:lnTo>
                  <a:lnTo>
                    <a:pt x="1217" y="0"/>
                  </a:lnTo>
                  <a:lnTo>
                    <a:pt x="1226" y="0"/>
                  </a:lnTo>
                  <a:lnTo>
                    <a:pt x="1234" y="0"/>
                  </a:lnTo>
                  <a:lnTo>
                    <a:pt x="1242" y="0"/>
                  </a:lnTo>
                  <a:lnTo>
                    <a:pt x="1250" y="0"/>
                  </a:lnTo>
                  <a:lnTo>
                    <a:pt x="1258" y="0"/>
                  </a:lnTo>
                  <a:lnTo>
                    <a:pt x="1267" y="0"/>
                  </a:lnTo>
                  <a:lnTo>
                    <a:pt x="1275" y="0"/>
                  </a:lnTo>
                  <a:lnTo>
                    <a:pt x="1283" y="0"/>
                  </a:lnTo>
                  <a:lnTo>
                    <a:pt x="1291" y="0"/>
                  </a:lnTo>
                  <a:lnTo>
                    <a:pt x="1300" y="0"/>
                  </a:lnTo>
                  <a:lnTo>
                    <a:pt x="1308" y="0"/>
                  </a:lnTo>
                  <a:lnTo>
                    <a:pt x="1316" y="0"/>
                  </a:lnTo>
                  <a:lnTo>
                    <a:pt x="1324" y="0"/>
                  </a:lnTo>
                  <a:lnTo>
                    <a:pt x="1332" y="0"/>
                  </a:lnTo>
                  <a:lnTo>
                    <a:pt x="1341" y="0"/>
                  </a:lnTo>
                  <a:lnTo>
                    <a:pt x="1349" y="0"/>
                  </a:lnTo>
                  <a:lnTo>
                    <a:pt x="1357" y="0"/>
                  </a:lnTo>
                  <a:lnTo>
                    <a:pt x="1365" y="0"/>
                  </a:lnTo>
                </a:path>
              </a:pathLst>
            </a:custGeom>
            <a:noFill/>
            <a:ln w="25400" cap="flat">
              <a:solidFill>
                <a:srgbClr val="007F00"/>
              </a:solidFill>
              <a:prstDash val="sysDash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72481" name="Freeform 65"/>
            <p:cNvSpPr>
              <a:spLocks/>
            </p:cNvSpPr>
            <p:nvPr/>
          </p:nvSpPr>
          <p:spPr bwMode="auto">
            <a:xfrm>
              <a:off x="670" y="2582"/>
              <a:ext cx="1365" cy="1"/>
            </a:xfrm>
            <a:custGeom>
              <a:avLst/>
              <a:gdLst/>
              <a:ahLst/>
              <a:cxnLst>
                <a:cxn ang="0">
                  <a:pos x="17" y="0"/>
                </a:cxn>
                <a:cxn ang="0">
                  <a:pos x="41" y="0"/>
                </a:cxn>
                <a:cxn ang="0">
                  <a:pos x="66" y="0"/>
                </a:cxn>
                <a:cxn ang="0">
                  <a:pos x="91" y="0"/>
                </a:cxn>
                <a:cxn ang="0">
                  <a:pos x="115" y="0"/>
                </a:cxn>
                <a:cxn ang="0">
                  <a:pos x="140" y="0"/>
                </a:cxn>
                <a:cxn ang="0">
                  <a:pos x="165" y="0"/>
                </a:cxn>
                <a:cxn ang="0">
                  <a:pos x="189" y="0"/>
                </a:cxn>
                <a:cxn ang="0">
                  <a:pos x="214" y="0"/>
                </a:cxn>
                <a:cxn ang="0">
                  <a:pos x="239" y="0"/>
                </a:cxn>
                <a:cxn ang="0">
                  <a:pos x="263" y="0"/>
                </a:cxn>
                <a:cxn ang="0">
                  <a:pos x="288" y="0"/>
                </a:cxn>
                <a:cxn ang="0">
                  <a:pos x="313" y="0"/>
                </a:cxn>
                <a:cxn ang="0">
                  <a:pos x="337" y="0"/>
                </a:cxn>
                <a:cxn ang="0">
                  <a:pos x="362" y="0"/>
                </a:cxn>
                <a:cxn ang="0">
                  <a:pos x="387" y="0"/>
                </a:cxn>
                <a:cxn ang="0">
                  <a:pos x="411" y="0"/>
                </a:cxn>
                <a:cxn ang="0">
                  <a:pos x="436" y="0"/>
                </a:cxn>
                <a:cxn ang="0">
                  <a:pos x="461" y="0"/>
                </a:cxn>
                <a:cxn ang="0">
                  <a:pos x="485" y="0"/>
                </a:cxn>
                <a:cxn ang="0">
                  <a:pos x="510" y="0"/>
                </a:cxn>
                <a:cxn ang="0">
                  <a:pos x="535" y="0"/>
                </a:cxn>
                <a:cxn ang="0">
                  <a:pos x="559" y="0"/>
                </a:cxn>
                <a:cxn ang="0">
                  <a:pos x="584" y="0"/>
                </a:cxn>
                <a:cxn ang="0">
                  <a:pos x="609" y="0"/>
                </a:cxn>
                <a:cxn ang="0">
                  <a:pos x="633" y="0"/>
                </a:cxn>
                <a:cxn ang="0">
                  <a:pos x="658" y="0"/>
                </a:cxn>
                <a:cxn ang="0">
                  <a:pos x="683" y="0"/>
                </a:cxn>
                <a:cxn ang="0">
                  <a:pos x="707" y="0"/>
                </a:cxn>
                <a:cxn ang="0">
                  <a:pos x="732" y="0"/>
                </a:cxn>
                <a:cxn ang="0">
                  <a:pos x="757" y="0"/>
                </a:cxn>
                <a:cxn ang="0">
                  <a:pos x="781" y="0"/>
                </a:cxn>
                <a:cxn ang="0">
                  <a:pos x="806" y="0"/>
                </a:cxn>
                <a:cxn ang="0">
                  <a:pos x="831" y="0"/>
                </a:cxn>
                <a:cxn ang="0">
                  <a:pos x="855" y="0"/>
                </a:cxn>
                <a:cxn ang="0">
                  <a:pos x="880" y="0"/>
                </a:cxn>
                <a:cxn ang="0">
                  <a:pos x="905" y="0"/>
                </a:cxn>
                <a:cxn ang="0">
                  <a:pos x="929" y="0"/>
                </a:cxn>
                <a:cxn ang="0">
                  <a:pos x="954" y="0"/>
                </a:cxn>
                <a:cxn ang="0">
                  <a:pos x="979" y="0"/>
                </a:cxn>
                <a:cxn ang="0">
                  <a:pos x="1003" y="0"/>
                </a:cxn>
                <a:cxn ang="0">
                  <a:pos x="1028" y="0"/>
                </a:cxn>
                <a:cxn ang="0">
                  <a:pos x="1053" y="0"/>
                </a:cxn>
                <a:cxn ang="0">
                  <a:pos x="1077" y="0"/>
                </a:cxn>
                <a:cxn ang="0">
                  <a:pos x="1102" y="0"/>
                </a:cxn>
                <a:cxn ang="0">
                  <a:pos x="1127" y="0"/>
                </a:cxn>
                <a:cxn ang="0">
                  <a:pos x="1151" y="0"/>
                </a:cxn>
                <a:cxn ang="0">
                  <a:pos x="1176" y="0"/>
                </a:cxn>
                <a:cxn ang="0">
                  <a:pos x="1201" y="0"/>
                </a:cxn>
                <a:cxn ang="0">
                  <a:pos x="1226" y="0"/>
                </a:cxn>
                <a:cxn ang="0">
                  <a:pos x="1250" y="0"/>
                </a:cxn>
                <a:cxn ang="0">
                  <a:pos x="1275" y="0"/>
                </a:cxn>
                <a:cxn ang="0">
                  <a:pos x="1300" y="0"/>
                </a:cxn>
                <a:cxn ang="0">
                  <a:pos x="1324" y="0"/>
                </a:cxn>
                <a:cxn ang="0">
                  <a:pos x="1349" y="0"/>
                </a:cxn>
              </a:cxnLst>
              <a:rect l="0" t="0" r="r" b="b"/>
              <a:pathLst>
                <a:path w="1365">
                  <a:moveTo>
                    <a:pt x="0" y="0"/>
                  </a:moveTo>
                  <a:lnTo>
                    <a:pt x="8" y="0"/>
                  </a:lnTo>
                  <a:lnTo>
                    <a:pt x="17" y="0"/>
                  </a:lnTo>
                  <a:lnTo>
                    <a:pt x="25" y="0"/>
                  </a:lnTo>
                  <a:lnTo>
                    <a:pt x="33" y="0"/>
                  </a:lnTo>
                  <a:lnTo>
                    <a:pt x="41" y="0"/>
                  </a:lnTo>
                  <a:lnTo>
                    <a:pt x="49" y="0"/>
                  </a:lnTo>
                  <a:lnTo>
                    <a:pt x="58" y="0"/>
                  </a:lnTo>
                  <a:lnTo>
                    <a:pt x="66" y="0"/>
                  </a:lnTo>
                  <a:lnTo>
                    <a:pt x="74" y="0"/>
                  </a:lnTo>
                  <a:lnTo>
                    <a:pt x="82" y="0"/>
                  </a:lnTo>
                  <a:lnTo>
                    <a:pt x="91" y="0"/>
                  </a:lnTo>
                  <a:lnTo>
                    <a:pt x="99" y="0"/>
                  </a:lnTo>
                  <a:lnTo>
                    <a:pt x="107" y="0"/>
                  </a:lnTo>
                  <a:lnTo>
                    <a:pt x="115" y="0"/>
                  </a:lnTo>
                  <a:lnTo>
                    <a:pt x="123" y="0"/>
                  </a:lnTo>
                  <a:lnTo>
                    <a:pt x="132" y="0"/>
                  </a:lnTo>
                  <a:lnTo>
                    <a:pt x="140" y="0"/>
                  </a:lnTo>
                  <a:lnTo>
                    <a:pt x="148" y="0"/>
                  </a:lnTo>
                  <a:lnTo>
                    <a:pt x="156" y="0"/>
                  </a:lnTo>
                  <a:lnTo>
                    <a:pt x="165" y="0"/>
                  </a:lnTo>
                  <a:lnTo>
                    <a:pt x="173" y="0"/>
                  </a:lnTo>
                  <a:lnTo>
                    <a:pt x="181" y="0"/>
                  </a:lnTo>
                  <a:lnTo>
                    <a:pt x="189" y="0"/>
                  </a:lnTo>
                  <a:lnTo>
                    <a:pt x="197" y="0"/>
                  </a:lnTo>
                  <a:lnTo>
                    <a:pt x="206" y="0"/>
                  </a:lnTo>
                  <a:lnTo>
                    <a:pt x="214" y="0"/>
                  </a:lnTo>
                  <a:lnTo>
                    <a:pt x="222" y="0"/>
                  </a:lnTo>
                  <a:lnTo>
                    <a:pt x="230" y="0"/>
                  </a:lnTo>
                  <a:lnTo>
                    <a:pt x="239" y="0"/>
                  </a:lnTo>
                  <a:lnTo>
                    <a:pt x="247" y="0"/>
                  </a:lnTo>
                  <a:lnTo>
                    <a:pt x="255" y="0"/>
                  </a:lnTo>
                  <a:lnTo>
                    <a:pt x="263" y="0"/>
                  </a:lnTo>
                  <a:lnTo>
                    <a:pt x="272" y="0"/>
                  </a:lnTo>
                  <a:lnTo>
                    <a:pt x="280" y="0"/>
                  </a:lnTo>
                  <a:lnTo>
                    <a:pt x="288" y="0"/>
                  </a:lnTo>
                  <a:lnTo>
                    <a:pt x="296" y="0"/>
                  </a:lnTo>
                  <a:lnTo>
                    <a:pt x="304" y="0"/>
                  </a:lnTo>
                  <a:lnTo>
                    <a:pt x="313" y="0"/>
                  </a:lnTo>
                  <a:lnTo>
                    <a:pt x="321" y="0"/>
                  </a:lnTo>
                  <a:lnTo>
                    <a:pt x="329" y="0"/>
                  </a:lnTo>
                  <a:lnTo>
                    <a:pt x="337" y="0"/>
                  </a:lnTo>
                  <a:lnTo>
                    <a:pt x="346" y="0"/>
                  </a:lnTo>
                  <a:lnTo>
                    <a:pt x="354" y="0"/>
                  </a:lnTo>
                  <a:lnTo>
                    <a:pt x="362" y="0"/>
                  </a:lnTo>
                  <a:lnTo>
                    <a:pt x="370" y="0"/>
                  </a:lnTo>
                  <a:lnTo>
                    <a:pt x="378" y="0"/>
                  </a:lnTo>
                  <a:lnTo>
                    <a:pt x="387" y="0"/>
                  </a:lnTo>
                  <a:lnTo>
                    <a:pt x="395" y="0"/>
                  </a:lnTo>
                  <a:lnTo>
                    <a:pt x="403" y="0"/>
                  </a:lnTo>
                  <a:lnTo>
                    <a:pt x="411" y="0"/>
                  </a:lnTo>
                  <a:lnTo>
                    <a:pt x="420" y="0"/>
                  </a:lnTo>
                  <a:lnTo>
                    <a:pt x="428" y="0"/>
                  </a:lnTo>
                  <a:lnTo>
                    <a:pt x="436" y="0"/>
                  </a:lnTo>
                  <a:lnTo>
                    <a:pt x="444" y="0"/>
                  </a:lnTo>
                  <a:lnTo>
                    <a:pt x="452" y="0"/>
                  </a:lnTo>
                  <a:lnTo>
                    <a:pt x="461" y="0"/>
                  </a:lnTo>
                  <a:lnTo>
                    <a:pt x="469" y="0"/>
                  </a:lnTo>
                  <a:lnTo>
                    <a:pt x="477" y="0"/>
                  </a:lnTo>
                  <a:lnTo>
                    <a:pt x="485" y="0"/>
                  </a:lnTo>
                  <a:lnTo>
                    <a:pt x="494" y="0"/>
                  </a:lnTo>
                  <a:lnTo>
                    <a:pt x="502" y="0"/>
                  </a:lnTo>
                  <a:lnTo>
                    <a:pt x="510" y="0"/>
                  </a:lnTo>
                  <a:lnTo>
                    <a:pt x="518" y="0"/>
                  </a:lnTo>
                  <a:lnTo>
                    <a:pt x="526" y="0"/>
                  </a:lnTo>
                  <a:lnTo>
                    <a:pt x="535" y="0"/>
                  </a:lnTo>
                  <a:lnTo>
                    <a:pt x="543" y="0"/>
                  </a:lnTo>
                  <a:lnTo>
                    <a:pt x="551" y="0"/>
                  </a:lnTo>
                  <a:lnTo>
                    <a:pt x="559" y="0"/>
                  </a:lnTo>
                  <a:lnTo>
                    <a:pt x="568" y="0"/>
                  </a:lnTo>
                  <a:lnTo>
                    <a:pt x="576" y="0"/>
                  </a:lnTo>
                  <a:lnTo>
                    <a:pt x="584" y="0"/>
                  </a:lnTo>
                  <a:lnTo>
                    <a:pt x="592" y="0"/>
                  </a:lnTo>
                  <a:lnTo>
                    <a:pt x="600" y="0"/>
                  </a:lnTo>
                  <a:lnTo>
                    <a:pt x="609" y="0"/>
                  </a:lnTo>
                  <a:lnTo>
                    <a:pt x="617" y="0"/>
                  </a:lnTo>
                  <a:lnTo>
                    <a:pt x="625" y="0"/>
                  </a:lnTo>
                  <a:lnTo>
                    <a:pt x="633" y="0"/>
                  </a:lnTo>
                  <a:lnTo>
                    <a:pt x="642" y="0"/>
                  </a:lnTo>
                  <a:lnTo>
                    <a:pt x="650" y="0"/>
                  </a:lnTo>
                  <a:lnTo>
                    <a:pt x="658" y="0"/>
                  </a:lnTo>
                  <a:lnTo>
                    <a:pt x="666" y="0"/>
                  </a:lnTo>
                  <a:lnTo>
                    <a:pt x="674" y="0"/>
                  </a:lnTo>
                  <a:lnTo>
                    <a:pt x="683" y="0"/>
                  </a:lnTo>
                  <a:lnTo>
                    <a:pt x="691" y="0"/>
                  </a:lnTo>
                  <a:lnTo>
                    <a:pt x="699" y="0"/>
                  </a:lnTo>
                  <a:lnTo>
                    <a:pt x="707" y="0"/>
                  </a:lnTo>
                  <a:lnTo>
                    <a:pt x="716" y="0"/>
                  </a:lnTo>
                  <a:lnTo>
                    <a:pt x="724" y="0"/>
                  </a:lnTo>
                  <a:lnTo>
                    <a:pt x="732" y="0"/>
                  </a:lnTo>
                  <a:lnTo>
                    <a:pt x="740" y="0"/>
                  </a:lnTo>
                  <a:lnTo>
                    <a:pt x="749" y="0"/>
                  </a:lnTo>
                  <a:lnTo>
                    <a:pt x="757" y="0"/>
                  </a:lnTo>
                  <a:lnTo>
                    <a:pt x="765" y="0"/>
                  </a:lnTo>
                  <a:lnTo>
                    <a:pt x="773" y="0"/>
                  </a:lnTo>
                  <a:lnTo>
                    <a:pt x="781" y="0"/>
                  </a:lnTo>
                  <a:lnTo>
                    <a:pt x="790" y="0"/>
                  </a:lnTo>
                  <a:lnTo>
                    <a:pt x="798" y="0"/>
                  </a:lnTo>
                  <a:lnTo>
                    <a:pt x="806" y="0"/>
                  </a:lnTo>
                  <a:lnTo>
                    <a:pt x="814" y="0"/>
                  </a:lnTo>
                  <a:lnTo>
                    <a:pt x="823" y="0"/>
                  </a:lnTo>
                  <a:lnTo>
                    <a:pt x="831" y="0"/>
                  </a:lnTo>
                  <a:lnTo>
                    <a:pt x="839" y="0"/>
                  </a:lnTo>
                  <a:lnTo>
                    <a:pt x="847" y="0"/>
                  </a:lnTo>
                  <a:lnTo>
                    <a:pt x="855" y="0"/>
                  </a:lnTo>
                  <a:lnTo>
                    <a:pt x="864" y="0"/>
                  </a:lnTo>
                  <a:lnTo>
                    <a:pt x="872" y="0"/>
                  </a:lnTo>
                  <a:lnTo>
                    <a:pt x="880" y="0"/>
                  </a:lnTo>
                  <a:lnTo>
                    <a:pt x="888" y="0"/>
                  </a:lnTo>
                  <a:lnTo>
                    <a:pt x="897" y="0"/>
                  </a:lnTo>
                  <a:lnTo>
                    <a:pt x="905" y="0"/>
                  </a:lnTo>
                  <a:lnTo>
                    <a:pt x="913" y="0"/>
                  </a:lnTo>
                  <a:lnTo>
                    <a:pt x="921" y="0"/>
                  </a:lnTo>
                  <a:lnTo>
                    <a:pt x="929" y="0"/>
                  </a:lnTo>
                  <a:lnTo>
                    <a:pt x="938" y="0"/>
                  </a:lnTo>
                  <a:lnTo>
                    <a:pt x="946" y="0"/>
                  </a:lnTo>
                  <a:lnTo>
                    <a:pt x="954" y="0"/>
                  </a:lnTo>
                  <a:lnTo>
                    <a:pt x="962" y="0"/>
                  </a:lnTo>
                  <a:lnTo>
                    <a:pt x="971" y="0"/>
                  </a:lnTo>
                  <a:lnTo>
                    <a:pt x="979" y="0"/>
                  </a:lnTo>
                  <a:lnTo>
                    <a:pt x="987" y="0"/>
                  </a:lnTo>
                  <a:lnTo>
                    <a:pt x="995" y="0"/>
                  </a:lnTo>
                  <a:lnTo>
                    <a:pt x="1003" y="0"/>
                  </a:lnTo>
                  <a:lnTo>
                    <a:pt x="1012" y="0"/>
                  </a:lnTo>
                  <a:lnTo>
                    <a:pt x="1020" y="0"/>
                  </a:lnTo>
                  <a:lnTo>
                    <a:pt x="1028" y="0"/>
                  </a:lnTo>
                  <a:lnTo>
                    <a:pt x="1036" y="0"/>
                  </a:lnTo>
                  <a:lnTo>
                    <a:pt x="1045" y="0"/>
                  </a:lnTo>
                  <a:lnTo>
                    <a:pt x="1053" y="0"/>
                  </a:lnTo>
                  <a:lnTo>
                    <a:pt x="1061" y="0"/>
                  </a:lnTo>
                  <a:lnTo>
                    <a:pt x="1069" y="0"/>
                  </a:lnTo>
                  <a:lnTo>
                    <a:pt x="1077" y="0"/>
                  </a:lnTo>
                  <a:lnTo>
                    <a:pt x="1086" y="0"/>
                  </a:lnTo>
                  <a:lnTo>
                    <a:pt x="1094" y="0"/>
                  </a:lnTo>
                  <a:lnTo>
                    <a:pt x="1102" y="0"/>
                  </a:lnTo>
                  <a:lnTo>
                    <a:pt x="1110" y="0"/>
                  </a:lnTo>
                  <a:lnTo>
                    <a:pt x="1119" y="0"/>
                  </a:lnTo>
                  <a:lnTo>
                    <a:pt x="1127" y="0"/>
                  </a:lnTo>
                  <a:lnTo>
                    <a:pt x="1135" y="0"/>
                  </a:lnTo>
                  <a:lnTo>
                    <a:pt x="1143" y="0"/>
                  </a:lnTo>
                  <a:lnTo>
                    <a:pt x="1151" y="0"/>
                  </a:lnTo>
                  <a:lnTo>
                    <a:pt x="1160" y="0"/>
                  </a:lnTo>
                  <a:lnTo>
                    <a:pt x="1168" y="0"/>
                  </a:lnTo>
                  <a:lnTo>
                    <a:pt x="1176" y="0"/>
                  </a:lnTo>
                  <a:lnTo>
                    <a:pt x="1184" y="0"/>
                  </a:lnTo>
                  <a:lnTo>
                    <a:pt x="1193" y="0"/>
                  </a:lnTo>
                  <a:lnTo>
                    <a:pt x="1201" y="0"/>
                  </a:lnTo>
                  <a:lnTo>
                    <a:pt x="1209" y="0"/>
                  </a:lnTo>
                  <a:lnTo>
                    <a:pt x="1217" y="0"/>
                  </a:lnTo>
                  <a:lnTo>
                    <a:pt x="1226" y="0"/>
                  </a:lnTo>
                  <a:lnTo>
                    <a:pt x="1234" y="0"/>
                  </a:lnTo>
                  <a:lnTo>
                    <a:pt x="1242" y="0"/>
                  </a:lnTo>
                  <a:lnTo>
                    <a:pt x="1250" y="0"/>
                  </a:lnTo>
                  <a:lnTo>
                    <a:pt x="1258" y="0"/>
                  </a:lnTo>
                  <a:lnTo>
                    <a:pt x="1267" y="0"/>
                  </a:lnTo>
                  <a:lnTo>
                    <a:pt x="1275" y="0"/>
                  </a:lnTo>
                  <a:lnTo>
                    <a:pt x="1283" y="0"/>
                  </a:lnTo>
                  <a:lnTo>
                    <a:pt x="1291" y="0"/>
                  </a:lnTo>
                  <a:lnTo>
                    <a:pt x="1300" y="0"/>
                  </a:lnTo>
                  <a:lnTo>
                    <a:pt x="1308" y="0"/>
                  </a:lnTo>
                  <a:lnTo>
                    <a:pt x="1316" y="0"/>
                  </a:lnTo>
                  <a:lnTo>
                    <a:pt x="1324" y="0"/>
                  </a:lnTo>
                  <a:lnTo>
                    <a:pt x="1332" y="0"/>
                  </a:lnTo>
                  <a:lnTo>
                    <a:pt x="1341" y="0"/>
                  </a:lnTo>
                  <a:lnTo>
                    <a:pt x="1349" y="0"/>
                  </a:lnTo>
                  <a:lnTo>
                    <a:pt x="1357" y="0"/>
                  </a:lnTo>
                  <a:lnTo>
                    <a:pt x="1365" y="0"/>
                  </a:lnTo>
                </a:path>
              </a:pathLst>
            </a:custGeom>
            <a:noFill/>
            <a:ln w="25400" cap="flat">
              <a:solidFill>
                <a:srgbClr val="FF0000"/>
              </a:solidFill>
              <a:prstDash val="sysDashDot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72482" name="Freeform 66"/>
            <p:cNvSpPr>
              <a:spLocks/>
            </p:cNvSpPr>
            <p:nvPr/>
          </p:nvSpPr>
          <p:spPr bwMode="auto">
            <a:xfrm>
              <a:off x="670" y="2615"/>
              <a:ext cx="1365" cy="41"/>
            </a:xfrm>
            <a:custGeom>
              <a:avLst/>
              <a:gdLst/>
              <a:ahLst/>
              <a:cxnLst>
                <a:cxn ang="0">
                  <a:pos x="17" y="0"/>
                </a:cxn>
                <a:cxn ang="0">
                  <a:pos x="41" y="0"/>
                </a:cxn>
                <a:cxn ang="0">
                  <a:pos x="66" y="0"/>
                </a:cxn>
                <a:cxn ang="0">
                  <a:pos x="91" y="0"/>
                </a:cxn>
                <a:cxn ang="0">
                  <a:pos x="115" y="8"/>
                </a:cxn>
                <a:cxn ang="0">
                  <a:pos x="140" y="8"/>
                </a:cxn>
                <a:cxn ang="0">
                  <a:pos x="165" y="8"/>
                </a:cxn>
                <a:cxn ang="0">
                  <a:pos x="189" y="8"/>
                </a:cxn>
                <a:cxn ang="0">
                  <a:pos x="214" y="8"/>
                </a:cxn>
                <a:cxn ang="0">
                  <a:pos x="239" y="8"/>
                </a:cxn>
                <a:cxn ang="0">
                  <a:pos x="263" y="8"/>
                </a:cxn>
                <a:cxn ang="0">
                  <a:pos x="288" y="8"/>
                </a:cxn>
                <a:cxn ang="0">
                  <a:pos x="313" y="8"/>
                </a:cxn>
                <a:cxn ang="0">
                  <a:pos x="337" y="16"/>
                </a:cxn>
                <a:cxn ang="0">
                  <a:pos x="362" y="16"/>
                </a:cxn>
                <a:cxn ang="0">
                  <a:pos x="387" y="16"/>
                </a:cxn>
                <a:cxn ang="0">
                  <a:pos x="411" y="16"/>
                </a:cxn>
                <a:cxn ang="0">
                  <a:pos x="436" y="16"/>
                </a:cxn>
                <a:cxn ang="0">
                  <a:pos x="461" y="16"/>
                </a:cxn>
                <a:cxn ang="0">
                  <a:pos x="485" y="16"/>
                </a:cxn>
                <a:cxn ang="0">
                  <a:pos x="510" y="16"/>
                </a:cxn>
                <a:cxn ang="0">
                  <a:pos x="535" y="16"/>
                </a:cxn>
                <a:cxn ang="0">
                  <a:pos x="559" y="16"/>
                </a:cxn>
                <a:cxn ang="0">
                  <a:pos x="584" y="25"/>
                </a:cxn>
                <a:cxn ang="0">
                  <a:pos x="609" y="25"/>
                </a:cxn>
                <a:cxn ang="0">
                  <a:pos x="633" y="25"/>
                </a:cxn>
                <a:cxn ang="0">
                  <a:pos x="658" y="25"/>
                </a:cxn>
                <a:cxn ang="0">
                  <a:pos x="683" y="25"/>
                </a:cxn>
                <a:cxn ang="0">
                  <a:pos x="707" y="25"/>
                </a:cxn>
                <a:cxn ang="0">
                  <a:pos x="732" y="25"/>
                </a:cxn>
                <a:cxn ang="0">
                  <a:pos x="757" y="25"/>
                </a:cxn>
                <a:cxn ang="0">
                  <a:pos x="781" y="25"/>
                </a:cxn>
                <a:cxn ang="0">
                  <a:pos x="806" y="25"/>
                </a:cxn>
                <a:cxn ang="0">
                  <a:pos x="831" y="25"/>
                </a:cxn>
                <a:cxn ang="0">
                  <a:pos x="855" y="25"/>
                </a:cxn>
                <a:cxn ang="0">
                  <a:pos x="880" y="33"/>
                </a:cxn>
                <a:cxn ang="0">
                  <a:pos x="905" y="33"/>
                </a:cxn>
                <a:cxn ang="0">
                  <a:pos x="929" y="33"/>
                </a:cxn>
                <a:cxn ang="0">
                  <a:pos x="954" y="33"/>
                </a:cxn>
                <a:cxn ang="0">
                  <a:pos x="979" y="33"/>
                </a:cxn>
                <a:cxn ang="0">
                  <a:pos x="1003" y="33"/>
                </a:cxn>
                <a:cxn ang="0">
                  <a:pos x="1028" y="33"/>
                </a:cxn>
                <a:cxn ang="0">
                  <a:pos x="1053" y="33"/>
                </a:cxn>
                <a:cxn ang="0">
                  <a:pos x="1077" y="33"/>
                </a:cxn>
                <a:cxn ang="0">
                  <a:pos x="1102" y="33"/>
                </a:cxn>
                <a:cxn ang="0">
                  <a:pos x="1127" y="33"/>
                </a:cxn>
                <a:cxn ang="0">
                  <a:pos x="1151" y="33"/>
                </a:cxn>
                <a:cxn ang="0">
                  <a:pos x="1176" y="33"/>
                </a:cxn>
                <a:cxn ang="0">
                  <a:pos x="1201" y="41"/>
                </a:cxn>
                <a:cxn ang="0">
                  <a:pos x="1226" y="41"/>
                </a:cxn>
                <a:cxn ang="0">
                  <a:pos x="1250" y="41"/>
                </a:cxn>
                <a:cxn ang="0">
                  <a:pos x="1275" y="41"/>
                </a:cxn>
                <a:cxn ang="0">
                  <a:pos x="1300" y="41"/>
                </a:cxn>
                <a:cxn ang="0">
                  <a:pos x="1324" y="41"/>
                </a:cxn>
                <a:cxn ang="0">
                  <a:pos x="1349" y="41"/>
                </a:cxn>
              </a:cxnLst>
              <a:rect l="0" t="0" r="r" b="b"/>
              <a:pathLst>
                <a:path w="1365" h="41">
                  <a:moveTo>
                    <a:pt x="0" y="0"/>
                  </a:moveTo>
                  <a:lnTo>
                    <a:pt x="8" y="0"/>
                  </a:lnTo>
                  <a:lnTo>
                    <a:pt x="17" y="0"/>
                  </a:lnTo>
                  <a:lnTo>
                    <a:pt x="25" y="0"/>
                  </a:lnTo>
                  <a:lnTo>
                    <a:pt x="33" y="0"/>
                  </a:lnTo>
                  <a:lnTo>
                    <a:pt x="41" y="0"/>
                  </a:lnTo>
                  <a:lnTo>
                    <a:pt x="49" y="0"/>
                  </a:lnTo>
                  <a:lnTo>
                    <a:pt x="58" y="0"/>
                  </a:lnTo>
                  <a:lnTo>
                    <a:pt x="66" y="0"/>
                  </a:lnTo>
                  <a:lnTo>
                    <a:pt x="74" y="0"/>
                  </a:lnTo>
                  <a:lnTo>
                    <a:pt x="82" y="0"/>
                  </a:lnTo>
                  <a:lnTo>
                    <a:pt x="91" y="0"/>
                  </a:lnTo>
                  <a:lnTo>
                    <a:pt x="99" y="0"/>
                  </a:lnTo>
                  <a:lnTo>
                    <a:pt x="107" y="8"/>
                  </a:lnTo>
                  <a:lnTo>
                    <a:pt x="115" y="8"/>
                  </a:lnTo>
                  <a:lnTo>
                    <a:pt x="123" y="8"/>
                  </a:lnTo>
                  <a:lnTo>
                    <a:pt x="132" y="8"/>
                  </a:lnTo>
                  <a:lnTo>
                    <a:pt x="140" y="8"/>
                  </a:lnTo>
                  <a:lnTo>
                    <a:pt x="148" y="8"/>
                  </a:lnTo>
                  <a:lnTo>
                    <a:pt x="156" y="8"/>
                  </a:lnTo>
                  <a:lnTo>
                    <a:pt x="165" y="8"/>
                  </a:lnTo>
                  <a:lnTo>
                    <a:pt x="173" y="8"/>
                  </a:lnTo>
                  <a:lnTo>
                    <a:pt x="181" y="8"/>
                  </a:lnTo>
                  <a:lnTo>
                    <a:pt x="189" y="8"/>
                  </a:lnTo>
                  <a:lnTo>
                    <a:pt x="197" y="8"/>
                  </a:lnTo>
                  <a:lnTo>
                    <a:pt x="206" y="8"/>
                  </a:lnTo>
                  <a:lnTo>
                    <a:pt x="214" y="8"/>
                  </a:lnTo>
                  <a:lnTo>
                    <a:pt x="222" y="8"/>
                  </a:lnTo>
                  <a:lnTo>
                    <a:pt x="230" y="8"/>
                  </a:lnTo>
                  <a:lnTo>
                    <a:pt x="239" y="8"/>
                  </a:lnTo>
                  <a:lnTo>
                    <a:pt x="247" y="8"/>
                  </a:lnTo>
                  <a:lnTo>
                    <a:pt x="255" y="8"/>
                  </a:lnTo>
                  <a:lnTo>
                    <a:pt x="263" y="8"/>
                  </a:lnTo>
                  <a:lnTo>
                    <a:pt x="272" y="8"/>
                  </a:lnTo>
                  <a:lnTo>
                    <a:pt x="280" y="8"/>
                  </a:lnTo>
                  <a:lnTo>
                    <a:pt x="288" y="8"/>
                  </a:lnTo>
                  <a:lnTo>
                    <a:pt x="296" y="8"/>
                  </a:lnTo>
                  <a:lnTo>
                    <a:pt x="304" y="8"/>
                  </a:lnTo>
                  <a:lnTo>
                    <a:pt x="313" y="8"/>
                  </a:lnTo>
                  <a:lnTo>
                    <a:pt x="321" y="8"/>
                  </a:lnTo>
                  <a:lnTo>
                    <a:pt x="329" y="8"/>
                  </a:lnTo>
                  <a:lnTo>
                    <a:pt x="337" y="16"/>
                  </a:lnTo>
                  <a:lnTo>
                    <a:pt x="346" y="16"/>
                  </a:lnTo>
                  <a:lnTo>
                    <a:pt x="354" y="16"/>
                  </a:lnTo>
                  <a:lnTo>
                    <a:pt x="362" y="16"/>
                  </a:lnTo>
                  <a:lnTo>
                    <a:pt x="370" y="16"/>
                  </a:lnTo>
                  <a:lnTo>
                    <a:pt x="378" y="16"/>
                  </a:lnTo>
                  <a:lnTo>
                    <a:pt x="387" y="16"/>
                  </a:lnTo>
                  <a:lnTo>
                    <a:pt x="395" y="16"/>
                  </a:lnTo>
                  <a:lnTo>
                    <a:pt x="403" y="16"/>
                  </a:lnTo>
                  <a:lnTo>
                    <a:pt x="411" y="16"/>
                  </a:lnTo>
                  <a:lnTo>
                    <a:pt x="420" y="16"/>
                  </a:lnTo>
                  <a:lnTo>
                    <a:pt x="428" y="16"/>
                  </a:lnTo>
                  <a:lnTo>
                    <a:pt x="436" y="16"/>
                  </a:lnTo>
                  <a:lnTo>
                    <a:pt x="444" y="16"/>
                  </a:lnTo>
                  <a:lnTo>
                    <a:pt x="452" y="16"/>
                  </a:lnTo>
                  <a:lnTo>
                    <a:pt x="461" y="16"/>
                  </a:lnTo>
                  <a:lnTo>
                    <a:pt x="469" y="16"/>
                  </a:lnTo>
                  <a:lnTo>
                    <a:pt x="477" y="16"/>
                  </a:lnTo>
                  <a:lnTo>
                    <a:pt x="485" y="16"/>
                  </a:lnTo>
                  <a:lnTo>
                    <a:pt x="494" y="16"/>
                  </a:lnTo>
                  <a:lnTo>
                    <a:pt x="502" y="16"/>
                  </a:lnTo>
                  <a:lnTo>
                    <a:pt x="510" y="16"/>
                  </a:lnTo>
                  <a:lnTo>
                    <a:pt x="518" y="16"/>
                  </a:lnTo>
                  <a:lnTo>
                    <a:pt x="526" y="16"/>
                  </a:lnTo>
                  <a:lnTo>
                    <a:pt x="535" y="16"/>
                  </a:lnTo>
                  <a:lnTo>
                    <a:pt x="543" y="16"/>
                  </a:lnTo>
                  <a:lnTo>
                    <a:pt x="551" y="16"/>
                  </a:lnTo>
                  <a:lnTo>
                    <a:pt x="559" y="16"/>
                  </a:lnTo>
                  <a:lnTo>
                    <a:pt x="568" y="16"/>
                  </a:lnTo>
                  <a:lnTo>
                    <a:pt x="576" y="16"/>
                  </a:lnTo>
                  <a:lnTo>
                    <a:pt x="584" y="25"/>
                  </a:lnTo>
                  <a:lnTo>
                    <a:pt x="592" y="25"/>
                  </a:lnTo>
                  <a:lnTo>
                    <a:pt x="600" y="25"/>
                  </a:lnTo>
                  <a:lnTo>
                    <a:pt x="609" y="25"/>
                  </a:lnTo>
                  <a:lnTo>
                    <a:pt x="617" y="25"/>
                  </a:lnTo>
                  <a:lnTo>
                    <a:pt x="625" y="25"/>
                  </a:lnTo>
                  <a:lnTo>
                    <a:pt x="633" y="25"/>
                  </a:lnTo>
                  <a:lnTo>
                    <a:pt x="642" y="25"/>
                  </a:lnTo>
                  <a:lnTo>
                    <a:pt x="650" y="25"/>
                  </a:lnTo>
                  <a:lnTo>
                    <a:pt x="658" y="25"/>
                  </a:lnTo>
                  <a:lnTo>
                    <a:pt x="666" y="25"/>
                  </a:lnTo>
                  <a:lnTo>
                    <a:pt x="674" y="25"/>
                  </a:lnTo>
                  <a:lnTo>
                    <a:pt x="683" y="25"/>
                  </a:lnTo>
                  <a:lnTo>
                    <a:pt x="691" y="25"/>
                  </a:lnTo>
                  <a:lnTo>
                    <a:pt x="699" y="25"/>
                  </a:lnTo>
                  <a:lnTo>
                    <a:pt x="707" y="25"/>
                  </a:lnTo>
                  <a:lnTo>
                    <a:pt x="716" y="25"/>
                  </a:lnTo>
                  <a:lnTo>
                    <a:pt x="724" y="25"/>
                  </a:lnTo>
                  <a:lnTo>
                    <a:pt x="732" y="25"/>
                  </a:lnTo>
                  <a:lnTo>
                    <a:pt x="740" y="25"/>
                  </a:lnTo>
                  <a:lnTo>
                    <a:pt x="749" y="25"/>
                  </a:lnTo>
                  <a:lnTo>
                    <a:pt x="757" y="25"/>
                  </a:lnTo>
                  <a:lnTo>
                    <a:pt x="765" y="25"/>
                  </a:lnTo>
                  <a:lnTo>
                    <a:pt x="773" y="25"/>
                  </a:lnTo>
                  <a:lnTo>
                    <a:pt x="781" y="25"/>
                  </a:lnTo>
                  <a:lnTo>
                    <a:pt x="790" y="25"/>
                  </a:lnTo>
                  <a:lnTo>
                    <a:pt x="798" y="25"/>
                  </a:lnTo>
                  <a:lnTo>
                    <a:pt x="806" y="25"/>
                  </a:lnTo>
                  <a:lnTo>
                    <a:pt x="814" y="25"/>
                  </a:lnTo>
                  <a:lnTo>
                    <a:pt x="823" y="25"/>
                  </a:lnTo>
                  <a:lnTo>
                    <a:pt x="831" y="25"/>
                  </a:lnTo>
                  <a:lnTo>
                    <a:pt x="839" y="25"/>
                  </a:lnTo>
                  <a:lnTo>
                    <a:pt x="847" y="25"/>
                  </a:lnTo>
                  <a:lnTo>
                    <a:pt x="855" y="25"/>
                  </a:lnTo>
                  <a:lnTo>
                    <a:pt x="864" y="33"/>
                  </a:lnTo>
                  <a:lnTo>
                    <a:pt x="872" y="33"/>
                  </a:lnTo>
                  <a:lnTo>
                    <a:pt x="880" y="33"/>
                  </a:lnTo>
                  <a:lnTo>
                    <a:pt x="888" y="33"/>
                  </a:lnTo>
                  <a:lnTo>
                    <a:pt x="897" y="33"/>
                  </a:lnTo>
                  <a:lnTo>
                    <a:pt x="905" y="33"/>
                  </a:lnTo>
                  <a:lnTo>
                    <a:pt x="913" y="33"/>
                  </a:lnTo>
                  <a:lnTo>
                    <a:pt x="921" y="33"/>
                  </a:lnTo>
                  <a:lnTo>
                    <a:pt x="929" y="33"/>
                  </a:lnTo>
                  <a:lnTo>
                    <a:pt x="938" y="33"/>
                  </a:lnTo>
                  <a:lnTo>
                    <a:pt x="946" y="33"/>
                  </a:lnTo>
                  <a:lnTo>
                    <a:pt x="954" y="33"/>
                  </a:lnTo>
                  <a:lnTo>
                    <a:pt x="962" y="33"/>
                  </a:lnTo>
                  <a:lnTo>
                    <a:pt x="971" y="33"/>
                  </a:lnTo>
                  <a:lnTo>
                    <a:pt x="979" y="33"/>
                  </a:lnTo>
                  <a:lnTo>
                    <a:pt x="987" y="33"/>
                  </a:lnTo>
                  <a:lnTo>
                    <a:pt x="995" y="33"/>
                  </a:lnTo>
                  <a:lnTo>
                    <a:pt x="1003" y="33"/>
                  </a:lnTo>
                  <a:lnTo>
                    <a:pt x="1012" y="33"/>
                  </a:lnTo>
                  <a:lnTo>
                    <a:pt x="1020" y="33"/>
                  </a:lnTo>
                  <a:lnTo>
                    <a:pt x="1028" y="33"/>
                  </a:lnTo>
                  <a:lnTo>
                    <a:pt x="1036" y="33"/>
                  </a:lnTo>
                  <a:lnTo>
                    <a:pt x="1045" y="33"/>
                  </a:lnTo>
                  <a:lnTo>
                    <a:pt x="1053" y="33"/>
                  </a:lnTo>
                  <a:lnTo>
                    <a:pt x="1061" y="33"/>
                  </a:lnTo>
                  <a:lnTo>
                    <a:pt x="1069" y="33"/>
                  </a:lnTo>
                  <a:lnTo>
                    <a:pt x="1077" y="33"/>
                  </a:lnTo>
                  <a:lnTo>
                    <a:pt x="1086" y="33"/>
                  </a:lnTo>
                  <a:lnTo>
                    <a:pt x="1094" y="33"/>
                  </a:lnTo>
                  <a:lnTo>
                    <a:pt x="1102" y="33"/>
                  </a:lnTo>
                  <a:lnTo>
                    <a:pt x="1110" y="33"/>
                  </a:lnTo>
                  <a:lnTo>
                    <a:pt x="1119" y="33"/>
                  </a:lnTo>
                  <a:lnTo>
                    <a:pt x="1127" y="33"/>
                  </a:lnTo>
                  <a:lnTo>
                    <a:pt x="1135" y="33"/>
                  </a:lnTo>
                  <a:lnTo>
                    <a:pt x="1143" y="33"/>
                  </a:lnTo>
                  <a:lnTo>
                    <a:pt x="1151" y="33"/>
                  </a:lnTo>
                  <a:lnTo>
                    <a:pt x="1160" y="33"/>
                  </a:lnTo>
                  <a:lnTo>
                    <a:pt x="1168" y="33"/>
                  </a:lnTo>
                  <a:lnTo>
                    <a:pt x="1176" y="33"/>
                  </a:lnTo>
                  <a:lnTo>
                    <a:pt x="1184" y="41"/>
                  </a:lnTo>
                  <a:lnTo>
                    <a:pt x="1193" y="41"/>
                  </a:lnTo>
                  <a:lnTo>
                    <a:pt x="1201" y="41"/>
                  </a:lnTo>
                  <a:lnTo>
                    <a:pt x="1209" y="41"/>
                  </a:lnTo>
                  <a:lnTo>
                    <a:pt x="1217" y="41"/>
                  </a:lnTo>
                  <a:lnTo>
                    <a:pt x="1226" y="41"/>
                  </a:lnTo>
                  <a:lnTo>
                    <a:pt x="1234" y="41"/>
                  </a:lnTo>
                  <a:lnTo>
                    <a:pt x="1242" y="41"/>
                  </a:lnTo>
                  <a:lnTo>
                    <a:pt x="1250" y="41"/>
                  </a:lnTo>
                  <a:lnTo>
                    <a:pt x="1258" y="41"/>
                  </a:lnTo>
                  <a:lnTo>
                    <a:pt x="1267" y="41"/>
                  </a:lnTo>
                  <a:lnTo>
                    <a:pt x="1275" y="41"/>
                  </a:lnTo>
                  <a:lnTo>
                    <a:pt x="1283" y="41"/>
                  </a:lnTo>
                  <a:lnTo>
                    <a:pt x="1291" y="41"/>
                  </a:lnTo>
                  <a:lnTo>
                    <a:pt x="1300" y="41"/>
                  </a:lnTo>
                  <a:lnTo>
                    <a:pt x="1308" y="41"/>
                  </a:lnTo>
                  <a:lnTo>
                    <a:pt x="1316" y="41"/>
                  </a:lnTo>
                  <a:lnTo>
                    <a:pt x="1324" y="41"/>
                  </a:lnTo>
                  <a:lnTo>
                    <a:pt x="1332" y="41"/>
                  </a:lnTo>
                  <a:lnTo>
                    <a:pt x="1341" y="41"/>
                  </a:lnTo>
                  <a:lnTo>
                    <a:pt x="1349" y="41"/>
                  </a:lnTo>
                  <a:lnTo>
                    <a:pt x="1357" y="41"/>
                  </a:lnTo>
                  <a:lnTo>
                    <a:pt x="1365" y="41"/>
                  </a:lnTo>
                </a:path>
              </a:pathLst>
            </a:custGeom>
            <a:noFill/>
            <a:ln w="25400" cap="flat">
              <a:solidFill>
                <a:srgbClr val="00BFB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72483" name="Freeform 67"/>
            <p:cNvSpPr>
              <a:spLocks/>
            </p:cNvSpPr>
            <p:nvPr/>
          </p:nvSpPr>
          <p:spPr bwMode="auto">
            <a:xfrm>
              <a:off x="670" y="2722"/>
              <a:ext cx="1365" cy="1"/>
            </a:xfrm>
            <a:custGeom>
              <a:avLst/>
              <a:gdLst/>
              <a:ahLst/>
              <a:cxnLst>
                <a:cxn ang="0">
                  <a:pos x="17" y="0"/>
                </a:cxn>
                <a:cxn ang="0">
                  <a:pos x="41" y="0"/>
                </a:cxn>
                <a:cxn ang="0">
                  <a:pos x="66" y="0"/>
                </a:cxn>
                <a:cxn ang="0">
                  <a:pos x="91" y="0"/>
                </a:cxn>
                <a:cxn ang="0">
                  <a:pos x="115" y="0"/>
                </a:cxn>
                <a:cxn ang="0">
                  <a:pos x="140" y="0"/>
                </a:cxn>
                <a:cxn ang="0">
                  <a:pos x="165" y="0"/>
                </a:cxn>
                <a:cxn ang="0">
                  <a:pos x="189" y="0"/>
                </a:cxn>
                <a:cxn ang="0">
                  <a:pos x="214" y="0"/>
                </a:cxn>
                <a:cxn ang="0">
                  <a:pos x="239" y="0"/>
                </a:cxn>
                <a:cxn ang="0">
                  <a:pos x="263" y="0"/>
                </a:cxn>
                <a:cxn ang="0">
                  <a:pos x="288" y="0"/>
                </a:cxn>
                <a:cxn ang="0">
                  <a:pos x="313" y="0"/>
                </a:cxn>
                <a:cxn ang="0">
                  <a:pos x="337" y="0"/>
                </a:cxn>
                <a:cxn ang="0">
                  <a:pos x="362" y="0"/>
                </a:cxn>
                <a:cxn ang="0">
                  <a:pos x="387" y="0"/>
                </a:cxn>
                <a:cxn ang="0">
                  <a:pos x="411" y="0"/>
                </a:cxn>
                <a:cxn ang="0">
                  <a:pos x="436" y="0"/>
                </a:cxn>
                <a:cxn ang="0">
                  <a:pos x="461" y="0"/>
                </a:cxn>
                <a:cxn ang="0">
                  <a:pos x="485" y="0"/>
                </a:cxn>
                <a:cxn ang="0">
                  <a:pos x="510" y="0"/>
                </a:cxn>
                <a:cxn ang="0">
                  <a:pos x="535" y="0"/>
                </a:cxn>
                <a:cxn ang="0">
                  <a:pos x="559" y="0"/>
                </a:cxn>
                <a:cxn ang="0">
                  <a:pos x="584" y="0"/>
                </a:cxn>
                <a:cxn ang="0">
                  <a:pos x="609" y="0"/>
                </a:cxn>
                <a:cxn ang="0">
                  <a:pos x="633" y="0"/>
                </a:cxn>
                <a:cxn ang="0">
                  <a:pos x="658" y="0"/>
                </a:cxn>
                <a:cxn ang="0">
                  <a:pos x="683" y="0"/>
                </a:cxn>
                <a:cxn ang="0">
                  <a:pos x="707" y="0"/>
                </a:cxn>
                <a:cxn ang="0">
                  <a:pos x="732" y="0"/>
                </a:cxn>
                <a:cxn ang="0">
                  <a:pos x="757" y="0"/>
                </a:cxn>
                <a:cxn ang="0">
                  <a:pos x="781" y="0"/>
                </a:cxn>
                <a:cxn ang="0">
                  <a:pos x="806" y="0"/>
                </a:cxn>
                <a:cxn ang="0">
                  <a:pos x="831" y="0"/>
                </a:cxn>
                <a:cxn ang="0">
                  <a:pos x="855" y="0"/>
                </a:cxn>
                <a:cxn ang="0">
                  <a:pos x="880" y="0"/>
                </a:cxn>
                <a:cxn ang="0">
                  <a:pos x="905" y="0"/>
                </a:cxn>
                <a:cxn ang="0">
                  <a:pos x="929" y="0"/>
                </a:cxn>
                <a:cxn ang="0">
                  <a:pos x="954" y="0"/>
                </a:cxn>
                <a:cxn ang="0">
                  <a:pos x="979" y="0"/>
                </a:cxn>
                <a:cxn ang="0">
                  <a:pos x="1003" y="0"/>
                </a:cxn>
                <a:cxn ang="0">
                  <a:pos x="1028" y="0"/>
                </a:cxn>
                <a:cxn ang="0">
                  <a:pos x="1053" y="0"/>
                </a:cxn>
                <a:cxn ang="0">
                  <a:pos x="1077" y="0"/>
                </a:cxn>
                <a:cxn ang="0">
                  <a:pos x="1102" y="0"/>
                </a:cxn>
                <a:cxn ang="0">
                  <a:pos x="1127" y="0"/>
                </a:cxn>
                <a:cxn ang="0">
                  <a:pos x="1151" y="0"/>
                </a:cxn>
                <a:cxn ang="0">
                  <a:pos x="1176" y="0"/>
                </a:cxn>
                <a:cxn ang="0">
                  <a:pos x="1201" y="0"/>
                </a:cxn>
                <a:cxn ang="0">
                  <a:pos x="1226" y="0"/>
                </a:cxn>
                <a:cxn ang="0">
                  <a:pos x="1250" y="0"/>
                </a:cxn>
                <a:cxn ang="0">
                  <a:pos x="1275" y="0"/>
                </a:cxn>
                <a:cxn ang="0">
                  <a:pos x="1300" y="0"/>
                </a:cxn>
                <a:cxn ang="0">
                  <a:pos x="1324" y="0"/>
                </a:cxn>
                <a:cxn ang="0">
                  <a:pos x="1349" y="0"/>
                </a:cxn>
              </a:cxnLst>
              <a:rect l="0" t="0" r="r" b="b"/>
              <a:pathLst>
                <a:path w="1365">
                  <a:moveTo>
                    <a:pt x="0" y="0"/>
                  </a:moveTo>
                  <a:lnTo>
                    <a:pt x="8" y="0"/>
                  </a:lnTo>
                  <a:lnTo>
                    <a:pt x="17" y="0"/>
                  </a:lnTo>
                  <a:lnTo>
                    <a:pt x="25" y="0"/>
                  </a:lnTo>
                  <a:lnTo>
                    <a:pt x="33" y="0"/>
                  </a:lnTo>
                  <a:lnTo>
                    <a:pt x="41" y="0"/>
                  </a:lnTo>
                  <a:lnTo>
                    <a:pt x="49" y="0"/>
                  </a:lnTo>
                  <a:lnTo>
                    <a:pt x="58" y="0"/>
                  </a:lnTo>
                  <a:lnTo>
                    <a:pt x="66" y="0"/>
                  </a:lnTo>
                  <a:lnTo>
                    <a:pt x="74" y="0"/>
                  </a:lnTo>
                  <a:lnTo>
                    <a:pt x="82" y="0"/>
                  </a:lnTo>
                  <a:lnTo>
                    <a:pt x="91" y="0"/>
                  </a:lnTo>
                  <a:lnTo>
                    <a:pt x="99" y="0"/>
                  </a:lnTo>
                  <a:lnTo>
                    <a:pt x="107" y="0"/>
                  </a:lnTo>
                  <a:lnTo>
                    <a:pt x="115" y="0"/>
                  </a:lnTo>
                  <a:lnTo>
                    <a:pt x="123" y="0"/>
                  </a:lnTo>
                  <a:lnTo>
                    <a:pt x="132" y="0"/>
                  </a:lnTo>
                  <a:lnTo>
                    <a:pt x="140" y="0"/>
                  </a:lnTo>
                  <a:lnTo>
                    <a:pt x="148" y="0"/>
                  </a:lnTo>
                  <a:lnTo>
                    <a:pt x="156" y="0"/>
                  </a:lnTo>
                  <a:lnTo>
                    <a:pt x="165" y="0"/>
                  </a:lnTo>
                  <a:lnTo>
                    <a:pt x="173" y="0"/>
                  </a:lnTo>
                  <a:lnTo>
                    <a:pt x="181" y="0"/>
                  </a:lnTo>
                  <a:lnTo>
                    <a:pt x="189" y="0"/>
                  </a:lnTo>
                  <a:lnTo>
                    <a:pt x="197" y="0"/>
                  </a:lnTo>
                  <a:lnTo>
                    <a:pt x="206" y="0"/>
                  </a:lnTo>
                  <a:lnTo>
                    <a:pt x="214" y="0"/>
                  </a:lnTo>
                  <a:lnTo>
                    <a:pt x="222" y="0"/>
                  </a:lnTo>
                  <a:lnTo>
                    <a:pt x="230" y="0"/>
                  </a:lnTo>
                  <a:lnTo>
                    <a:pt x="239" y="0"/>
                  </a:lnTo>
                  <a:lnTo>
                    <a:pt x="247" y="0"/>
                  </a:lnTo>
                  <a:lnTo>
                    <a:pt x="255" y="0"/>
                  </a:lnTo>
                  <a:lnTo>
                    <a:pt x="263" y="0"/>
                  </a:lnTo>
                  <a:lnTo>
                    <a:pt x="272" y="0"/>
                  </a:lnTo>
                  <a:lnTo>
                    <a:pt x="280" y="0"/>
                  </a:lnTo>
                  <a:lnTo>
                    <a:pt x="288" y="0"/>
                  </a:lnTo>
                  <a:lnTo>
                    <a:pt x="296" y="0"/>
                  </a:lnTo>
                  <a:lnTo>
                    <a:pt x="304" y="0"/>
                  </a:lnTo>
                  <a:lnTo>
                    <a:pt x="313" y="0"/>
                  </a:lnTo>
                  <a:lnTo>
                    <a:pt x="321" y="0"/>
                  </a:lnTo>
                  <a:lnTo>
                    <a:pt x="329" y="0"/>
                  </a:lnTo>
                  <a:lnTo>
                    <a:pt x="337" y="0"/>
                  </a:lnTo>
                  <a:lnTo>
                    <a:pt x="346" y="0"/>
                  </a:lnTo>
                  <a:lnTo>
                    <a:pt x="354" y="0"/>
                  </a:lnTo>
                  <a:lnTo>
                    <a:pt x="362" y="0"/>
                  </a:lnTo>
                  <a:lnTo>
                    <a:pt x="370" y="0"/>
                  </a:lnTo>
                  <a:lnTo>
                    <a:pt x="378" y="0"/>
                  </a:lnTo>
                  <a:lnTo>
                    <a:pt x="387" y="0"/>
                  </a:lnTo>
                  <a:lnTo>
                    <a:pt x="395" y="0"/>
                  </a:lnTo>
                  <a:lnTo>
                    <a:pt x="403" y="0"/>
                  </a:lnTo>
                  <a:lnTo>
                    <a:pt x="411" y="0"/>
                  </a:lnTo>
                  <a:lnTo>
                    <a:pt x="420" y="0"/>
                  </a:lnTo>
                  <a:lnTo>
                    <a:pt x="428" y="0"/>
                  </a:lnTo>
                  <a:lnTo>
                    <a:pt x="436" y="0"/>
                  </a:lnTo>
                  <a:lnTo>
                    <a:pt x="444" y="0"/>
                  </a:lnTo>
                  <a:lnTo>
                    <a:pt x="452" y="0"/>
                  </a:lnTo>
                  <a:lnTo>
                    <a:pt x="461" y="0"/>
                  </a:lnTo>
                  <a:lnTo>
                    <a:pt x="469" y="0"/>
                  </a:lnTo>
                  <a:lnTo>
                    <a:pt x="477" y="0"/>
                  </a:lnTo>
                  <a:lnTo>
                    <a:pt x="485" y="0"/>
                  </a:lnTo>
                  <a:lnTo>
                    <a:pt x="494" y="0"/>
                  </a:lnTo>
                  <a:lnTo>
                    <a:pt x="502" y="0"/>
                  </a:lnTo>
                  <a:lnTo>
                    <a:pt x="510" y="0"/>
                  </a:lnTo>
                  <a:lnTo>
                    <a:pt x="518" y="0"/>
                  </a:lnTo>
                  <a:lnTo>
                    <a:pt x="526" y="0"/>
                  </a:lnTo>
                  <a:lnTo>
                    <a:pt x="535" y="0"/>
                  </a:lnTo>
                  <a:lnTo>
                    <a:pt x="543" y="0"/>
                  </a:lnTo>
                  <a:lnTo>
                    <a:pt x="551" y="0"/>
                  </a:lnTo>
                  <a:lnTo>
                    <a:pt x="559" y="0"/>
                  </a:lnTo>
                  <a:lnTo>
                    <a:pt x="568" y="0"/>
                  </a:lnTo>
                  <a:lnTo>
                    <a:pt x="576" y="0"/>
                  </a:lnTo>
                  <a:lnTo>
                    <a:pt x="584" y="0"/>
                  </a:lnTo>
                  <a:lnTo>
                    <a:pt x="592" y="0"/>
                  </a:lnTo>
                  <a:lnTo>
                    <a:pt x="600" y="0"/>
                  </a:lnTo>
                  <a:lnTo>
                    <a:pt x="609" y="0"/>
                  </a:lnTo>
                  <a:lnTo>
                    <a:pt x="617" y="0"/>
                  </a:lnTo>
                  <a:lnTo>
                    <a:pt x="625" y="0"/>
                  </a:lnTo>
                  <a:lnTo>
                    <a:pt x="633" y="0"/>
                  </a:lnTo>
                  <a:lnTo>
                    <a:pt x="642" y="0"/>
                  </a:lnTo>
                  <a:lnTo>
                    <a:pt x="650" y="0"/>
                  </a:lnTo>
                  <a:lnTo>
                    <a:pt x="658" y="0"/>
                  </a:lnTo>
                  <a:lnTo>
                    <a:pt x="666" y="0"/>
                  </a:lnTo>
                  <a:lnTo>
                    <a:pt x="674" y="0"/>
                  </a:lnTo>
                  <a:lnTo>
                    <a:pt x="683" y="0"/>
                  </a:lnTo>
                  <a:lnTo>
                    <a:pt x="691" y="0"/>
                  </a:lnTo>
                  <a:lnTo>
                    <a:pt x="699" y="0"/>
                  </a:lnTo>
                  <a:lnTo>
                    <a:pt x="707" y="0"/>
                  </a:lnTo>
                  <a:lnTo>
                    <a:pt x="716" y="0"/>
                  </a:lnTo>
                  <a:lnTo>
                    <a:pt x="724" y="0"/>
                  </a:lnTo>
                  <a:lnTo>
                    <a:pt x="732" y="0"/>
                  </a:lnTo>
                  <a:lnTo>
                    <a:pt x="740" y="0"/>
                  </a:lnTo>
                  <a:lnTo>
                    <a:pt x="749" y="0"/>
                  </a:lnTo>
                  <a:lnTo>
                    <a:pt x="757" y="0"/>
                  </a:lnTo>
                  <a:lnTo>
                    <a:pt x="765" y="0"/>
                  </a:lnTo>
                  <a:lnTo>
                    <a:pt x="773" y="0"/>
                  </a:lnTo>
                  <a:lnTo>
                    <a:pt x="781" y="0"/>
                  </a:lnTo>
                  <a:lnTo>
                    <a:pt x="790" y="0"/>
                  </a:lnTo>
                  <a:lnTo>
                    <a:pt x="798" y="0"/>
                  </a:lnTo>
                  <a:lnTo>
                    <a:pt x="806" y="0"/>
                  </a:lnTo>
                  <a:lnTo>
                    <a:pt x="814" y="0"/>
                  </a:lnTo>
                  <a:lnTo>
                    <a:pt x="823" y="0"/>
                  </a:lnTo>
                  <a:lnTo>
                    <a:pt x="831" y="0"/>
                  </a:lnTo>
                  <a:lnTo>
                    <a:pt x="839" y="0"/>
                  </a:lnTo>
                  <a:lnTo>
                    <a:pt x="847" y="0"/>
                  </a:lnTo>
                  <a:lnTo>
                    <a:pt x="855" y="0"/>
                  </a:lnTo>
                  <a:lnTo>
                    <a:pt x="864" y="0"/>
                  </a:lnTo>
                  <a:lnTo>
                    <a:pt x="872" y="0"/>
                  </a:lnTo>
                  <a:lnTo>
                    <a:pt x="880" y="0"/>
                  </a:lnTo>
                  <a:lnTo>
                    <a:pt x="888" y="0"/>
                  </a:lnTo>
                  <a:lnTo>
                    <a:pt x="897" y="0"/>
                  </a:lnTo>
                  <a:lnTo>
                    <a:pt x="905" y="0"/>
                  </a:lnTo>
                  <a:lnTo>
                    <a:pt x="913" y="0"/>
                  </a:lnTo>
                  <a:lnTo>
                    <a:pt x="921" y="0"/>
                  </a:lnTo>
                  <a:lnTo>
                    <a:pt x="929" y="0"/>
                  </a:lnTo>
                  <a:lnTo>
                    <a:pt x="938" y="0"/>
                  </a:lnTo>
                  <a:lnTo>
                    <a:pt x="946" y="0"/>
                  </a:lnTo>
                  <a:lnTo>
                    <a:pt x="954" y="0"/>
                  </a:lnTo>
                  <a:lnTo>
                    <a:pt x="962" y="0"/>
                  </a:lnTo>
                  <a:lnTo>
                    <a:pt x="971" y="0"/>
                  </a:lnTo>
                  <a:lnTo>
                    <a:pt x="979" y="0"/>
                  </a:lnTo>
                  <a:lnTo>
                    <a:pt x="987" y="0"/>
                  </a:lnTo>
                  <a:lnTo>
                    <a:pt x="995" y="0"/>
                  </a:lnTo>
                  <a:lnTo>
                    <a:pt x="1003" y="0"/>
                  </a:lnTo>
                  <a:lnTo>
                    <a:pt x="1012" y="0"/>
                  </a:lnTo>
                  <a:lnTo>
                    <a:pt x="1020" y="0"/>
                  </a:lnTo>
                  <a:lnTo>
                    <a:pt x="1028" y="0"/>
                  </a:lnTo>
                  <a:lnTo>
                    <a:pt x="1036" y="0"/>
                  </a:lnTo>
                  <a:lnTo>
                    <a:pt x="1045" y="0"/>
                  </a:lnTo>
                  <a:lnTo>
                    <a:pt x="1053" y="0"/>
                  </a:lnTo>
                  <a:lnTo>
                    <a:pt x="1061" y="0"/>
                  </a:lnTo>
                  <a:lnTo>
                    <a:pt x="1069" y="0"/>
                  </a:lnTo>
                  <a:lnTo>
                    <a:pt x="1077" y="0"/>
                  </a:lnTo>
                  <a:lnTo>
                    <a:pt x="1086" y="0"/>
                  </a:lnTo>
                  <a:lnTo>
                    <a:pt x="1094" y="0"/>
                  </a:lnTo>
                  <a:lnTo>
                    <a:pt x="1102" y="0"/>
                  </a:lnTo>
                  <a:lnTo>
                    <a:pt x="1110" y="0"/>
                  </a:lnTo>
                  <a:lnTo>
                    <a:pt x="1119" y="0"/>
                  </a:lnTo>
                  <a:lnTo>
                    <a:pt x="1127" y="0"/>
                  </a:lnTo>
                  <a:lnTo>
                    <a:pt x="1135" y="0"/>
                  </a:lnTo>
                  <a:lnTo>
                    <a:pt x="1143" y="0"/>
                  </a:lnTo>
                  <a:lnTo>
                    <a:pt x="1151" y="0"/>
                  </a:lnTo>
                  <a:lnTo>
                    <a:pt x="1160" y="0"/>
                  </a:lnTo>
                  <a:lnTo>
                    <a:pt x="1168" y="0"/>
                  </a:lnTo>
                  <a:lnTo>
                    <a:pt x="1176" y="0"/>
                  </a:lnTo>
                  <a:lnTo>
                    <a:pt x="1184" y="0"/>
                  </a:lnTo>
                  <a:lnTo>
                    <a:pt x="1193" y="0"/>
                  </a:lnTo>
                  <a:lnTo>
                    <a:pt x="1201" y="0"/>
                  </a:lnTo>
                  <a:lnTo>
                    <a:pt x="1209" y="0"/>
                  </a:lnTo>
                  <a:lnTo>
                    <a:pt x="1217" y="0"/>
                  </a:lnTo>
                  <a:lnTo>
                    <a:pt x="1226" y="0"/>
                  </a:lnTo>
                  <a:lnTo>
                    <a:pt x="1234" y="0"/>
                  </a:lnTo>
                  <a:lnTo>
                    <a:pt x="1242" y="0"/>
                  </a:lnTo>
                  <a:lnTo>
                    <a:pt x="1250" y="0"/>
                  </a:lnTo>
                  <a:lnTo>
                    <a:pt x="1258" y="0"/>
                  </a:lnTo>
                  <a:lnTo>
                    <a:pt x="1267" y="0"/>
                  </a:lnTo>
                  <a:lnTo>
                    <a:pt x="1275" y="0"/>
                  </a:lnTo>
                  <a:lnTo>
                    <a:pt x="1283" y="0"/>
                  </a:lnTo>
                  <a:lnTo>
                    <a:pt x="1291" y="0"/>
                  </a:lnTo>
                  <a:lnTo>
                    <a:pt x="1300" y="0"/>
                  </a:lnTo>
                  <a:lnTo>
                    <a:pt x="1308" y="0"/>
                  </a:lnTo>
                  <a:lnTo>
                    <a:pt x="1316" y="0"/>
                  </a:lnTo>
                  <a:lnTo>
                    <a:pt x="1324" y="0"/>
                  </a:lnTo>
                  <a:lnTo>
                    <a:pt x="1332" y="0"/>
                  </a:lnTo>
                  <a:lnTo>
                    <a:pt x="1341" y="0"/>
                  </a:lnTo>
                  <a:lnTo>
                    <a:pt x="1349" y="0"/>
                  </a:lnTo>
                  <a:lnTo>
                    <a:pt x="1357" y="0"/>
                  </a:lnTo>
                  <a:lnTo>
                    <a:pt x="1365" y="0"/>
                  </a:lnTo>
                </a:path>
              </a:pathLst>
            </a:custGeom>
            <a:noFill/>
            <a:ln w="25400" cap="flat">
              <a:solidFill>
                <a:srgbClr val="BF00BF"/>
              </a:solidFill>
              <a:prstDash val="sysDash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72484" name="Rectangle 68"/>
            <p:cNvSpPr>
              <a:spLocks noChangeArrowheads="1"/>
            </p:cNvSpPr>
            <p:nvPr/>
          </p:nvSpPr>
          <p:spPr bwMode="auto">
            <a:xfrm>
              <a:off x="933" y="3100"/>
              <a:ext cx="938" cy="1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hangingPunct="0"/>
              <a:r>
                <a:rPr lang="en-US" sz="1300">
                  <a:solidFill>
                    <a:srgbClr val="000000"/>
                  </a:solidFill>
                  <a:latin typeface="Helvetica" pitchFamily="34" charset="0"/>
                </a:rPr>
                <a:t>Frequency (MHz)</a:t>
              </a:r>
              <a:endParaRPr lang="en-US"/>
            </a:p>
          </p:txBody>
        </p:sp>
        <p:sp>
          <p:nvSpPr>
            <p:cNvPr id="572485" name="Rectangle 69"/>
            <p:cNvSpPr>
              <a:spLocks noChangeArrowheads="1"/>
            </p:cNvSpPr>
            <p:nvPr/>
          </p:nvSpPr>
          <p:spPr bwMode="auto">
            <a:xfrm rot="16200000">
              <a:off x="-6" y="2219"/>
              <a:ext cx="929" cy="1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hangingPunct="0"/>
              <a:r>
                <a:rPr lang="en-US" sz="1300">
                  <a:solidFill>
                    <a:srgbClr val="000000"/>
                  </a:solidFill>
                  <a:latin typeface="Helvetica" pitchFamily="34" charset="0"/>
                </a:rPr>
                <a:t>Bandwidth (MHz)</a:t>
              </a:r>
              <a:endParaRPr lang="en-US"/>
            </a:p>
          </p:txBody>
        </p:sp>
        <p:sp>
          <p:nvSpPr>
            <p:cNvPr id="572486" name="Rectangle 70"/>
            <p:cNvSpPr>
              <a:spLocks noChangeArrowheads="1"/>
            </p:cNvSpPr>
            <p:nvPr/>
          </p:nvSpPr>
          <p:spPr bwMode="auto">
            <a:xfrm>
              <a:off x="2488" y="1751"/>
              <a:ext cx="1373" cy="1177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72487" name="Rectangle 71"/>
            <p:cNvSpPr>
              <a:spLocks noChangeArrowheads="1"/>
            </p:cNvSpPr>
            <p:nvPr/>
          </p:nvSpPr>
          <p:spPr bwMode="auto">
            <a:xfrm>
              <a:off x="2488" y="1751"/>
              <a:ext cx="1373" cy="1177"/>
            </a:xfrm>
            <a:prstGeom prst="rect">
              <a:avLst/>
            </a:prstGeom>
            <a:noFill/>
            <a:ln w="0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72488" name="Freeform 72"/>
            <p:cNvSpPr>
              <a:spLocks/>
            </p:cNvSpPr>
            <p:nvPr/>
          </p:nvSpPr>
          <p:spPr bwMode="auto">
            <a:xfrm>
              <a:off x="2488" y="1751"/>
              <a:ext cx="1" cy="1177"/>
            </a:xfrm>
            <a:custGeom>
              <a:avLst/>
              <a:gdLst/>
              <a:ahLst/>
              <a:cxnLst>
                <a:cxn ang="0">
                  <a:pos x="0" y="143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h="143">
                  <a:moveTo>
                    <a:pt x="0" y="143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72489" name="Freeform 73"/>
            <p:cNvSpPr>
              <a:spLocks/>
            </p:cNvSpPr>
            <p:nvPr/>
          </p:nvSpPr>
          <p:spPr bwMode="auto">
            <a:xfrm>
              <a:off x="2833" y="1751"/>
              <a:ext cx="1" cy="1177"/>
            </a:xfrm>
            <a:custGeom>
              <a:avLst/>
              <a:gdLst/>
              <a:ahLst/>
              <a:cxnLst>
                <a:cxn ang="0">
                  <a:pos x="0" y="143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h="143">
                  <a:moveTo>
                    <a:pt x="0" y="143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72490" name="Freeform 74"/>
            <p:cNvSpPr>
              <a:spLocks/>
            </p:cNvSpPr>
            <p:nvPr/>
          </p:nvSpPr>
          <p:spPr bwMode="auto">
            <a:xfrm>
              <a:off x="3178" y="1751"/>
              <a:ext cx="1" cy="1177"/>
            </a:xfrm>
            <a:custGeom>
              <a:avLst/>
              <a:gdLst/>
              <a:ahLst/>
              <a:cxnLst>
                <a:cxn ang="0">
                  <a:pos x="0" y="143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h="143">
                  <a:moveTo>
                    <a:pt x="0" y="143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72491" name="Freeform 75"/>
            <p:cNvSpPr>
              <a:spLocks/>
            </p:cNvSpPr>
            <p:nvPr/>
          </p:nvSpPr>
          <p:spPr bwMode="auto">
            <a:xfrm>
              <a:off x="3516" y="1751"/>
              <a:ext cx="1" cy="1177"/>
            </a:xfrm>
            <a:custGeom>
              <a:avLst/>
              <a:gdLst/>
              <a:ahLst/>
              <a:cxnLst>
                <a:cxn ang="0">
                  <a:pos x="0" y="143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h="143">
                  <a:moveTo>
                    <a:pt x="0" y="143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72492" name="Freeform 76"/>
            <p:cNvSpPr>
              <a:spLocks/>
            </p:cNvSpPr>
            <p:nvPr/>
          </p:nvSpPr>
          <p:spPr bwMode="auto">
            <a:xfrm>
              <a:off x="3861" y="1751"/>
              <a:ext cx="1" cy="1177"/>
            </a:xfrm>
            <a:custGeom>
              <a:avLst/>
              <a:gdLst/>
              <a:ahLst/>
              <a:cxnLst>
                <a:cxn ang="0">
                  <a:pos x="0" y="143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h="143">
                  <a:moveTo>
                    <a:pt x="0" y="143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72493" name="Freeform 77"/>
            <p:cNvSpPr>
              <a:spLocks/>
            </p:cNvSpPr>
            <p:nvPr/>
          </p:nvSpPr>
          <p:spPr bwMode="auto">
            <a:xfrm>
              <a:off x="2488" y="2928"/>
              <a:ext cx="1373" cy="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67" y="0"/>
                </a:cxn>
                <a:cxn ang="0">
                  <a:pos x="167" y="0"/>
                </a:cxn>
              </a:cxnLst>
              <a:rect l="0" t="0" r="r" b="b"/>
              <a:pathLst>
                <a:path w="167">
                  <a:moveTo>
                    <a:pt x="0" y="0"/>
                  </a:moveTo>
                  <a:lnTo>
                    <a:pt x="167" y="0"/>
                  </a:lnTo>
                  <a:lnTo>
                    <a:pt x="167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72494" name="Freeform 78"/>
            <p:cNvSpPr>
              <a:spLocks/>
            </p:cNvSpPr>
            <p:nvPr/>
          </p:nvSpPr>
          <p:spPr bwMode="auto">
            <a:xfrm>
              <a:off x="2488" y="2730"/>
              <a:ext cx="1373" cy="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67" y="0"/>
                </a:cxn>
                <a:cxn ang="0">
                  <a:pos x="167" y="0"/>
                </a:cxn>
              </a:cxnLst>
              <a:rect l="0" t="0" r="r" b="b"/>
              <a:pathLst>
                <a:path w="167">
                  <a:moveTo>
                    <a:pt x="0" y="0"/>
                  </a:moveTo>
                  <a:lnTo>
                    <a:pt x="167" y="0"/>
                  </a:lnTo>
                  <a:lnTo>
                    <a:pt x="167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72495" name="Freeform 79"/>
            <p:cNvSpPr>
              <a:spLocks/>
            </p:cNvSpPr>
            <p:nvPr/>
          </p:nvSpPr>
          <p:spPr bwMode="auto">
            <a:xfrm>
              <a:off x="2488" y="2533"/>
              <a:ext cx="1373" cy="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67" y="0"/>
                </a:cxn>
                <a:cxn ang="0">
                  <a:pos x="167" y="0"/>
                </a:cxn>
              </a:cxnLst>
              <a:rect l="0" t="0" r="r" b="b"/>
              <a:pathLst>
                <a:path w="167">
                  <a:moveTo>
                    <a:pt x="0" y="0"/>
                  </a:moveTo>
                  <a:lnTo>
                    <a:pt x="167" y="0"/>
                  </a:lnTo>
                  <a:lnTo>
                    <a:pt x="167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72496" name="Freeform 80"/>
            <p:cNvSpPr>
              <a:spLocks/>
            </p:cNvSpPr>
            <p:nvPr/>
          </p:nvSpPr>
          <p:spPr bwMode="auto">
            <a:xfrm>
              <a:off x="2488" y="2344"/>
              <a:ext cx="1373" cy="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67" y="0"/>
                </a:cxn>
                <a:cxn ang="0">
                  <a:pos x="167" y="0"/>
                </a:cxn>
              </a:cxnLst>
              <a:rect l="0" t="0" r="r" b="b"/>
              <a:pathLst>
                <a:path w="167">
                  <a:moveTo>
                    <a:pt x="0" y="0"/>
                  </a:moveTo>
                  <a:lnTo>
                    <a:pt x="167" y="0"/>
                  </a:lnTo>
                  <a:lnTo>
                    <a:pt x="167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72497" name="Freeform 81"/>
            <p:cNvSpPr>
              <a:spLocks/>
            </p:cNvSpPr>
            <p:nvPr/>
          </p:nvSpPr>
          <p:spPr bwMode="auto">
            <a:xfrm>
              <a:off x="2488" y="2146"/>
              <a:ext cx="1373" cy="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67" y="0"/>
                </a:cxn>
                <a:cxn ang="0">
                  <a:pos x="167" y="0"/>
                </a:cxn>
              </a:cxnLst>
              <a:rect l="0" t="0" r="r" b="b"/>
              <a:pathLst>
                <a:path w="167">
                  <a:moveTo>
                    <a:pt x="0" y="0"/>
                  </a:moveTo>
                  <a:lnTo>
                    <a:pt x="167" y="0"/>
                  </a:lnTo>
                  <a:lnTo>
                    <a:pt x="167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72498" name="Freeform 82"/>
            <p:cNvSpPr>
              <a:spLocks/>
            </p:cNvSpPr>
            <p:nvPr/>
          </p:nvSpPr>
          <p:spPr bwMode="auto">
            <a:xfrm>
              <a:off x="2488" y="1949"/>
              <a:ext cx="1373" cy="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67" y="0"/>
                </a:cxn>
                <a:cxn ang="0">
                  <a:pos x="167" y="0"/>
                </a:cxn>
              </a:cxnLst>
              <a:rect l="0" t="0" r="r" b="b"/>
              <a:pathLst>
                <a:path w="167">
                  <a:moveTo>
                    <a:pt x="0" y="0"/>
                  </a:moveTo>
                  <a:lnTo>
                    <a:pt x="167" y="0"/>
                  </a:lnTo>
                  <a:lnTo>
                    <a:pt x="167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72499" name="Freeform 83"/>
            <p:cNvSpPr>
              <a:spLocks/>
            </p:cNvSpPr>
            <p:nvPr/>
          </p:nvSpPr>
          <p:spPr bwMode="auto">
            <a:xfrm>
              <a:off x="2488" y="1751"/>
              <a:ext cx="1373" cy="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67" y="0"/>
                </a:cxn>
                <a:cxn ang="0">
                  <a:pos x="167" y="0"/>
                </a:cxn>
              </a:cxnLst>
              <a:rect l="0" t="0" r="r" b="b"/>
              <a:pathLst>
                <a:path w="167">
                  <a:moveTo>
                    <a:pt x="0" y="0"/>
                  </a:moveTo>
                  <a:lnTo>
                    <a:pt x="167" y="0"/>
                  </a:lnTo>
                  <a:lnTo>
                    <a:pt x="167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72500" name="Line 84"/>
            <p:cNvSpPr>
              <a:spLocks noChangeShapeType="1"/>
            </p:cNvSpPr>
            <p:nvPr/>
          </p:nvSpPr>
          <p:spPr bwMode="auto">
            <a:xfrm>
              <a:off x="2488" y="1751"/>
              <a:ext cx="1373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72501" name="Line 85"/>
            <p:cNvSpPr>
              <a:spLocks noChangeShapeType="1"/>
            </p:cNvSpPr>
            <p:nvPr/>
          </p:nvSpPr>
          <p:spPr bwMode="auto">
            <a:xfrm>
              <a:off x="2488" y="2928"/>
              <a:ext cx="1373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72502" name="Line 86"/>
            <p:cNvSpPr>
              <a:spLocks noChangeShapeType="1"/>
            </p:cNvSpPr>
            <p:nvPr/>
          </p:nvSpPr>
          <p:spPr bwMode="auto">
            <a:xfrm flipV="1">
              <a:off x="3861" y="1751"/>
              <a:ext cx="1" cy="117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72503" name="Line 87"/>
            <p:cNvSpPr>
              <a:spLocks noChangeShapeType="1"/>
            </p:cNvSpPr>
            <p:nvPr/>
          </p:nvSpPr>
          <p:spPr bwMode="auto">
            <a:xfrm flipV="1">
              <a:off x="2488" y="1751"/>
              <a:ext cx="1" cy="117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72504" name="Line 88"/>
            <p:cNvSpPr>
              <a:spLocks noChangeShapeType="1"/>
            </p:cNvSpPr>
            <p:nvPr/>
          </p:nvSpPr>
          <p:spPr bwMode="auto">
            <a:xfrm>
              <a:off x="2488" y="2928"/>
              <a:ext cx="1373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72505" name="Line 89"/>
            <p:cNvSpPr>
              <a:spLocks noChangeShapeType="1"/>
            </p:cNvSpPr>
            <p:nvPr/>
          </p:nvSpPr>
          <p:spPr bwMode="auto">
            <a:xfrm flipV="1">
              <a:off x="2488" y="1751"/>
              <a:ext cx="1" cy="117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72506" name="Line 90"/>
            <p:cNvSpPr>
              <a:spLocks noChangeShapeType="1"/>
            </p:cNvSpPr>
            <p:nvPr/>
          </p:nvSpPr>
          <p:spPr bwMode="auto">
            <a:xfrm flipV="1">
              <a:off x="2488" y="2911"/>
              <a:ext cx="1" cy="1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72507" name="Line 91"/>
            <p:cNvSpPr>
              <a:spLocks noChangeShapeType="1"/>
            </p:cNvSpPr>
            <p:nvPr/>
          </p:nvSpPr>
          <p:spPr bwMode="auto">
            <a:xfrm>
              <a:off x="2488" y="1751"/>
              <a:ext cx="1" cy="1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72508" name="Rectangle 92"/>
            <p:cNvSpPr>
              <a:spLocks noChangeArrowheads="1"/>
            </p:cNvSpPr>
            <p:nvPr/>
          </p:nvSpPr>
          <p:spPr bwMode="auto">
            <a:xfrm>
              <a:off x="2372" y="2961"/>
              <a:ext cx="304" cy="1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hangingPunct="0"/>
              <a:r>
                <a:rPr lang="en-US" sz="1300">
                  <a:solidFill>
                    <a:srgbClr val="000000"/>
                  </a:solidFill>
                  <a:latin typeface="Helvetica" pitchFamily="34" charset="0"/>
                </a:rPr>
                <a:t>1600</a:t>
              </a:r>
              <a:endParaRPr lang="en-US"/>
            </a:p>
          </p:txBody>
        </p:sp>
        <p:sp>
          <p:nvSpPr>
            <p:cNvPr id="572509" name="Line 93"/>
            <p:cNvSpPr>
              <a:spLocks noChangeShapeType="1"/>
            </p:cNvSpPr>
            <p:nvPr/>
          </p:nvSpPr>
          <p:spPr bwMode="auto">
            <a:xfrm flipV="1">
              <a:off x="2833" y="2911"/>
              <a:ext cx="1" cy="1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72510" name="Line 94"/>
            <p:cNvSpPr>
              <a:spLocks noChangeShapeType="1"/>
            </p:cNvSpPr>
            <p:nvPr/>
          </p:nvSpPr>
          <p:spPr bwMode="auto">
            <a:xfrm>
              <a:off x="2833" y="1751"/>
              <a:ext cx="1" cy="1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72511" name="Rectangle 95"/>
            <p:cNvSpPr>
              <a:spLocks noChangeArrowheads="1"/>
            </p:cNvSpPr>
            <p:nvPr/>
          </p:nvSpPr>
          <p:spPr bwMode="auto">
            <a:xfrm>
              <a:off x="2718" y="2961"/>
              <a:ext cx="304" cy="1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hangingPunct="0"/>
              <a:r>
                <a:rPr lang="en-US" sz="1300">
                  <a:solidFill>
                    <a:srgbClr val="000000"/>
                  </a:solidFill>
                  <a:latin typeface="Helvetica" pitchFamily="34" charset="0"/>
                </a:rPr>
                <a:t>1700</a:t>
              </a:r>
              <a:endParaRPr lang="en-US"/>
            </a:p>
          </p:txBody>
        </p:sp>
        <p:sp>
          <p:nvSpPr>
            <p:cNvPr id="572512" name="Line 96"/>
            <p:cNvSpPr>
              <a:spLocks noChangeShapeType="1"/>
            </p:cNvSpPr>
            <p:nvPr/>
          </p:nvSpPr>
          <p:spPr bwMode="auto">
            <a:xfrm flipV="1">
              <a:off x="3178" y="2911"/>
              <a:ext cx="1" cy="1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72513" name="Line 97"/>
            <p:cNvSpPr>
              <a:spLocks noChangeShapeType="1"/>
            </p:cNvSpPr>
            <p:nvPr/>
          </p:nvSpPr>
          <p:spPr bwMode="auto">
            <a:xfrm>
              <a:off x="3178" y="1751"/>
              <a:ext cx="1" cy="1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72514" name="Rectangle 98"/>
            <p:cNvSpPr>
              <a:spLocks noChangeArrowheads="1"/>
            </p:cNvSpPr>
            <p:nvPr/>
          </p:nvSpPr>
          <p:spPr bwMode="auto">
            <a:xfrm>
              <a:off x="3063" y="2961"/>
              <a:ext cx="304" cy="1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hangingPunct="0"/>
              <a:r>
                <a:rPr lang="en-US" sz="1300">
                  <a:solidFill>
                    <a:srgbClr val="000000"/>
                  </a:solidFill>
                  <a:latin typeface="Helvetica" pitchFamily="34" charset="0"/>
                </a:rPr>
                <a:t>1800</a:t>
              </a:r>
              <a:endParaRPr lang="en-US"/>
            </a:p>
          </p:txBody>
        </p:sp>
        <p:sp>
          <p:nvSpPr>
            <p:cNvPr id="572515" name="Line 99"/>
            <p:cNvSpPr>
              <a:spLocks noChangeShapeType="1"/>
            </p:cNvSpPr>
            <p:nvPr/>
          </p:nvSpPr>
          <p:spPr bwMode="auto">
            <a:xfrm flipV="1">
              <a:off x="3516" y="2911"/>
              <a:ext cx="1" cy="1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72516" name="Line 100"/>
            <p:cNvSpPr>
              <a:spLocks noChangeShapeType="1"/>
            </p:cNvSpPr>
            <p:nvPr/>
          </p:nvSpPr>
          <p:spPr bwMode="auto">
            <a:xfrm>
              <a:off x="3516" y="1751"/>
              <a:ext cx="1" cy="1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72517" name="Rectangle 101"/>
            <p:cNvSpPr>
              <a:spLocks noChangeArrowheads="1"/>
            </p:cNvSpPr>
            <p:nvPr/>
          </p:nvSpPr>
          <p:spPr bwMode="auto">
            <a:xfrm>
              <a:off x="3401" y="2961"/>
              <a:ext cx="304" cy="1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hangingPunct="0"/>
              <a:r>
                <a:rPr lang="en-US" sz="1300">
                  <a:solidFill>
                    <a:srgbClr val="000000"/>
                  </a:solidFill>
                  <a:latin typeface="Helvetica" pitchFamily="34" charset="0"/>
                </a:rPr>
                <a:t>1900</a:t>
              </a:r>
              <a:endParaRPr lang="en-US"/>
            </a:p>
          </p:txBody>
        </p:sp>
        <p:sp>
          <p:nvSpPr>
            <p:cNvPr id="572518" name="Line 102"/>
            <p:cNvSpPr>
              <a:spLocks noChangeShapeType="1"/>
            </p:cNvSpPr>
            <p:nvPr/>
          </p:nvSpPr>
          <p:spPr bwMode="auto">
            <a:xfrm flipV="1">
              <a:off x="3861" y="2911"/>
              <a:ext cx="1" cy="1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72519" name="Line 103"/>
            <p:cNvSpPr>
              <a:spLocks noChangeShapeType="1"/>
            </p:cNvSpPr>
            <p:nvPr/>
          </p:nvSpPr>
          <p:spPr bwMode="auto">
            <a:xfrm>
              <a:off x="3861" y="1751"/>
              <a:ext cx="1" cy="1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72520" name="Rectangle 104"/>
            <p:cNvSpPr>
              <a:spLocks noChangeArrowheads="1"/>
            </p:cNvSpPr>
            <p:nvPr/>
          </p:nvSpPr>
          <p:spPr bwMode="auto">
            <a:xfrm>
              <a:off x="3746" y="2961"/>
              <a:ext cx="304" cy="1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hangingPunct="0"/>
              <a:r>
                <a:rPr lang="en-US" sz="1300">
                  <a:solidFill>
                    <a:srgbClr val="000000"/>
                  </a:solidFill>
                  <a:latin typeface="Helvetica" pitchFamily="34" charset="0"/>
                </a:rPr>
                <a:t>2000</a:t>
              </a:r>
              <a:endParaRPr lang="en-US"/>
            </a:p>
          </p:txBody>
        </p:sp>
        <p:sp>
          <p:nvSpPr>
            <p:cNvPr id="572521" name="Line 105"/>
            <p:cNvSpPr>
              <a:spLocks noChangeShapeType="1"/>
            </p:cNvSpPr>
            <p:nvPr/>
          </p:nvSpPr>
          <p:spPr bwMode="auto">
            <a:xfrm>
              <a:off x="2488" y="2928"/>
              <a:ext cx="16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72522" name="Line 106"/>
            <p:cNvSpPr>
              <a:spLocks noChangeShapeType="1"/>
            </p:cNvSpPr>
            <p:nvPr/>
          </p:nvSpPr>
          <p:spPr bwMode="auto">
            <a:xfrm flipH="1">
              <a:off x="3845" y="2928"/>
              <a:ext cx="16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72523" name="Rectangle 107"/>
            <p:cNvSpPr>
              <a:spLocks noChangeArrowheads="1"/>
            </p:cNvSpPr>
            <p:nvPr/>
          </p:nvSpPr>
          <p:spPr bwMode="auto">
            <a:xfrm>
              <a:off x="2364" y="2862"/>
              <a:ext cx="148" cy="1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hangingPunct="0"/>
              <a:r>
                <a:rPr lang="en-US" sz="1300">
                  <a:solidFill>
                    <a:srgbClr val="000000"/>
                  </a:solidFill>
                  <a:latin typeface="Helvetica" pitchFamily="34" charset="0"/>
                </a:rPr>
                <a:t>-1</a:t>
              </a:r>
              <a:endParaRPr lang="en-US"/>
            </a:p>
          </p:txBody>
        </p:sp>
        <p:sp>
          <p:nvSpPr>
            <p:cNvPr id="572524" name="Line 108"/>
            <p:cNvSpPr>
              <a:spLocks noChangeShapeType="1"/>
            </p:cNvSpPr>
            <p:nvPr/>
          </p:nvSpPr>
          <p:spPr bwMode="auto">
            <a:xfrm>
              <a:off x="2488" y="2730"/>
              <a:ext cx="16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72525" name="Line 109"/>
            <p:cNvSpPr>
              <a:spLocks noChangeShapeType="1"/>
            </p:cNvSpPr>
            <p:nvPr/>
          </p:nvSpPr>
          <p:spPr bwMode="auto">
            <a:xfrm flipH="1">
              <a:off x="3845" y="2730"/>
              <a:ext cx="16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72526" name="Rectangle 110"/>
            <p:cNvSpPr>
              <a:spLocks noChangeArrowheads="1"/>
            </p:cNvSpPr>
            <p:nvPr/>
          </p:nvSpPr>
          <p:spPr bwMode="auto">
            <a:xfrm>
              <a:off x="2397" y="2664"/>
              <a:ext cx="115" cy="1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hangingPunct="0"/>
              <a:r>
                <a:rPr lang="en-US" sz="1300">
                  <a:solidFill>
                    <a:srgbClr val="000000"/>
                  </a:solidFill>
                  <a:latin typeface="Helvetica" pitchFamily="34" charset="0"/>
                </a:rPr>
                <a:t>0</a:t>
              </a:r>
              <a:endParaRPr lang="en-US"/>
            </a:p>
          </p:txBody>
        </p:sp>
        <p:sp>
          <p:nvSpPr>
            <p:cNvPr id="572527" name="Line 111"/>
            <p:cNvSpPr>
              <a:spLocks noChangeShapeType="1"/>
            </p:cNvSpPr>
            <p:nvPr/>
          </p:nvSpPr>
          <p:spPr bwMode="auto">
            <a:xfrm>
              <a:off x="2488" y="2533"/>
              <a:ext cx="16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72528" name="Line 112"/>
            <p:cNvSpPr>
              <a:spLocks noChangeShapeType="1"/>
            </p:cNvSpPr>
            <p:nvPr/>
          </p:nvSpPr>
          <p:spPr bwMode="auto">
            <a:xfrm flipH="1">
              <a:off x="3845" y="2533"/>
              <a:ext cx="16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72529" name="Rectangle 113"/>
            <p:cNvSpPr>
              <a:spLocks noChangeArrowheads="1"/>
            </p:cNvSpPr>
            <p:nvPr/>
          </p:nvSpPr>
          <p:spPr bwMode="auto">
            <a:xfrm>
              <a:off x="2397" y="2467"/>
              <a:ext cx="115" cy="1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hangingPunct="0"/>
              <a:r>
                <a:rPr lang="en-US" sz="1300">
                  <a:solidFill>
                    <a:srgbClr val="000000"/>
                  </a:solidFill>
                  <a:latin typeface="Helvetica" pitchFamily="34" charset="0"/>
                </a:rPr>
                <a:t>1</a:t>
              </a:r>
              <a:endParaRPr lang="en-US"/>
            </a:p>
          </p:txBody>
        </p:sp>
        <p:sp>
          <p:nvSpPr>
            <p:cNvPr id="572530" name="Line 114"/>
            <p:cNvSpPr>
              <a:spLocks noChangeShapeType="1"/>
            </p:cNvSpPr>
            <p:nvPr/>
          </p:nvSpPr>
          <p:spPr bwMode="auto">
            <a:xfrm>
              <a:off x="2488" y="2344"/>
              <a:ext cx="16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72531" name="Line 115"/>
            <p:cNvSpPr>
              <a:spLocks noChangeShapeType="1"/>
            </p:cNvSpPr>
            <p:nvPr/>
          </p:nvSpPr>
          <p:spPr bwMode="auto">
            <a:xfrm flipH="1">
              <a:off x="3845" y="2344"/>
              <a:ext cx="16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72532" name="Rectangle 116"/>
            <p:cNvSpPr>
              <a:spLocks noChangeArrowheads="1"/>
            </p:cNvSpPr>
            <p:nvPr/>
          </p:nvSpPr>
          <p:spPr bwMode="auto">
            <a:xfrm>
              <a:off x="2397" y="2278"/>
              <a:ext cx="115" cy="1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hangingPunct="0"/>
              <a:r>
                <a:rPr lang="en-US" sz="1300">
                  <a:solidFill>
                    <a:srgbClr val="000000"/>
                  </a:solidFill>
                  <a:latin typeface="Helvetica" pitchFamily="34" charset="0"/>
                </a:rPr>
                <a:t>2</a:t>
              </a:r>
              <a:endParaRPr lang="en-US"/>
            </a:p>
          </p:txBody>
        </p:sp>
        <p:sp>
          <p:nvSpPr>
            <p:cNvPr id="572533" name="Line 117"/>
            <p:cNvSpPr>
              <a:spLocks noChangeShapeType="1"/>
            </p:cNvSpPr>
            <p:nvPr/>
          </p:nvSpPr>
          <p:spPr bwMode="auto">
            <a:xfrm>
              <a:off x="2488" y="2146"/>
              <a:ext cx="16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72534" name="Line 118"/>
            <p:cNvSpPr>
              <a:spLocks noChangeShapeType="1"/>
            </p:cNvSpPr>
            <p:nvPr/>
          </p:nvSpPr>
          <p:spPr bwMode="auto">
            <a:xfrm flipH="1">
              <a:off x="3845" y="2146"/>
              <a:ext cx="16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72535" name="Rectangle 119"/>
            <p:cNvSpPr>
              <a:spLocks noChangeArrowheads="1"/>
            </p:cNvSpPr>
            <p:nvPr/>
          </p:nvSpPr>
          <p:spPr bwMode="auto">
            <a:xfrm>
              <a:off x="2397" y="2080"/>
              <a:ext cx="115" cy="1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hangingPunct="0"/>
              <a:r>
                <a:rPr lang="en-US" sz="1300">
                  <a:solidFill>
                    <a:srgbClr val="000000"/>
                  </a:solidFill>
                  <a:latin typeface="Helvetica" pitchFamily="34" charset="0"/>
                </a:rPr>
                <a:t>3</a:t>
              </a:r>
              <a:endParaRPr lang="en-US"/>
            </a:p>
          </p:txBody>
        </p:sp>
        <p:sp>
          <p:nvSpPr>
            <p:cNvPr id="572536" name="Line 120"/>
            <p:cNvSpPr>
              <a:spLocks noChangeShapeType="1"/>
            </p:cNvSpPr>
            <p:nvPr/>
          </p:nvSpPr>
          <p:spPr bwMode="auto">
            <a:xfrm>
              <a:off x="2488" y="1949"/>
              <a:ext cx="16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72537" name="Line 121"/>
            <p:cNvSpPr>
              <a:spLocks noChangeShapeType="1"/>
            </p:cNvSpPr>
            <p:nvPr/>
          </p:nvSpPr>
          <p:spPr bwMode="auto">
            <a:xfrm flipH="1">
              <a:off x="3845" y="1949"/>
              <a:ext cx="16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72538" name="Rectangle 122"/>
            <p:cNvSpPr>
              <a:spLocks noChangeArrowheads="1"/>
            </p:cNvSpPr>
            <p:nvPr/>
          </p:nvSpPr>
          <p:spPr bwMode="auto">
            <a:xfrm>
              <a:off x="2397" y="1883"/>
              <a:ext cx="115" cy="1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hangingPunct="0"/>
              <a:r>
                <a:rPr lang="en-US" sz="1300">
                  <a:solidFill>
                    <a:srgbClr val="000000"/>
                  </a:solidFill>
                  <a:latin typeface="Helvetica" pitchFamily="34" charset="0"/>
                </a:rPr>
                <a:t>4</a:t>
              </a:r>
              <a:endParaRPr lang="en-US"/>
            </a:p>
          </p:txBody>
        </p:sp>
        <p:sp>
          <p:nvSpPr>
            <p:cNvPr id="572539" name="Line 123"/>
            <p:cNvSpPr>
              <a:spLocks noChangeShapeType="1"/>
            </p:cNvSpPr>
            <p:nvPr/>
          </p:nvSpPr>
          <p:spPr bwMode="auto">
            <a:xfrm>
              <a:off x="2488" y="1751"/>
              <a:ext cx="16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72540" name="Line 124"/>
            <p:cNvSpPr>
              <a:spLocks noChangeShapeType="1"/>
            </p:cNvSpPr>
            <p:nvPr/>
          </p:nvSpPr>
          <p:spPr bwMode="auto">
            <a:xfrm flipH="1">
              <a:off x="3845" y="1751"/>
              <a:ext cx="16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72541" name="Rectangle 125"/>
            <p:cNvSpPr>
              <a:spLocks noChangeArrowheads="1"/>
            </p:cNvSpPr>
            <p:nvPr/>
          </p:nvSpPr>
          <p:spPr bwMode="auto">
            <a:xfrm>
              <a:off x="2397" y="1685"/>
              <a:ext cx="115" cy="1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hangingPunct="0"/>
              <a:r>
                <a:rPr lang="en-US" sz="1300">
                  <a:solidFill>
                    <a:srgbClr val="000000"/>
                  </a:solidFill>
                  <a:latin typeface="Helvetica" pitchFamily="34" charset="0"/>
                </a:rPr>
                <a:t>5</a:t>
              </a:r>
              <a:endParaRPr lang="en-US"/>
            </a:p>
          </p:txBody>
        </p:sp>
        <p:sp>
          <p:nvSpPr>
            <p:cNvPr id="572542" name="Line 126"/>
            <p:cNvSpPr>
              <a:spLocks noChangeShapeType="1"/>
            </p:cNvSpPr>
            <p:nvPr/>
          </p:nvSpPr>
          <p:spPr bwMode="auto">
            <a:xfrm>
              <a:off x="2488" y="1751"/>
              <a:ext cx="1373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72543" name="Line 127"/>
            <p:cNvSpPr>
              <a:spLocks noChangeShapeType="1"/>
            </p:cNvSpPr>
            <p:nvPr/>
          </p:nvSpPr>
          <p:spPr bwMode="auto">
            <a:xfrm>
              <a:off x="2488" y="2928"/>
              <a:ext cx="1373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72544" name="Line 128"/>
            <p:cNvSpPr>
              <a:spLocks noChangeShapeType="1"/>
            </p:cNvSpPr>
            <p:nvPr/>
          </p:nvSpPr>
          <p:spPr bwMode="auto">
            <a:xfrm flipV="1">
              <a:off x="3861" y="1751"/>
              <a:ext cx="1" cy="117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72545" name="Line 129"/>
            <p:cNvSpPr>
              <a:spLocks noChangeShapeType="1"/>
            </p:cNvSpPr>
            <p:nvPr/>
          </p:nvSpPr>
          <p:spPr bwMode="auto">
            <a:xfrm flipV="1">
              <a:off x="2488" y="1751"/>
              <a:ext cx="1" cy="1177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72546" name="Freeform 130"/>
            <p:cNvSpPr>
              <a:spLocks/>
            </p:cNvSpPr>
            <p:nvPr/>
          </p:nvSpPr>
          <p:spPr bwMode="auto">
            <a:xfrm>
              <a:off x="2488" y="2187"/>
              <a:ext cx="1373" cy="8"/>
            </a:xfrm>
            <a:custGeom>
              <a:avLst/>
              <a:gdLst/>
              <a:ahLst/>
              <a:cxnLst>
                <a:cxn ang="0">
                  <a:pos x="16" y="0"/>
                </a:cxn>
                <a:cxn ang="0">
                  <a:pos x="41" y="0"/>
                </a:cxn>
                <a:cxn ang="0">
                  <a:pos x="65" y="0"/>
                </a:cxn>
                <a:cxn ang="0">
                  <a:pos x="90" y="0"/>
                </a:cxn>
                <a:cxn ang="0">
                  <a:pos x="115" y="0"/>
                </a:cxn>
                <a:cxn ang="0">
                  <a:pos x="139" y="0"/>
                </a:cxn>
                <a:cxn ang="0">
                  <a:pos x="164" y="0"/>
                </a:cxn>
                <a:cxn ang="0">
                  <a:pos x="189" y="0"/>
                </a:cxn>
                <a:cxn ang="0">
                  <a:pos x="213" y="0"/>
                </a:cxn>
                <a:cxn ang="0">
                  <a:pos x="238" y="0"/>
                </a:cxn>
                <a:cxn ang="0">
                  <a:pos x="263" y="0"/>
                </a:cxn>
                <a:cxn ang="0">
                  <a:pos x="287" y="0"/>
                </a:cxn>
                <a:cxn ang="0">
                  <a:pos x="312" y="0"/>
                </a:cxn>
                <a:cxn ang="0">
                  <a:pos x="337" y="0"/>
                </a:cxn>
                <a:cxn ang="0">
                  <a:pos x="361" y="0"/>
                </a:cxn>
                <a:cxn ang="0">
                  <a:pos x="386" y="0"/>
                </a:cxn>
                <a:cxn ang="0">
                  <a:pos x="411" y="0"/>
                </a:cxn>
                <a:cxn ang="0">
                  <a:pos x="436" y="0"/>
                </a:cxn>
                <a:cxn ang="0">
                  <a:pos x="460" y="0"/>
                </a:cxn>
                <a:cxn ang="0">
                  <a:pos x="485" y="0"/>
                </a:cxn>
                <a:cxn ang="0">
                  <a:pos x="510" y="0"/>
                </a:cxn>
                <a:cxn ang="0">
                  <a:pos x="534" y="0"/>
                </a:cxn>
                <a:cxn ang="0">
                  <a:pos x="559" y="0"/>
                </a:cxn>
                <a:cxn ang="0">
                  <a:pos x="584" y="0"/>
                </a:cxn>
                <a:cxn ang="0">
                  <a:pos x="608" y="8"/>
                </a:cxn>
                <a:cxn ang="0">
                  <a:pos x="633" y="8"/>
                </a:cxn>
                <a:cxn ang="0">
                  <a:pos x="658" y="8"/>
                </a:cxn>
                <a:cxn ang="0">
                  <a:pos x="682" y="8"/>
                </a:cxn>
                <a:cxn ang="0">
                  <a:pos x="707" y="8"/>
                </a:cxn>
                <a:cxn ang="0">
                  <a:pos x="732" y="8"/>
                </a:cxn>
                <a:cxn ang="0">
                  <a:pos x="756" y="8"/>
                </a:cxn>
                <a:cxn ang="0">
                  <a:pos x="781" y="8"/>
                </a:cxn>
                <a:cxn ang="0">
                  <a:pos x="806" y="8"/>
                </a:cxn>
                <a:cxn ang="0">
                  <a:pos x="830" y="8"/>
                </a:cxn>
                <a:cxn ang="0">
                  <a:pos x="855" y="8"/>
                </a:cxn>
                <a:cxn ang="0">
                  <a:pos x="880" y="8"/>
                </a:cxn>
                <a:cxn ang="0">
                  <a:pos x="904" y="8"/>
                </a:cxn>
                <a:cxn ang="0">
                  <a:pos x="929" y="8"/>
                </a:cxn>
                <a:cxn ang="0">
                  <a:pos x="954" y="8"/>
                </a:cxn>
                <a:cxn ang="0">
                  <a:pos x="978" y="8"/>
                </a:cxn>
                <a:cxn ang="0">
                  <a:pos x="1003" y="8"/>
                </a:cxn>
                <a:cxn ang="0">
                  <a:pos x="1028" y="8"/>
                </a:cxn>
                <a:cxn ang="0">
                  <a:pos x="1052" y="8"/>
                </a:cxn>
                <a:cxn ang="0">
                  <a:pos x="1077" y="8"/>
                </a:cxn>
                <a:cxn ang="0">
                  <a:pos x="1102" y="8"/>
                </a:cxn>
                <a:cxn ang="0">
                  <a:pos x="1126" y="8"/>
                </a:cxn>
                <a:cxn ang="0">
                  <a:pos x="1151" y="8"/>
                </a:cxn>
                <a:cxn ang="0">
                  <a:pos x="1176" y="8"/>
                </a:cxn>
                <a:cxn ang="0">
                  <a:pos x="1200" y="8"/>
                </a:cxn>
                <a:cxn ang="0">
                  <a:pos x="1225" y="8"/>
                </a:cxn>
                <a:cxn ang="0">
                  <a:pos x="1250" y="8"/>
                </a:cxn>
                <a:cxn ang="0">
                  <a:pos x="1274" y="8"/>
                </a:cxn>
                <a:cxn ang="0">
                  <a:pos x="1299" y="8"/>
                </a:cxn>
                <a:cxn ang="0">
                  <a:pos x="1324" y="8"/>
                </a:cxn>
                <a:cxn ang="0">
                  <a:pos x="1348" y="8"/>
                </a:cxn>
                <a:cxn ang="0">
                  <a:pos x="1373" y="8"/>
                </a:cxn>
              </a:cxnLst>
              <a:rect l="0" t="0" r="r" b="b"/>
              <a:pathLst>
                <a:path w="1373" h="8">
                  <a:moveTo>
                    <a:pt x="0" y="0"/>
                  </a:moveTo>
                  <a:lnTo>
                    <a:pt x="8" y="0"/>
                  </a:lnTo>
                  <a:lnTo>
                    <a:pt x="16" y="0"/>
                  </a:lnTo>
                  <a:lnTo>
                    <a:pt x="24" y="0"/>
                  </a:lnTo>
                  <a:lnTo>
                    <a:pt x="33" y="0"/>
                  </a:lnTo>
                  <a:lnTo>
                    <a:pt x="41" y="0"/>
                  </a:lnTo>
                  <a:lnTo>
                    <a:pt x="49" y="0"/>
                  </a:lnTo>
                  <a:lnTo>
                    <a:pt x="57" y="0"/>
                  </a:lnTo>
                  <a:lnTo>
                    <a:pt x="65" y="0"/>
                  </a:lnTo>
                  <a:lnTo>
                    <a:pt x="74" y="0"/>
                  </a:lnTo>
                  <a:lnTo>
                    <a:pt x="82" y="0"/>
                  </a:lnTo>
                  <a:lnTo>
                    <a:pt x="90" y="0"/>
                  </a:lnTo>
                  <a:lnTo>
                    <a:pt x="98" y="0"/>
                  </a:lnTo>
                  <a:lnTo>
                    <a:pt x="107" y="0"/>
                  </a:lnTo>
                  <a:lnTo>
                    <a:pt x="115" y="0"/>
                  </a:lnTo>
                  <a:lnTo>
                    <a:pt x="123" y="0"/>
                  </a:lnTo>
                  <a:lnTo>
                    <a:pt x="131" y="0"/>
                  </a:lnTo>
                  <a:lnTo>
                    <a:pt x="139" y="0"/>
                  </a:lnTo>
                  <a:lnTo>
                    <a:pt x="148" y="0"/>
                  </a:lnTo>
                  <a:lnTo>
                    <a:pt x="156" y="0"/>
                  </a:lnTo>
                  <a:lnTo>
                    <a:pt x="164" y="0"/>
                  </a:lnTo>
                  <a:lnTo>
                    <a:pt x="172" y="0"/>
                  </a:lnTo>
                  <a:lnTo>
                    <a:pt x="181" y="0"/>
                  </a:lnTo>
                  <a:lnTo>
                    <a:pt x="189" y="0"/>
                  </a:lnTo>
                  <a:lnTo>
                    <a:pt x="197" y="0"/>
                  </a:lnTo>
                  <a:lnTo>
                    <a:pt x="205" y="0"/>
                  </a:lnTo>
                  <a:lnTo>
                    <a:pt x="213" y="0"/>
                  </a:lnTo>
                  <a:lnTo>
                    <a:pt x="222" y="0"/>
                  </a:lnTo>
                  <a:lnTo>
                    <a:pt x="230" y="0"/>
                  </a:lnTo>
                  <a:lnTo>
                    <a:pt x="238" y="0"/>
                  </a:lnTo>
                  <a:lnTo>
                    <a:pt x="246" y="0"/>
                  </a:lnTo>
                  <a:lnTo>
                    <a:pt x="255" y="0"/>
                  </a:lnTo>
                  <a:lnTo>
                    <a:pt x="263" y="0"/>
                  </a:lnTo>
                  <a:lnTo>
                    <a:pt x="271" y="0"/>
                  </a:lnTo>
                  <a:lnTo>
                    <a:pt x="279" y="0"/>
                  </a:lnTo>
                  <a:lnTo>
                    <a:pt x="287" y="0"/>
                  </a:lnTo>
                  <a:lnTo>
                    <a:pt x="296" y="0"/>
                  </a:lnTo>
                  <a:lnTo>
                    <a:pt x="304" y="0"/>
                  </a:lnTo>
                  <a:lnTo>
                    <a:pt x="312" y="0"/>
                  </a:lnTo>
                  <a:lnTo>
                    <a:pt x="320" y="0"/>
                  </a:lnTo>
                  <a:lnTo>
                    <a:pt x="329" y="0"/>
                  </a:lnTo>
                  <a:lnTo>
                    <a:pt x="337" y="0"/>
                  </a:lnTo>
                  <a:lnTo>
                    <a:pt x="345" y="0"/>
                  </a:lnTo>
                  <a:lnTo>
                    <a:pt x="353" y="0"/>
                  </a:lnTo>
                  <a:lnTo>
                    <a:pt x="361" y="0"/>
                  </a:lnTo>
                  <a:lnTo>
                    <a:pt x="370" y="0"/>
                  </a:lnTo>
                  <a:lnTo>
                    <a:pt x="378" y="0"/>
                  </a:lnTo>
                  <a:lnTo>
                    <a:pt x="386" y="0"/>
                  </a:lnTo>
                  <a:lnTo>
                    <a:pt x="394" y="0"/>
                  </a:lnTo>
                  <a:lnTo>
                    <a:pt x="403" y="0"/>
                  </a:lnTo>
                  <a:lnTo>
                    <a:pt x="411" y="0"/>
                  </a:lnTo>
                  <a:lnTo>
                    <a:pt x="419" y="0"/>
                  </a:lnTo>
                  <a:lnTo>
                    <a:pt x="427" y="0"/>
                  </a:lnTo>
                  <a:lnTo>
                    <a:pt x="436" y="0"/>
                  </a:lnTo>
                  <a:lnTo>
                    <a:pt x="444" y="0"/>
                  </a:lnTo>
                  <a:lnTo>
                    <a:pt x="452" y="0"/>
                  </a:lnTo>
                  <a:lnTo>
                    <a:pt x="460" y="0"/>
                  </a:lnTo>
                  <a:lnTo>
                    <a:pt x="468" y="0"/>
                  </a:lnTo>
                  <a:lnTo>
                    <a:pt x="477" y="0"/>
                  </a:lnTo>
                  <a:lnTo>
                    <a:pt x="485" y="0"/>
                  </a:lnTo>
                  <a:lnTo>
                    <a:pt x="493" y="0"/>
                  </a:lnTo>
                  <a:lnTo>
                    <a:pt x="501" y="0"/>
                  </a:lnTo>
                  <a:lnTo>
                    <a:pt x="510" y="0"/>
                  </a:lnTo>
                  <a:lnTo>
                    <a:pt x="518" y="0"/>
                  </a:lnTo>
                  <a:lnTo>
                    <a:pt x="526" y="0"/>
                  </a:lnTo>
                  <a:lnTo>
                    <a:pt x="534" y="0"/>
                  </a:lnTo>
                  <a:lnTo>
                    <a:pt x="542" y="0"/>
                  </a:lnTo>
                  <a:lnTo>
                    <a:pt x="551" y="0"/>
                  </a:lnTo>
                  <a:lnTo>
                    <a:pt x="559" y="0"/>
                  </a:lnTo>
                  <a:lnTo>
                    <a:pt x="567" y="0"/>
                  </a:lnTo>
                  <a:lnTo>
                    <a:pt x="575" y="0"/>
                  </a:lnTo>
                  <a:lnTo>
                    <a:pt x="584" y="0"/>
                  </a:lnTo>
                  <a:lnTo>
                    <a:pt x="592" y="0"/>
                  </a:lnTo>
                  <a:lnTo>
                    <a:pt x="600" y="8"/>
                  </a:lnTo>
                  <a:lnTo>
                    <a:pt x="608" y="8"/>
                  </a:lnTo>
                  <a:lnTo>
                    <a:pt x="616" y="8"/>
                  </a:lnTo>
                  <a:lnTo>
                    <a:pt x="625" y="8"/>
                  </a:lnTo>
                  <a:lnTo>
                    <a:pt x="633" y="8"/>
                  </a:lnTo>
                  <a:lnTo>
                    <a:pt x="641" y="8"/>
                  </a:lnTo>
                  <a:lnTo>
                    <a:pt x="649" y="8"/>
                  </a:lnTo>
                  <a:lnTo>
                    <a:pt x="658" y="8"/>
                  </a:lnTo>
                  <a:lnTo>
                    <a:pt x="666" y="8"/>
                  </a:lnTo>
                  <a:lnTo>
                    <a:pt x="674" y="8"/>
                  </a:lnTo>
                  <a:lnTo>
                    <a:pt x="682" y="8"/>
                  </a:lnTo>
                  <a:lnTo>
                    <a:pt x="690" y="8"/>
                  </a:lnTo>
                  <a:lnTo>
                    <a:pt x="699" y="8"/>
                  </a:lnTo>
                  <a:lnTo>
                    <a:pt x="707" y="8"/>
                  </a:lnTo>
                  <a:lnTo>
                    <a:pt x="715" y="8"/>
                  </a:lnTo>
                  <a:lnTo>
                    <a:pt x="723" y="8"/>
                  </a:lnTo>
                  <a:lnTo>
                    <a:pt x="732" y="8"/>
                  </a:lnTo>
                  <a:lnTo>
                    <a:pt x="740" y="8"/>
                  </a:lnTo>
                  <a:lnTo>
                    <a:pt x="748" y="8"/>
                  </a:lnTo>
                  <a:lnTo>
                    <a:pt x="756" y="8"/>
                  </a:lnTo>
                  <a:lnTo>
                    <a:pt x="764" y="8"/>
                  </a:lnTo>
                  <a:lnTo>
                    <a:pt x="773" y="8"/>
                  </a:lnTo>
                  <a:lnTo>
                    <a:pt x="781" y="8"/>
                  </a:lnTo>
                  <a:lnTo>
                    <a:pt x="789" y="8"/>
                  </a:lnTo>
                  <a:lnTo>
                    <a:pt x="797" y="8"/>
                  </a:lnTo>
                  <a:lnTo>
                    <a:pt x="806" y="8"/>
                  </a:lnTo>
                  <a:lnTo>
                    <a:pt x="814" y="8"/>
                  </a:lnTo>
                  <a:lnTo>
                    <a:pt x="822" y="8"/>
                  </a:lnTo>
                  <a:lnTo>
                    <a:pt x="830" y="8"/>
                  </a:lnTo>
                  <a:lnTo>
                    <a:pt x="838" y="8"/>
                  </a:lnTo>
                  <a:lnTo>
                    <a:pt x="847" y="8"/>
                  </a:lnTo>
                  <a:lnTo>
                    <a:pt x="855" y="8"/>
                  </a:lnTo>
                  <a:lnTo>
                    <a:pt x="863" y="8"/>
                  </a:lnTo>
                  <a:lnTo>
                    <a:pt x="871" y="8"/>
                  </a:lnTo>
                  <a:lnTo>
                    <a:pt x="880" y="8"/>
                  </a:lnTo>
                  <a:lnTo>
                    <a:pt x="888" y="8"/>
                  </a:lnTo>
                  <a:lnTo>
                    <a:pt x="896" y="8"/>
                  </a:lnTo>
                  <a:lnTo>
                    <a:pt x="904" y="8"/>
                  </a:lnTo>
                  <a:lnTo>
                    <a:pt x="913" y="8"/>
                  </a:lnTo>
                  <a:lnTo>
                    <a:pt x="921" y="8"/>
                  </a:lnTo>
                  <a:lnTo>
                    <a:pt x="929" y="8"/>
                  </a:lnTo>
                  <a:lnTo>
                    <a:pt x="937" y="8"/>
                  </a:lnTo>
                  <a:lnTo>
                    <a:pt x="945" y="8"/>
                  </a:lnTo>
                  <a:lnTo>
                    <a:pt x="954" y="8"/>
                  </a:lnTo>
                  <a:lnTo>
                    <a:pt x="962" y="8"/>
                  </a:lnTo>
                  <a:lnTo>
                    <a:pt x="970" y="8"/>
                  </a:lnTo>
                  <a:lnTo>
                    <a:pt x="978" y="8"/>
                  </a:lnTo>
                  <a:lnTo>
                    <a:pt x="987" y="8"/>
                  </a:lnTo>
                  <a:lnTo>
                    <a:pt x="995" y="8"/>
                  </a:lnTo>
                  <a:lnTo>
                    <a:pt x="1003" y="8"/>
                  </a:lnTo>
                  <a:lnTo>
                    <a:pt x="1011" y="8"/>
                  </a:lnTo>
                  <a:lnTo>
                    <a:pt x="1019" y="8"/>
                  </a:lnTo>
                  <a:lnTo>
                    <a:pt x="1028" y="8"/>
                  </a:lnTo>
                  <a:lnTo>
                    <a:pt x="1036" y="8"/>
                  </a:lnTo>
                  <a:lnTo>
                    <a:pt x="1044" y="8"/>
                  </a:lnTo>
                  <a:lnTo>
                    <a:pt x="1052" y="8"/>
                  </a:lnTo>
                  <a:lnTo>
                    <a:pt x="1061" y="8"/>
                  </a:lnTo>
                  <a:lnTo>
                    <a:pt x="1069" y="8"/>
                  </a:lnTo>
                  <a:lnTo>
                    <a:pt x="1077" y="8"/>
                  </a:lnTo>
                  <a:lnTo>
                    <a:pt x="1085" y="8"/>
                  </a:lnTo>
                  <a:lnTo>
                    <a:pt x="1093" y="8"/>
                  </a:lnTo>
                  <a:lnTo>
                    <a:pt x="1102" y="8"/>
                  </a:lnTo>
                  <a:lnTo>
                    <a:pt x="1110" y="8"/>
                  </a:lnTo>
                  <a:lnTo>
                    <a:pt x="1118" y="8"/>
                  </a:lnTo>
                  <a:lnTo>
                    <a:pt x="1126" y="8"/>
                  </a:lnTo>
                  <a:lnTo>
                    <a:pt x="1135" y="8"/>
                  </a:lnTo>
                  <a:lnTo>
                    <a:pt x="1143" y="8"/>
                  </a:lnTo>
                  <a:lnTo>
                    <a:pt x="1151" y="8"/>
                  </a:lnTo>
                  <a:lnTo>
                    <a:pt x="1159" y="8"/>
                  </a:lnTo>
                  <a:lnTo>
                    <a:pt x="1167" y="8"/>
                  </a:lnTo>
                  <a:lnTo>
                    <a:pt x="1176" y="8"/>
                  </a:lnTo>
                  <a:lnTo>
                    <a:pt x="1184" y="8"/>
                  </a:lnTo>
                  <a:lnTo>
                    <a:pt x="1192" y="8"/>
                  </a:lnTo>
                  <a:lnTo>
                    <a:pt x="1200" y="8"/>
                  </a:lnTo>
                  <a:lnTo>
                    <a:pt x="1209" y="8"/>
                  </a:lnTo>
                  <a:lnTo>
                    <a:pt x="1217" y="8"/>
                  </a:lnTo>
                  <a:lnTo>
                    <a:pt x="1225" y="8"/>
                  </a:lnTo>
                  <a:lnTo>
                    <a:pt x="1233" y="8"/>
                  </a:lnTo>
                  <a:lnTo>
                    <a:pt x="1241" y="8"/>
                  </a:lnTo>
                  <a:lnTo>
                    <a:pt x="1250" y="8"/>
                  </a:lnTo>
                  <a:lnTo>
                    <a:pt x="1258" y="8"/>
                  </a:lnTo>
                  <a:lnTo>
                    <a:pt x="1266" y="8"/>
                  </a:lnTo>
                  <a:lnTo>
                    <a:pt x="1274" y="8"/>
                  </a:lnTo>
                  <a:lnTo>
                    <a:pt x="1283" y="8"/>
                  </a:lnTo>
                  <a:lnTo>
                    <a:pt x="1291" y="8"/>
                  </a:lnTo>
                  <a:lnTo>
                    <a:pt x="1299" y="8"/>
                  </a:lnTo>
                  <a:lnTo>
                    <a:pt x="1307" y="8"/>
                  </a:lnTo>
                  <a:lnTo>
                    <a:pt x="1315" y="8"/>
                  </a:lnTo>
                  <a:lnTo>
                    <a:pt x="1324" y="8"/>
                  </a:lnTo>
                  <a:lnTo>
                    <a:pt x="1332" y="8"/>
                  </a:lnTo>
                  <a:lnTo>
                    <a:pt x="1340" y="8"/>
                  </a:lnTo>
                  <a:lnTo>
                    <a:pt x="1348" y="8"/>
                  </a:lnTo>
                  <a:lnTo>
                    <a:pt x="1357" y="8"/>
                  </a:lnTo>
                  <a:lnTo>
                    <a:pt x="1365" y="8"/>
                  </a:lnTo>
                  <a:lnTo>
                    <a:pt x="1373" y="8"/>
                  </a:lnTo>
                </a:path>
              </a:pathLst>
            </a:custGeom>
            <a:noFill/>
            <a:ln w="25400" cap="flat">
              <a:solidFill>
                <a:srgbClr val="0000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72547" name="Freeform 131"/>
            <p:cNvSpPr>
              <a:spLocks/>
            </p:cNvSpPr>
            <p:nvPr/>
          </p:nvSpPr>
          <p:spPr bwMode="auto">
            <a:xfrm>
              <a:off x="2488" y="2376"/>
              <a:ext cx="1373" cy="1"/>
            </a:xfrm>
            <a:custGeom>
              <a:avLst/>
              <a:gdLst/>
              <a:ahLst/>
              <a:cxnLst>
                <a:cxn ang="0">
                  <a:pos x="16" y="0"/>
                </a:cxn>
                <a:cxn ang="0">
                  <a:pos x="41" y="0"/>
                </a:cxn>
                <a:cxn ang="0">
                  <a:pos x="65" y="0"/>
                </a:cxn>
                <a:cxn ang="0">
                  <a:pos x="90" y="0"/>
                </a:cxn>
                <a:cxn ang="0">
                  <a:pos x="115" y="0"/>
                </a:cxn>
                <a:cxn ang="0">
                  <a:pos x="139" y="0"/>
                </a:cxn>
                <a:cxn ang="0">
                  <a:pos x="164" y="0"/>
                </a:cxn>
                <a:cxn ang="0">
                  <a:pos x="189" y="0"/>
                </a:cxn>
                <a:cxn ang="0">
                  <a:pos x="213" y="0"/>
                </a:cxn>
                <a:cxn ang="0">
                  <a:pos x="238" y="0"/>
                </a:cxn>
                <a:cxn ang="0">
                  <a:pos x="263" y="0"/>
                </a:cxn>
                <a:cxn ang="0">
                  <a:pos x="287" y="0"/>
                </a:cxn>
                <a:cxn ang="0">
                  <a:pos x="312" y="0"/>
                </a:cxn>
                <a:cxn ang="0">
                  <a:pos x="337" y="0"/>
                </a:cxn>
                <a:cxn ang="0">
                  <a:pos x="361" y="0"/>
                </a:cxn>
                <a:cxn ang="0">
                  <a:pos x="386" y="0"/>
                </a:cxn>
                <a:cxn ang="0">
                  <a:pos x="411" y="0"/>
                </a:cxn>
                <a:cxn ang="0">
                  <a:pos x="436" y="0"/>
                </a:cxn>
                <a:cxn ang="0">
                  <a:pos x="460" y="0"/>
                </a:cxn>
                <a:cxn ang="0">
                  <a:pos x="485" y="0"/>
                </a:cxn>
                <a:cxn ang="0">
                  <a:pos x="510" y="0"/>
                </a:cxn>
                <a:cxn ang="0">
                  <a:pos x="534" y="0"/>
                </a:cxn>
                <a:cxn ang="0">
                  <a:pos x="559" y="0"/>
                </a:cxn>
                <a:cxn ang="0">
                  <a:pos x="584" y="0"/>
                </a:cxn>
                <a:cxn ang="0">
                  <a:pos x="608" y="0"/>
                </a:cxn>
                <a:cxn ang="0">
                  <a:pos x="633" y="0"/>
                </a:cxn>
                <a:cxn ang="0">
                  <a:pos x="658" y="0"/>
                </a:cxn>
                <a:cxn ang="0">
                  <a:pos x="682" y="0"/>
                </a:cxn>
                <a:cxn ang="0">
                  <a:pos x="707" y="0"/>
                </a:cxn>
                <a:cxn ang="0">
                  <a:pos x="732" y="0"/>
                </a:cxn>
                <a:cxn ang="0">
                  <a:pos x="756" y="0"/>
                </a:cxn>
                <a:cxn ang="0">
                  <a:pos x="781" y="0"/>
                </a:cxn>
                <a:cxn ang="0">
                  <a:pos x="806" y="0"/>
                </a:cxn>
                <a:cxn ang="0">
                  <a:pos x="830" y="0"/>
                </a:cxn>
                <a:cxn ang="0">
                  <a:pos x="855" y="0"/>
                </a:cxn>
                <a:cxn ang="0">
                  <a:pos x="880" y="0"/>
                </a:cxn>
                <a:cxn ang="0">
                  <a:pos x="904" y="0"/>
                </a:cxn>
                <a:cxn ang="0">
                  <a:pos x="929" y="0"/>
                </a:cxn>
                <a:cxn ang="0">
                  <a:pos x="954" y="0"/>
                </a:cxn>
                <a:cxn ang="0">
                  <a:pos x="978" y="0"/>
                </a:cxn>
                <a:cxn ang="0">
                  <a:pos x="1003" y="0"/>
                </a:cxn>
                <a:cxn ang="0">
                  <a:pos x="1028" y="0"/>
                </a:cxn>
                <a:cxn ang="0">
                  <a:pos x="1052" y="0"/>
                </a:cxn>
                <a:cxn ang="0">
                  <a:pos x="1077" y="0"/>
                </a:cxn>
                <a:cxn ang="0">
                  <a:pos x="1102" y="0"/>
                </a:cxn>
                <a:cxn ang="0">
                  <a:pos x="1126" y="0"/>
                </a:cxn>
                <a:cxn ang="0">
                  <a:pos x="1151" y="0"/>
                </a:cxn>
                <a:cxn ang="0">
                  <a:pos x="1176" y="0"/>
                </a:cxn>
                <a:cxn ang="0">
                  <a:pos x="1200" y="0"/>
                </a:cxn>
                <a:cxn ang="0">
                  <a:pos x="1225" y="0"/>
                </a:cxn>
                <a:cxn ang="0">
                  <a:pos x="1250" y="0"/>
                </a:cxn>
                <a:cxn ang="0">
                  <a:pos x="1274" y="0"/>
                </a:cxn>
                <a:cxn ang="0">
                  <a:pos x="1299" y="0"/>
                </a:cxn>
                <a:cxn ang="0">
                  <a:pos x="1324" y="0"/>
                </a:cxn>
                <a:cxn ang="0">
                  <a:pos x="1348" y="0"/>
                </a:cxn>
                <a:cxn ang="0">
                  <a:pos x="1373" y="0"/>
                </a:cxn>
              </a:cxnLst>
              <a:rect l="0" t="0" r="r" b="b"/>
              <a:pathLst>
                <a:path w="1373">
                  <a:moveTo>
                    <a:pt x="0" y="0"/>
                  </a:moveTo>
                  <a:lnTo>
                    <a:pt x="8" y="0"/>
                  </a:lnTo>
                  <a:lnTo>
                    <a:pt x="16" y="0"/>
                  </a:lnTo>
                  <a:lnTo>
                    <a:pt x="24" y="0"/>
                  </a:lnTo>
                  <a:lnTo>
                    <a:pt x="33" y="0"/>
                  </a:lnTo>
                  <a:lnTo>
                    <a:pt x="41" y="0"/>
                  </a:lnTo>
                  <a:lnTo>
                    <a:pt x="49" y="0"/>
                  </a:lnTo>
                  <a:lnTo>
                    <a:pt x="57" y="0"/>
                  </a:lnTo>
                  <a:lnTo>
                    <a:pt x="65" y="0"/>
                  </a:lnTo>
                  <a:lnTo>
                    <a:pt x="74" y="0"/>
                  </a:lnTo>
                  <a:lnTo>
                    <a:pt x="82" y="0"/>
                  </a:lnTo>
                  <a:lnTo>
                    <a:pt x="90" y="0"/>
                  </a:lnTo>
                  <a:lnTo>
                    <a:pt x="98" y="0"/>
                  </a:lnTo>
                  <a:lnTo>
                    <a:pt x="107" y="0"/>
                  </a:lnTo>
                  <a:lnTo>
                    <a:pt x="115" y="0"/>
                  </a:lnTo>
                  <a:lnTo>
                    <a:pt x="123" y="0"/>
                  </a:lnTo>
                  <a:lnTo>
                    <a:pt x="131" y="0"/>
                  </a:lnTo>
                  <a:lnTo>
                    <a:pt x="139" y="0"/>
                  </a:lnTo>
                  <a:lnTo>
                    <a:pt x="148" y="0"/>
                  </a:lnTo>
                  <a:lnTo>
                    <a:pt x="156" y="0"/>
                  </a:lnTo>
                  <a:lnTo>
                    <a:pt x="164" y="0"/>
                  </a:lnTo>
                  <a:lnTo>
                    <a:pt x="172" y="0"/>
                  </a:lnTo>
                  <a:lnTo>
                    <a:pt x="181" y="0"/>
                  </a:lnTo>
                  <a:lnTo>
                    <a:pt x="189" y="0"/>
                  </a:lnTo>
                  <a:lnTo>
                    <a:pt x="197" y="0"/>
                  </a:lnTo>
                  <a:lnTo>
                    <a:pt x="205" y="0"/>
                  </a:lnTo>
                  <a:lnTo>
                    <a:pt x="213" y="0"/>
                  </a:lnTo>
                  <a:lnTo>
                    <a:pt x="222" y="0"/>
                  </a:lnTo>
                  <a:lnTo>
                    <a:pt x="230" y="0"/>
                  </a:lnTo>
                  <a:lnTo>
                    <a:pt x="238" y="0"/>
                  </a:lnTo>
                  <a:lnTo>
                    <a:pt x="246" y="0"/>
                  </a:lnTo>
                  <a:lnTo>
                    <a:pt x="255" y="0"/>
                  </a:lnTo>
                  <a:lnTo>
                    <a:pt x="263" y="0"/>
                  </a:lnTo>
                  <a:lnTo>
                    <a:pt x="271" y="0"/>
                  </a:lnTo>
                  <a:lnTo>
                    <a:pt x="279" y="0"/>
                  </a:lnTo>
                  <a:lnTo>
                    <a:pt x="287" y="0"/>
                  </a:lnTo>
                  <a:lnTo>
                    <a:pt x="296" y="0"/>
                  </a:lnTo>
                  <a:lnTo>
                    <a:pt x="304" y="0"/>
                  </a:lnTo>
                  <a:lnTo>
                    <a:pt x="312" y="0"/>
                  </a:lnTo>
                  <a:lnTo>
                    <a:pt x="320" y="0"/>
                  </a:lnTo>
                  <a:lnTo>
                    <a:pt x="329" y="0"/>
                  </a:lnTo>
                  <a:lnTo>
                    <a:pt x="337" y="0"/>
                  </a:lnTo>
                  <a:lnTo>
                    <a:pt x="345" y="0"/>
                  </a:lnTo>
                  <a:lnTo>
                    <a:pt x="353" y="0"/>
                  </a:lnTo>
                  <a:lnTo>
                    <a:pt x="361" y="0"/>
                  </a:lnTo>
                  <a:lnTo>
                    <a:pt x="370" y="0"/>
                  </a:lnTo>
                  <a:lnTo>
                    <a:pt x="378" y="0"/>
                  </a:lnTo>
                  <a:lnTo>
                    <a:pt x="386" y="0"/>
                  </a:lnTo>
                  <a:lnTo>
                    <a:pt x="394" y="0"/>
                  </a:lnTo>
                  <a:lnTo>
                    <a:pt x="403" y="0"/>
                  </a:lnTo>
                  <a:lnTo>
                    <a:pt x="411" y="0"/>
                  </a:lnTo>
                  <a:lnTo>
                    <a:pt x="419" y="0"/>
                  </a:lnTo>
                  <a:lnTo>
                    <a:pt x="427" y="0"/>
                  </a:lnTo>
                  <a:lnTo>
                    <a:pt x="436" y="0"/>
                  </a:lnTo>
                  <a:lnTo>
                    <a:pt x="444" y="0"/>
                  </a:lnTo>
                  <a:lnTo>
                    <a:pt x="452" y="0"/>
                  </a:lnTo>
                  <a:lnTo>
                    <a:pt x="460" y="0"/>
                  </a:lnTo>
                  <a:lnTo>
                    <a:pt x="468" y="0"/>
                  </a:lnTo>
                  <a:lnTo>
                    <a:pt x="477" y="0"/>
                  </a:lnTo>
                  <a:lnTo>
                    <a:pt x="485" y="0"/>
                  </a:lnTo>
                  <a:lnTo>
                    <a:pt x="493" y="0"/>
                  </a:lnTo>
                  <a:lnTo>
                    <a:pt x="501" y="0"/>
                  </a:lnTo>
                  <a:lnTo>
                    <a:pt x="510" y="0"/>
                  </a:lnTo>
                  <a:lnTo>
                    <a:pt x="518" y="0"/>
                  </a:lnTo>
                  <a:lnTo>
                    <a:pt x="526" y="0"/>
                  </a:lnTo>
                  <a:lnTo>
                    <a:pt x="534" y="0"/>
                  </a:lnTo>
                  <a:lnTo>
                    <a:pt x="542" y="0"/>
                  </a:lnTo>
                  <a:lnTo>
                    <a:pt x="551" y="0"/>
                  </a:lnTo>
                  <a:lnTo>
                    <a:pt x="559" y="0"/>
                  </a:lnTo>
                  <a:lnTo>
                    <a:pt x="567" y="0"/>
                  </a:lnTo>
                  <a:lnTo>
                    <a:pt x="575" y="0"/>
                  </a:lnTo>
                  <a:lnTo>
                    <a:pt x="584" y="0"/>
                  </a:lnTo>
                  <a:lnTo>
                    <a:pt x="592" y="0"/>
                  </a:lnTo>
                  <a:lnTo>
                    <a:pt x="600" y="0"/>
                  </a:lnTo>
                  <a:lnTo>
                    <a:pt x="608" y="0"/>
                  </a:lnTo>
                  <a:lnTo>
                    <a:pt x="616" y="0"/>
                  </a:lnTo>
                  <a:lnTo>
                    <a:pt x="625" y="0"/>
                  </a:lnTo>
                  <a:lnTo>
                    <a:pt x="633" y="0"/>
                  </a:lnTo>
                  <a:lnTo>
                    <a:pt x="641" y="0"/>
                  </a:lnTo>
                  <a:lnTo>
                    <a:pt x="649" y="0"/>
                  </a:lnTo>
                  <a:lnTo>
                    <a:pt x="658" y="0"/>
                  </a:lnTo>
                  <a:lnTo>
                    <a:pt x="666" y="0"/>
                  </a:lnTo>
                  <a:lnTo>
                    <a:pt x="674" y="0"/>
                  </a:lnTo>
                  <a:lnTo>
                    <a:pt x="682" y="0"/>
                  </a:lnTo>
                  <a:lnTo>
                    <a:pt x="690" y="0"/>
                  </a:lnTo>
                  <a:lnTo>
                    <a:pt x="699" y="0"/>
                  </a:lnTo>
                  <a:lnTo>
                    <a:pt x="707" y="0"/>
                  </a:lnTo>
                  <a:lnTo>
                    <a:pt x="715" y="0"/>
                  </a:lnTo>
                  <a:lnTo>
                    <a:pt x="723" y="0"/>
                  </a:lnTo>
                  <a:lnTo>
                    <a:pt x="732" y="0"/>
                  </a:lnTo>
                  <a:lnTo>
                    <a:pt x="740" y="0"/>
                  </a:lnTo>
                  <a:lnTo>
                    <a:pt x="748" y="0"/>
                  </a:lnTo>
                  <a:lnTo>
                    <a:pt x="756" y="0"/>
                  </a:lnTo>
                  <a:lnTo>
                    <a:pt x="764" y="0"/>
                  </a:lnTo>
                  <a:lnTo>
                    <a:pt x="773" y="0"/>
                  </a:lnTo>
                  <a:lnTo>
                    <a:pt x="781" y="0"/>
                  </a:lnTo>
                  <a:lnTo>
                    <a:pt x="789" y="0"/>
                  </a:lnTo>
                  <a:lnTo>
                    <a:pt x="797" y="0"/>
                  </a:lnTo>
                  <a:lnTo>
                    <a:pt x="806" y="0"/>
                  </a:lnTo>
                  <a:lnTo>
                    <a:pt x="814" y="0"/>
                  </a:lnTo>
                  <a:lnTo>
                    <a:pt x="822" y="0"/>
                  </a:lnTo>
                  <a:lnTo>
                    <a:pt x="830" y="0"/>
                  </a:lnTo>
                  <a:lnTo>
                    <a:pt x="838" y="0"/>
                  </a:lnTo>
                  <a:lnTo>
                    <a:pt x="847" y="0"/>
                  </a:lnTo>
                  <a:lnTo>
                    <a:pt x="855" y="0"/>
                  </a:lnTo>
                  <a:lnTo>
                    <a:pt x="863" y="0"/>
                  </a:lnTo>
                  <a:lnTo>
                    <a:pt x="871" y="0"/>
                  </a:lnTo>
                  <a:lnTo>
                    <a:pt x="880" y="0"/>
                  </a:lnTo>
                  <a:lnTo>
                    <a:pt x="888" y="0"/>
                  </a:lnTo>
                  <a:lnTo>
                    <a:pt x="896" y="0"/>
                  </a:lnTo>
                  <a:lnTo>
                    <a:pt x="904" y="0"/>
                  </a:lnTo>
                  <a:lnTo>
                    <a:pt x="913" y="0"/>
                  </a:lnTo>
                  <a:lnTo>
                    <a:pt x="921" y="0"/>
                  </a:lnTo>
                  <a:lnTo>
                    <a:pt x="929" y="0"/>
                  </a:lnTo>
                  <a:lnTo>
                    <a:pt x="937" y="0"/>
                  </a:lnTo>
                  <a:lnTo>
                    <a:pt x="945" y="0"/>
                  </a:lnTo>
                  <a:lnTo>
                    <a:pt x="954" y="0"/>
                  </a:lnTo>
                  <a:lnTo>
                    <a:pt x="962" y="0"/>
                  </a:lnTo>
                  <a:lnTo>
                    <a:pt x="970" y="0"/>
                  </a:lnTo>
                  <a:lnTo>
                    <a:pt x="978" y="0"/>
                  </a:lnTo>
                  <a:lnTo>
                    <a:pt x="987" y="0"/>
                  </a:lnTo>
                  <a:lnTo>
                    <a:pt x="995" y="0"/>
                  </a:lnTo>
                  <a:lnTo>
                    <a:pt x="1003" y="0"/>
                  </a:lnTo>
                  <a:lnTo>
                    <a:pt x="1011" y="0"/>
                  </a:lnTo>
                  <a:lnTo>
                    <a:pt x="1019" y="0"/>
                  </a:lnTo>
                  <a:lnTo>
                    <a:pt x="1028" y="0"/>
                  </a:lnTo>
                  <a:lnTo>
                    <a:pt x="1036" y="0"/>
                  </a:lnTo>
                  <a:lnTo>
                    <a:pt x="1044" y="0"/>
                  </a:lnTo>
                  <a:lnTo>
                    <a:pt x="1052" y="0"/>
                  </a:lnTo>
                  <a:lnTo>
                    <a:pt x="1061" y="0"/>
                  </a:lnTo>
                  <a:lnTo>
                    <a:pt x="1069" y="0"/>
                  </a:lnTo>
                  <a:lnTo>
                    <a:pt x="1077" y="0"/>
                  </a:lnTo>
                  <a:lnTo>
                    <a:pt x="1085" y="0"/>
                  </a:lnTo>
                  <a:lnTo>
                    <a:pt x="1093" y="0"/>
                  </a:lnTo>
                  <a:lnTo>
                    <a:pt x="1102" y="0"/>
                  </a:lnTo>
                  <a:lnTo>
                    <a:pt x="1110" y="0"/>
                  </a:lnTo>
                  <a:lnTo>
                    <a:pt x="1118" y="0"/>
                  </a:lnTo>
                  <a:lnTo>
                    <a:pt x="1126" y="0"/>
                  </a:lnTo>
                  <a:lnTo>
                    <a:pt x="1135" y="0"/>
                  </a:lnTo>
                  <a:lnTo>
                    <a:pt x="1143" y="0"/>
                  </a:lnTo>
                  <a:lnTo>
                    <a:pt x="1151" y="0"/>
                  </a:lnTo>
                  <a:lnTo>
                    <a:pt x="1159" y="0"/>
                  </a:lnTo>
                  <a:lnTo>
                    <a:pt x="1167" y="0"/>
                  </a:lnTo>
                  <a:lnTo>
                    <a:pt x="1176" y="0"/>
                  </a:lnTo>
                  <a:lnTo>
                    <a:pt x="1184" y="0"/>
                  </a:lnTo>
                  <a:lnTo>
                    <a:pt x="1192" y="0"/>
                  </a:lnTo>
                  <a:lnTo>
                    <a:pt x="1200" y="0"/>
                  </a:lnTo>
                  <a:lnTo>
                    <a:pt x="1209" y="0"/>
                  </a:lnTo>
                  <a:lnTo>
                    <a:pt x="1217" y="0"/>
                  </a:lnTo>
                  <a:lnTo>
                    <a:pt x="1225" y="0"/>
                  </a:lnTo>
                  <a:lnTo>
                    <a:pt x="1233" y="0"/>
                  </a:lnTo>
                  <a:lnTo>
                    <a:pt x="1241" y="0"/>
                  </a:lnTo>
                  <a:lnTo>
                    <a:pt x="1250" y="0"/>
                  </a:lnTo>
                  <a:lnTo>
                    <a:pt x="1258" y="0"/>
                  </a:lnTo>
                  <a:lnTo>
                    <a:pt x="1266" y="0"/>
                  </a:lnTo>
                  <a:lnTo>
                    <a:pt x="1274" y="0"/>
                  </a:lnTo>
                  <a:lnTo>
                    <a:pt x="1283" y="0"/>
                  </a:lnTo>
                  <a:lnTo>
                    <a:pt x="1291" y="0"/>
                  </a:lnTo>
                  <a:lnTo>
                    <a:pt x="1299" y="0"/>
                  </a:lnTo>
                  <a:lnTo>
                    <a:pt x="1307" y="0"/>
                  </a:lnTo>
                  <a:lnTo>
                    <a:pt x="1315" y="0"/>
                  </a:lnTo>
                  <a:lnTo>
                    <a:pt x="1324" y="0"/>
                  </a:lnTo>
                  <a:lnTo>
                    <a:pt x="1332" y="0"/>
                  </a:lnTo>
                  <a:lnTo>
                    <a:pt x="1340" y="0"/>
                  </a:lnTo>
                  <a:lnTo>
                    <a:pt x="1348" y="0"/>
                  </a:lnTo>
                  <a:lnTo>
                    <a:pt x="1357" y="0"/>
                  </a:lnTo>
                  <a:lnTo>
                    <a:pt x="1365" y="0"/>
                  </a:lnTo>
                  <a:lnTo>
                    <a:pt x="1373" y="0"/>
                  </a:lnTo>
                </a:path>
              </a:pathLst>
            </a:custGeom>
            <a:noFill/>
            <a:ln w="25400" cap="flat">
              <a:solidFill>
                <a:srgbClr val="007F00"/>
              </a:solidFill>
              <a:prstDash val="sysDash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72548" name="Freeform 132"/>
            <p:cNvSpPr>
              <a:spLocks/>
            </p:cNvSpPr>
            <p:nvPr/>
          </p:nvSpPr>
          <p:spPr bwMode="auto">
            <a:xfrm>
              <a:off x="2488" y="2582"/>
              <a:ext cx="1373" cy="1"/>
            </a:xfrm>
            <a:custGeom>
              <a:avLst/>
              <a:gdLst/>
              <a:ahLst/>
              <a:cxnLst>
                <a:cxn ang="0">
                  <a:pos x="16" y="0"/>
                </a:cxn>
                <a:cxn ang="0">
                  <a:pos x="41" y="0"/>
                </a:cxn>
                <a:cxn ang="0">
                  <a:pos x="65" y="0"/>
                </a:cxn>
                <a:cxn ang="0">
                  <a:pos x="90" y="0"/>
                </a:cxn>
                <a:cxn ang="0">
                  <a:pos x="115" y="0"/>
                </a:cxn>
                <a:cxn ang="0">
                  <a:pos x="139" y="0"/>
                </a:cxn>
                <a:cxn ang="0">
                  <a:pos x="164" y="0"/>
                </a:cxn>
                <a:cxn ang="0">
                  <a:pos x="189" y="0"/>
                </a:cxn>
                <a:cxn ang="0">
                  <a:pos x="213" y="0"/>
                </a:cxn>
                <a:cxn ang="0">
                  <a:pos x="238" y="0"/>
                </a:cxn>
                <a:cxn ang="0">
                  <a:pos x="263" y="0"/>
                </a:cxn>
                <a:cxn ang="0">
                  <a:pos x="287" y="0"/>
                </a:cxn>
                <a:cxn ang="0">
                  <a:pos x="312" y="0"/>
                </a:cxn>
                <a:cxn ang="0">
                  <a:pos x="337" y="0"/>
                </a:cxn>
                <a:cxn ang="0">
                  <a:pos x="361" y="0"/>
                </a:cxn>
                <a:cxn ang="0">
                  <a:pos x="386" y="0"/>
                </a:cxn>
                <a:cxn ang="0">
                  <a:pos x="411" y="0"/>
                </a:cxn>
                <a:cxn ang="0">
                  <a:pos x="436" y="0"/>
                </a:cxn>
                <a:cxn ang="0">
                  <a:pos x="460" y="0"/>
                </a:cxn>
                <a:cxn ang="0">
                  <a:pos x="485" y="0"/>
                </a:cxn>
                <a:cxn ang="0">
                  <a:pos x="510" y="0"/>
                </a:cxn>
                <a:cxn ang="0">
                  <a:pos x="534" y="0"/>
                </a:cxn>
                <a:cxn ang="0">
                  <a:pos x="559" y="0"/>
                </a:cxn>
                <a:cxn ang="0">
                  <a:pos x="584" y="0"/>
                </a:cxn>
                <a:cxn ang="0">
                  <a:pos x="608" y="0"/>
                </a:cxn>
                <a:cxn ang="0">
                  <a:pos x="633" y="0"/>
                </a:cxn>
                <a:cxn ang="0">
                  <a:pos x="658" y="0"/>
                </a:cxn>
                <a:cxn ang="0">
                  <a:pos x="682" y="0"/>
                </a:cxn>
                <a:cxn ang="0">
                  <a:pos x="707" y="0"/>
                </a:cxn>
                <a:cxn ang="0">
                  <a:pos x="732" y="0"/>
                </a:cxn>
                <a:cxn ang="0">
                  <a:pos x="756" y="0"/>
                </a:cxn>
                <a:cxn ang="0">
                  <a:pos x="781" y="0"/>
                </a:cxn>
                <a:cxn ang="0">
                  <a:pos x="806" y="0"/>
                </a:cxn>
                <a:cxn ang="0">
                  <a:pos x="830" y="0"/>
                </a:cxn>
                <a:cxn ang="0">
                  <a:pos x="855" y="0"/>
                </a:cxn>
                <a:cxn ang="0">
                  <a:pos x="880" y="0"/>
                </a:cxn>
                <a:cxn ang="0">
                  <a:pos x="904" y="0"/>
                </a:cxn>
                <a:cxn ang="0">
                  <a:pos x="929" y="0"/>
                </a:cxn>
                <a:cxn ang="0">
                  <a:pos x="954" y="0"/>
                </a:cxn>
                <a:cxn ang="0">
                  <a:pos x="978" y="0"/>
                </a:cxn>
                <a:cxn ang="0">
                  <a:pos x="1003" y="0"/>
                </a:cxn>
                <a:cxn ang="0">
                  <a:pos x="1028" y="0"/>
                </a:cxn>
                <a:cxn ang="0">
                  <a:pos x="1052" y="0"/>
                </a:cxn>
                <a:cxn ang="0">
                  <a:pos x="1077" y="0"/>
                </a:cxn>
                <a:cxn ang="0">
                  <a:pos x="1102" y="0"/>
                </a:cxn>
                <a:cxn ang="0">
                  <a:pos x="1126" y="0"/>
                </a:cxn>
                <a:cxn ang="0">
                  <a:pos x="1151" y="0"/>
                </a:cxn>
                <a:cxn ang="0">
                  <a:pos x="1176" y="0"/>
                </a:cxn>
                <a:cxn ang="0">
                  <a:pos x="1200" y="0"/>
                </a:cxn>
                <a:cxn ang="0">
                  <a:pos x="1225" y="0"/>
                </a:cxn>
                <a:cxn ang="0">
                  <a:pos x="1250" y="0"/>
                </a:cxn>
                <a:cxn ang="0">
                  <a:pos x="1274" y="0"/>
                </a:cxn>
                <a:cxn ang="0">
                  <a:pos x="1299" y="0"/>
                </a:cxn>
                <a:cxn ang="0">
                  <a:pos x="1324" y="0"/>
                </a:cxn>
                <a:cxn ang="0">
                  <a:pos x="1348" y="0"/>
                </a:cxn>
                <a:cxn ang="0">
                  <a:pos x="1373" y="0"/>
                </a:cxn>
              </a:cxnLst>
              <a:rect l="0" t="0" r="r" b="b"/>
              <a:pathLst>
                <a:path w="1373">
                  <a:moveTo>
                    <a:pt x="0" y="0"/>
                  </a:moveTo>
                  <a:lnTo>
                    <a:pt x="8" y="0"/>
                  </a:lnTo>
                  <a:lnTo>
                    <a:pt x="16" y="0"/>
                  </a:lnTo>
                  <a:lnTo>
                    <a:pt x="24" y="0"/>
                  </a:lnTo>
                  <a:lnTo>
                    <a:pt x="33" y="0"/>
                  </a:lnTo>
                  <a:lnTo>
                    <a:pt x="41" y="0"/>
                  </a:lnTo>
                  <a:lnTo>
                    <a:pt x="49" y="0"/>
                  </a:lnTo>
                  <a:lnTo>
                    <a:pt x="57" y="0"/>
                  </a:lnTo>
                  <a:lnTo>
                    <a:pt x="65" y="0"/>
                  </a:lnTo>
                  <a:lnTo>
                    <a:pt x="74" y="0"/>
                  </a:lnTo>
                  <a:lnTo>
                    <a:pt x="82" y="0"/>
                  </a:lnTo>
                  <a:lnTo>
                    <a:pt x="90" y="0"/>
                  </a:lnTo>
                  <a:lnTo>
                    <a:pt x="98" y="0"/>
                  </a:lnTo>
                  <a:lnTo>
                    <a:pt x="107" y="0"/>
                  </a:lnTo>
                  <a:lnTo>
                    <a:pt x="115" y="0"/>
                  </a:lnTo>
                  <a:lnTo>
                    <a:pt x="123" y="0"/>
                  </a:lnTo>
                  <a:lnTo>
                    <a:pt x="131" y="0"/>
                  </a:lnTo>
                  <a:lnTo>
                    <a:pt x="139" y="0"/>
                  </a:lnTo>
                  <a:lnTo>
                    <a:pt x="148" y="0"/>
                  </a:lnTo>
                  <a:lnTo>
                    <a:pt x="156" y="0"/>
                  </a:lnTo>
                  <a:lnTo>
                    <a:pt x="164" y="0"/>
                  </a:lnTo>
                  <a:lnTo>
                    <a:pt x="172" y="0"/>
                  </a:lnTo>
                  <a:lnTo>
                    <a:pt x="181" y="0"/>
                  </a:lnTo>
                  <a:lnTo>
                    <a:pt x="189" y="0"/>
                  </a:lnTo>
                  <a:lnTo>
                    <a:pt x="197" y="0"/>
                  </a:lnTo>
                  <a:lnTo>
                    <a:pt x="205" y="0"/>
                  </a:lnTo>
                  <a:lnTo>
                    <a:pt x="213" y="0"/>
                  </a:lnTo>
                  <a:lnTo>
                    <a:pt x="222" y="0"/>
                  </a:lnTo>
                  <a:lnTo>
                    <a:pt x="230" y="0"/>
                  </a:lnTo>
                  <a:lnTo>
                    <a:pt x="238" y="0"/>
                  </a:lnTo>
                  <a:lnTo>
                    <a:pt x="246" y="0"/>
                  </a:lnTo>
                  <a:lnTo>
                    <a:pt x="255" y="0"/>
                  </a:lnTo>
                  <a:lnTo>
                    <a:pt x="263" y="0"/>
                  </a:lnTo>
                  <a:lnTo>
                    <a:pt x="271" y="0"/>
                  </a:lnTo>
                  <a:lnTo>
                    <a:pt x="279" y="0"/>
                  </a:lnTo>
                  <a:lnTo>
                    <a:pt x="287" y="0"/>
                  </a:lnTo>
                  <a:lnTo>
                    <a:pt x="296" y="0"/>
                  </a:lnTo>
                  <a:lnTo>
                    <a:pt x="304" y="0"/>
                  </a:lnTo>
                  <a:lnTo>
                    <a:pt x="312" y="0"/>
                  </a:lnTo>
                  <a:lnTo>
                    <a:pt x="320" y="0"/>
                  </a:lnTo>
                  <a:lnTo>
                    <a:pt x="329" y="0"/>
                  </a:lnTo>
                  <a:lnTo>
                    <a:pt x="337" y="0"/>
                  </a:lnTo>
                  <a:lnTo>
                    <a:pt x="345" y="0"/>
                  </a:lnTo>
                  <a:lnTo>
                    <a:pt x="353" y="0"/>
                  </a:lnTo>
                  <a:lnTo>
                    <a:pt x="361" y="0"/>
                  </a:lnTo>
                  <a:lnTo>
                    <a:pt x="370" y="0"/>
                  </a:lnTo>
                  <a:lnTo>
                    <a:pt x="378" y="0"/>
                  </a:lnTo>
                  <a:lnTo>
                    <a:pt x="386" y="0"/>
                  </a:lnTo>
                  <a:lnTo>
                    <a:pt x="394" y="0"/>
                  </a:lnTo>
                  <a:lnTo>
                    <a:pt x="403" y="0"/>
                  </a:lnTo>
                  <a:lnTo>
                    <a:pt x="411" y="0"/>
                  </a:lnTo>
                  <a:lnTo>
                    <a:pt x="419" y="0"/>
                  </a:lnTo>
                  <a:lnTo>
                    <a:pt x="427" y="0"/>
                  </a:lnTo>
                  <a:lnTo>
                    <a:pt x="436" y="0"/>
                  </a:lnTo>
                  <a:lnTo>
                    <a:pt x="444" y="0"/>
                  </a:lnTo>
                  <a:lnTo>
                    <a:pt x="452" y="0"/>
                  </a:lnTo>
                  <a:lnTo>
                    <a:pt x="460" y="0"/>
                  </a:lnTo>
                  <a:lnTo>
                    <a:pt x="468" y="0"/>
                  </a:lnTo>
                  <a:lnTo>
                    <a:pt x="477" y="0"/>
                  </a:lnTo>
                  <a:lnTo>
                    <a:pt x="485" y="0"/>
                  </a:lnTo>
                  <a:lnTo>
                    <a:pt x="493" y="0"/>
                  </a:lnTo>
                  <a:lnTo>
                    <a:pt x="501" y="0"/>
                  </a:lnTo>
                  <a:lnTo>
                    <a:pt x="510" y="0"/>
                  </a:lnTo>
                  <a:lnTo>
                    <a:pt x="518" y="0"/>
                  </a:lnTo>
                  <a:lnTo>
                    <a:pt x="526" y="0"/>
                  </a:lnTo>
                  <a:lnTo>
                    <a:pt x="534" y="0"/>
                  </a:lnTo>
                  <a:lnTo>
                    <a:pt x="542" y="0"/>
                  </a:lnTo>
                  <a:lnTo>
                    <a:pt x="551" y="0"/>
                  </a:lnTo>
                  <a:lnTo>
                    <a:pt x="559" y="0"/>
                  </a:lnTo>
                  <a:lnTo>
                    <a:pt x="567" y="0"/>
                  </a:lnTo>
                  <a:lnTo>
                    <a:pt x="575" y="0"/>
                  </a:lnTo>
                  <a:lnTo>
                    <a:pt x="584" y="0"/>
                  </a:lnTo>
                  <a:lnTo>
                    <a:pt x="592" y="0"/>
                  </a:lnTo>
                  <a:lnTo>
                    <a:pt x="600" y="0"/>
                  </a:lnTo>
                  <a:lnTo>
                    <a:pt x="608" y="0"/>
                  </a:lnTo>
                  <a:lnTo>
                    <a:pt x="616" y="0"/>
                  </a:lnTo>
                  <a:lnTo>
                    <a:pt x="625" y="0"/>
                  </a:lnTo>
                  <a:lnTo>
                    <a:pt x="633" y="0"/>
                  </a:lnTo>
                  <a:lnTo>
                    <a:pt x="641" y="0"/>
                  </a:lnTo>
                  <a:lnTo>
                    <a:pt x="649" y="0"/>
                  </a:lnTo>
                  <a:lnTo>
                    <a:pt x="658" y="0"/>
                  </a:lnTo>
                  <a:lnTo>
                    <a:pt x="666" y="0"/>
                  </a:lnTo>
                  <a:lnTo>
                    <a:pt x="674" y="0"/>
                  </a:lnTo>
                  <a:lnTo>
                    <a:pt x="682" y="0"/>
                  </a:lnTo>
                  <a:lnTo>
                    <a:pt x="690" y="0"/>
                  </a:lnTo>
                  <a:lnTo>
                    <a:pt x="699" y="0"/>
                  </a:lnTo>
                  <a:lnTo>
                    <a:pt x="707" y="0"/>
                  </a:lnTo>
                  <a:lnTo>
                    <a:pt x="715" y="0"/>
                  </a:lnTo>
                  <a:lnTo>
                    <a:pt x="723" y="0"/>
                  </a:lnTo>
                  <a:lnTo>
                    <a:pt x="732" y="0"/>
                  </a:lnTo>
                  <a:lnTo>
                    <a:pt x="740" y="0"/>
                  </a:lnTo>
                  <a:lnTo>
                    <a:pt x="748" y="0"/>
                  </a:lnTo>
                  <a:lnTo>
                    <a:pt x="756" y="0"/>
                  </a:lnTo>
                  <a:lnTo>
                    <a:pt x="764" y="0"/>
                  </a:lnTo>
                  <a:lnTo>
                    <a:pt x="773" y="0"/>
                  </a:lnTo>
                  <a:lnTo>
                    <a:pt x="781" y="0"/>
                  </a:lnTo>
                  <a:lnTo>
                    <a:pt x="789" y="0"/>
                  </a:lnTo>
                  <a:lnTo>
                    <a:pt x="797" y="0"/>
                  </a:lnTo>
                  <a:lnTo>
                    <a:pt x="806" y="0"/>
                  </a:lnTo>
                  <a:lnTo>
                    <a:pt x="814" y="0"/>
                  </a:lnTo>
                  <a:lnTo>
                    <a:pt x="822" y="0"/>
                  </a:lnTo>
                  <a:lnTo>
                    <a:pt x="830" y="0"/>
                  </a:lnTo>
                  <a:lnTo>
                    <a:pt x="838" y="0"/>
                  </a:lnTo>
                  <a:lnTo>
                    <a:pt x="847" y="0"/>
                  </a:lnTo>
                  <a:lnTo>
                    <a:pt x="855" y="0"/>
                  </a:lnTo>
                  <a:lnTo>
                    <a:pt x="863" y="0"/>
                  </a:lnTo>
                  <a:lnTo>
                    <a:pt x="871" y="0"/>
                  </a:lnTo>
                  <a:lnTo>
                    <a:pt x="880" y="0"/>
                  </a:lnTo>
                  <a:lnTo>
                    <a:pt x="888" y="0"/>
                  </a:lnTo>
                  <a:lnTo>
                    <a:pt x="896" y="0"/>
                  </a:lnTo>
                  <a:lnTo>
                    <a:pt x="904" y="0"/>
                  </a:lnTo>
                  <a:lnTo>
                    <a:pt x="913" y="0"/>
                  </a:lnTo>
                  <a:lnTo>
                    <a:pt x="921" y="0"/>
                  </a:lnTo>
                  <a:lnTo>
                    <a:pt x="929" y="0"/>
                  </a:lnTo>
                  <a:lnTo>
                    <a:pt x="937" y="0"/>
                  </a:lnTo>
                  <a:lnTo>
                    <a:pt x="945" y="0"/>
                  </a:lnTo>
                  <a:lnTo>
                    <a:pt x="954" y="0"/>
                  </a:lnTo>
                  <a:lnTo>
                    <a:pt x="962" y="0"/>
                  </a:lnTo>
                  <a:lnTo>
                    <a:pt x="970" y="0"/>
                  </a:lnTo>
                  <a:lnTo>
                    <a:pt x="978" y="0"/>
                  </a:lnTo>
                  <a:lnTo>
                    <a:pt x="987" y="0"/>
                  </a:lnTo>
                  <a:lnTo>
                    <a:pt x="995" y="0"/>
                  </a:lnTo>
                  <a:lnTo>
                    <a:pt x="1003" y="0"/>
                  </a:lnTo>
                  <a:lnTo>
                    <a:pt x="1011" y="0"/>
                  </a:lnTo>
                  <a:lnTo>
                    <a:pt x="1019" y="0"/>
                  </a:lnTo>
                  <a:lnTo>
                    <a:pt x="1028" y="0"/>
                  </a:lnTo>
                  <a:lnTo>
                    <a:pt x="1036" y="0"/>
                  </a:lnTo>
                  <a:lnTo>
                    <a:pt x="1044" y="0"/>
                  </a:lnTo>
                  <a:lnTo>
                    <a:pt x="1052" y="0"/>
                  </a:lnTo>
                  <a:lnTo>
                    <a:pt x="1061" y="0"/>
                  </a:lnTo>
                  <a:lnTo>
                    <a:pt x="1069" y="0"/>
                  </a:lnTo>
                  <a:lnTo>
                    <a:pt x="1077" y="0"/>
                  </a:lnTo>
                  <a:lnTo>
                    <a:pt x="1085" y="0"/>
                  </a:lnTo>
                  <a:lnTo>
                    <a:pt x="1093" y="0"/>
                  </a:lnTo>
                  <a:lnTo>
                    <a:pt x="1102" y="0"/>
                  </a:lnTo>
                  <a:lnTo>
                    <a:pt x="1110" y="0"/>
                  </a:lnTo>
                  <a:lnTo>
                    <a:pt x="1118" y="0"/>
                  </a:lnTo>
                  <a:lnTo>
                    <a:pt x="1126" y="0"/>
                  </a:lnTo>
                  <a:lnTo>
                    <a:pt x="1135" y="0"/>
                  </a:lnTo>
                  <a:lnTo>
                    <a:pt x="1143" y="0"/>
                  </a:lnTo>
                  <a:lnTo>
                    <a:pt x="1151" y="0"/>
                  </a:lnTo>
                  <a:lnTo>
                    <a:pt x="1159" y="0"/>
                  </a:lnTo>
                  <a:lnTo>
                    <a:pt x="1167" y="0"/>
                  </a:lnTo>
                  <a:lnTo>
                    <a:pt x="1176" y="0"/>
                  </a:lnTo>
                  <a:lnTo>
                    <a:pt x="1184" y="0"/>
                  </a:lnTo>
                  <a:lnTo>
                    <a:pt x="1192" y="0"/>
                  </a:lnTo>
                  <a:lnTo>
                    <a:pt x="1200" y="0"/>
                  </a:lnTo>
                  <a:lnTo>
                    <a:pt x="1209" y="0"/>
                  </a:lnTo>
                  <a:lnTo>
                    <a:pt x="1217" y="0"/>
                  </a:lnTo>
                  <a:lnTo>
                    <a:pt x="1225" y="0"/>
                  </a:lnTo>
                  <a:lnTo>
                    <a:pt x="1233" y="0"/>
                  </a:lnTo>
                  <a:lnTo>
                    <a:pt x="1241" y="0"/>
                  </a:lnTo>
                  <a:lnTo>
                    <a:pt x="1250" y="0"/>
                  </a:lnTo>
                  <a:lnTo>
                    <a:pt x="1258" y="0"/>
                  </a:lnTo>
                  <a:lnTo>
                    <a:pt x="1266" y="0"/>
                  </a:lnTo>
                  <a:lnTo>
                    <a:pt x="1274" y="0"/>
                  </a:lnTo>
                  <a:lnTo>
                    <a:pt x="1283" y="0"/>
                  </a:lnTo>
                  <a:lnTo>
                    <a:pt x="1291" y="0"/>
                  </a:lnTo>
                  <a:lnTo>
                    <a:pt x="1299" y="0"/>
                  </a:lnTo>
                  <a:lnTo>
                    <a:pt x="1307" y="0"/>
                  </a:lnTo>
                  <a:lnTo>
                    <a:pt x="1315" y="0"/>
                  </a:lnTo>
                  <a:lnTo>
                    <a:pt x="1324" y="0"/>
                  </a:lnTo>
                  <a:lnTo>
                    <a:pt x="1332" y="0"/>
                  </a:lnTo>
                  <a:lnTo>
                    <a:pt x="1340" y="0"/>
                  </a:lnTo>
                  <a:lnTo>
                    <a:pt x="1348" y="0"/>
                  </a:lnTo>
                  <a:lnTo>
                    <a:pt x="1357" y="0"/>
                  </a:lnTo>
                  <a:lnTo>
                    <a:pt x="1365" y="0"/>
                  </a:lnTo>
                  <a:lnTo>
                    <a:pt x="1373" y="0"/>
                  </a:lnTo>
                </a:path>
              </a:pathLst>
            </a:custGeom>
            <a:noFill/>
            <a:ln w="25400" cap="flat">
              <a:solidFill>
                <a:srgbClr val="FF0000"/>
              </a:solidFill>
              <a:prstDash val="sysDashDot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72549" name="Freeform 133"/>
            <p:cNvSpPr>
              <a:spLocks/>
            </p:cNvSpPr>
            <p:nvPr/>
          </p:nvSpPr>
          <p:spPr bwMode="auto">
            <a:xfrm>
              <a:off x="2488" y="2697"/>
              <a:ext cx="1373" cy="17"/>
            </a:xfrm>
            <a:custGeom>
              <a:avLst/>
              <a:gdLst/>
              <a:ahLst/>
              <a:cxnLst>
                <a:cxn ang="0">
                  <a:pos x="16" y="0"/>
                </a:cxn>
                <a:cxn ang="0">
                  <a:pos x="41" y="0"/>
                </a:cxn>
                <a:cxn ang="0">
                  <a:pos x="65" y="9"/>
                </a:cxn>
                <a:cxn ang="0">
                  <a:pos x="90" y="9"/>
                </a:cxn>
                <a:cxn ang="0">
                  <a:pos x="115" y="9"/>
                </a:cxn>
                <a:cxn ang="0">
                  <a:pos x="139" y="9"/>
                </a:cxn>
                <a:cxn ang="0">
                  <a:pos x="164" y="9"/>
                </a:cxn>
                <a:cxn ang="0">
                  <a:pos x="189" y="9"/>
                </a:cxn>
                <a:cxn ang="0">
                  <a:pos x="213" y="9"/>
                </a:cxn>
                <a:cxn ang="0">
                  <a:pos x="238" y="9"/>
                </a:cxn>
                <a:cxn ang="0">
                  <a:pos x="263" y="9"/>
                </a:cxn>
                <a:cxn ang="0">
                  <a:pos x="287" y="9"/>
                </a:cxn>
                <a:cxn ang="0">
                  <a:pos x="312" y="9"/>
                </a:cxn>
                <a:cxn ang="0">
                  <a:pos x="337" y="9"/>
                </a:cxn>
                <a:cxn ang="0">
                  <a:pos x="361" y="9"/>
                </a:cxn>
                <a:cxn ang="0">
                  <a:pos x="386" y="9"/>
                </a:cxn>
                <a:cxn ang="0">
                  <a:pos x="411" y="9"/>
                </a:cxn>
                <a:cxn ang="0">
                  <a:pos x="436" y="9"/>
                </a:cxn>
                <a:cxn ang="0">
                  <a:pos x="460" y="9"/>
                </a:cxn>
                <a:cxn ang="0">
                  <a:pos x="485" y="9"/>
                </a:cxn>
                <a:cxn ang="0">
                  <a:pos x="510" y="9"/>
                </a:cxn>
                <a:cxn ang="0">
                  <a:pos x="534" y="9"/>
                </a:cxn>
                <a:cxn ang="0">
                  <a:pos x="559" y="9"/>
                </a:cxn>
                <a:cxn ang="0">
                  <a:pos x="584" y="9"/>
                </a:cxn>
                <a:cxn ang="0">
                  <a:pos x="608" y="9"/>
                </a:cxn>
                <a:cxn ang="0">
                  <a:pos x="633" y="9"/>
                </a:cxn>
                <a:cxn ang="0">
                  <a:pos x="658" y="9"/>
                </a:cxn>
                <a:cxn ang="0">
                  <a:pos x="682" y="9"/>
                </a:cxn>
                <a:cxn ang="0">
                  <a:pos x="707" y="9"/>
                </a:cxn>
                <a:cxn ang="0">
                  <a:pos x="732" y="9"/>
                </a:cxn>
                <a:cxn ang="0">
                  <a:pos x="756" y="9"/>
                </a:cxn>
                <a:cxn ang="0">
                  <a:pos x="781" y="9"/>
                </a:cxn>
                <a:cxn ang="0">
                  <a:pos x="806" y="9"/>
                </a:cxn>
                <a:cxn ang="0">
                  <a:pos x="830" y="9"/>
                </a:cxn>
                <a:cxn ang="0">
                  <a:pos x="855" y="9"/>
                </a:cxn>
                <a:cxn ang="0">
                  <a:pos x="880" y="9"/>
                </a:cxn>
                <a:cxn ang="0">
                  <a:pos x="904" y="9"/>
                </a:cxn>
                <a:cxn ang="0">
                  <a:pos x="929" y="9"/>
                </a:cxn>
                <a:cxn ang="0">
                  <a:pos x="954" y="9"/>
                </a:cxn>
                <a:cxn ang="0">
                  <a:pos x="978" y="9"/>
                </a:cxn>
                <a:cxn ang="0">
                  <a:pos x="1003" y="9"/>
                </a:cxn>
                <a:cxn ang="0">
                  <a:pos x="1028" y="17"/>
                </a:cxn>
                <a:cxn ang="0">
                  <a:pos x="1052" y="17"/>
                </a:cxn>
                <a:cxn ang="0">
                  <a:pos x="1077" y="17"/>
                </a:cxn>
                <a:cxn ang="0">
                  <a:pos x="1102" y="17"/>
                </a:cxn>
                <a:cxn ang="0">
                  <a:pos x="1126" y="17"/>
                </a:cxn>
                <a:cxn ang="0">
                  <a:pos x="1151" y="17"/>
                </a:cxn>
                <a:cxn ang="0">
                  <a:pos x="1176" y="17"/>
                </a:cxn>
                <a:cxn ang="0">
                  <a:pos x="1200" y="17"/>
                </a:cxn>
                <a:cxn ang="0">
                  <a:pos x="1225" y="17"/>
                </a:cxn>
                <a:cxn ang="0">
                  <a:pos x="1250" y="17"/>
                </a:cxn>
                <a:cxn ang="0">
                  <a:pos x="1274" y="17"/>
                </a:cxn>
                <a:cxn ang="0">
                  <a:pos x="1299" y="17"/>
                </a:cxn>
                <a:cxn ang="0">
                  <a:pos x="1324" y="17"/>
                </a:cxn>
                <a:cxn ang="0">
                  <a:pos x="1348" y="17"/>
                </a:cxn>
                <a:cxn ang="0">
                  <a:pos x="1373" y="17"/>
                </a:cxn>
              </a:cxnLst>
              <a:rect l="0" t="0" r="r" b="b"/>
              <a:pathLst>
                <a:path w="1373" h="17">
                  <a:moveTo>
                    <a:pt x="0" y="0"/>
                  </a:moveTo>
                  <a:lnTo>
                    <a:pt x="8" y="0"/>
                  </a:lnTo>
                  <a:lnTo>
                    <a:pt x="16" y="0"/>
                  </a:lnTo>
                  <a:lnTo>
                    <a:pt x="24" y="0"/>
                  </a:lnTo>
                  <a:lnTo>
                    <a:pt x="33" y="0"/>
                  </a:lnTo>
                  <a:lnTo>
                    <a:pt x="41" y="0"/>
                  </a:lnTo>
                  <a:lnTo>
                    <a:pt x="49" y="9"/>
                  </a:lnTo>
                  <a:lnTo>
                    <a:pt x="57" y="9"/>
                  </a:lnTo>
                  <a:lnTo>
                    <a:pt x="65" y="9"/>
                  </a:lnTo>
                  <a:lnTo>
                    <a:pt x="74" y="9"/>
                  </a:lnTo>
                  <a:lnTo>
                    <a:pt x="82" y="9"/>
                  </a:lnTo>
                  <a:lnTo>
                    <a:pt x="90" y="9"/>
                  </a:lnTo>
                  <a:lnTo>
                    <a:pt x="98" y="9"/>
                  </a:lnTo>
                  <a:lnTo>
                    <a:pt x="107" y="9"/>
                  </a:lnTo>
                  <a:lnTo>
                    <a:pt x="115" y="9"/>
                  </a:lnTo>
                  <a:lnTo>
                    <a:pt x="123" y="9"/>
                  </a:lnTo>
                  <a:lnTo>
                    <a:pt x="131" y="9"/>
                  </a:lnTo>
                  <a:lnTo>
                    <a:pt x="139" y="9"/>
                  </a:lnTo>
                  <a:lnTo>
                    <a:pt x="148" y="9"/>
                  </a:lnTo>
                  <a:lnTo>
                    <a:pt x="156" y="9"/>
                  </a:lnTo>
                  <a:lnTo>
                    <a:pt x="164" y="9"/>
                  </a:lnTo>
                  <a:lnTo>
                    <a:pt x="172" y="9"/>
                  </a:lnTo>
                  <a:lnTo>
                    <a:pt x="181" y="9"/>
                  </a:lnTo>
                  <a:lnTo>
                    <a:pt x="189" y="9"/>
                  </a:lnTo>
                  <a:lnTo>
                    <a:pt x="197" y="9"/>
                  </a:lnTo>
                  <a:lnTo>
                    <a:pt x="205" y="9"/>
                  </a:lnTo>
                  <a:lnTo>
                    <a:pt x="213" y="9"/>
                  </a:lnTo>
                  <a:lnTo>
                    <a:pt x="222" y="9"/>
                  </a:lnTo>
                  <a:lnTo>
                    <a:pt x="230" y="9"/>
                  </a:lnTo>
                  <a:lnTo>
                    <a:pt x="238" y="9"/>
                  </a:lnTo>
                  <a:lnTo>
                    <a:pt x="246" y="9"/>
                  </a:lnTo>
                  <a:lnTo>
                    <a:pt x="255" y="9"/>
                  </a:lnTo>
                  <a:lnTo>
                    <a:pt x="263" y="9"/>
                  </a:lnTo>
                  <a:lnTo>
                    <a:pt x="271" y="9"/>
                  </a:lnTo>
                  <a:lnTo>
                    <a:pt x="279" y="9"/>
                  </a:lnTo>
                  <a:lnTo>
                    <a:pt x="287" y="9"/>
                  </a:lnTo>
                  <a:lnTo>
                    <a:pt x="296" y="9"/>
                  </a:lnTo>
                  <a:lnTo>
                    <a:pt x="304" y="9"/>
                  </a:lnTo>
                  <a:lnTo>
                    <a:pt x="312" y="9"/>
                  </a:lnTo>
                  <a:lnTo>
                    <a:pt x="320" y="9"/>
                  </a:lnTo>
                  <a:lnTo>
                    <a:pt x="329" y="9"/>
                  </a:lnTo>
                  <a:lnTo>
                    <a:pt x="337" y="9"/>
                  </a:lnTo>
                  <a:lnTo>
                    <a:pt x="345" y="9"/>
                  </a:lnTo>
                  <a:lnTo>
                    <a:pt x="353" y="9"/>
                  </a:lnTo>
                  <a:lnTo>
                    <a:pt x="361" y="9"/>
                  </a:lnTo>
                  <a:lnTo>
                    <a:pt x="370" y="9"/>
                  </a:lnTo>
                  <a:lnTo>
                    <a:pt x="378" y="9"/>
                  </a:lnTo>
                  <a:lnTo>
                    <a:pt x="386" y="9"/>
                  </a:lnTo>
                  <a:lnTo>
                    <a:pt x="394" y="9"/>
                  </a:lnTo>
                  <a:lnTo>
                    <a:pt x="403" y="9"/>
                  </a:lnTo>
                  <a:lnTo>
                    <a:pt x="411" y="9"/>
                  </a:lnTo>
                  <a:lnTo>
                    <a:pt x="419" y="9"/>
                  </a:lnTo>
                  <a:lnTo>
                    <a:pt x="427" y="9"/>
                  </a:lnTo>
                  <a:lnTo>
                    <a:pt x="436" y="9"/>
                  </a:lnTo>
                  <a:lnTo>
                    <a:pt x="444" y="9"/>
                  </a:lnTo>
                  <a:lnTo>
                    <a:pt x="452" y="9"/>
                  </a:lnTo>
                  <a:lnTo>
                    <a:pt x="460" y="9"/>
                  </a:lnTo>
                  <a:lnTo>
                    <a:pt x="468" y="9"/>
                  </a:lnTo>
                  <a:lnTo>
                    <a:pt x="477" y="9"/>
                  </a:lnTo>
                  <a:lnTo>
                    <a:pt x="485" y="9"/>
                  </a:lnTo>
                  <a:lnTo>
                    <a:pt x="493" y="9"/>
                  </a:lnTo>
                  <a:lnTo>
                    <a:pt x="501" y="9"/>
                  </a:lnTo>
                  <a:lnTo>
                    <a:pt x="510" y="9"/>
                  </a:lnTo>
                  <a:lnTo>
                    <a:pt x="518" y="9"/>
                  </a:lnTo>
                  <a:lnTo>
                    <a:pt x="526" y="9"/>
                  </a:lnTo>
                  <a:lnTo>
                    <a:pt x="534" y="9"/>
                  </a:lnTo>
                  <a:lnTo>
                    <a:pt x="542" y="9"/>
                  </a:lnTo>
                  <a:lnTo>
                    <a:pt x="551" y="9"/>
                  </a:lnTo>
                  <a:lnTo>
                    <a:pt x="559" y="9"/>
                  </a:lnTo>
                  <a:lnTo>
                    <a:pt x="567" y="9"/>
                  </a:lnTo>
                  <a:lnTo>
                    <a:pt x="575" y="9"/>
                  </a:lnTo>
                  <a:lnTo>
                    <a:pt x="584" y="9"/>
                  </a:lnTo>
                  <a:lnTo>
                    <a:pt x="592" y="9"/>
                  </a:lnTo>
                  <a:lnTo>
                    <a:pt x="600" y="9"/>
                  </a:lnTo>
                  <a:lnTo>
                    <a:pt x="608" y="9"/>
                  </a:lnTo>
                  <a:lnTo>
                    <a:pt x="616" y="9"/>
                  </a:lnTo>
                  <a:lnTo>
                    <a:pt x="625" y="9"/>
                  </a:lnTo>
                  <a:lnTo>
                    <a:pt x="633" y="9"/>
                  </a:lnTo>
                  <a:lnTo>
                    <a:pt x="641" y="9"/>
                  </a:lnTo>
                  <a:lnTo>
                    <a:pt x="649" y="9"/>
                  </a:lnTo>
                  <a:lnTo>
                    <a:pt x="658" y="9"/>
                  </a:lnTo>
                  <a:lnTo>
                    <a:pt x="666" y="9"/>
                  </a:lnTo>
                  <a:lnTo>
                    <a:pt x="674" y="9"/>
                  </a:lnTo>
                  <a:lnTo>
                    <a:pt x="682" y="9"/>
                  </a:lnTo>
                  <a:lnTo>
                    <a:pt x="690" y="9"/>
                  </a:lnTo>
                  <a:lnTo>
                    <a:pt x="699" y="9"/>
                  </a:lnTo>
                  <a:lnTo>
                    <a:pt x="707" y="9"/>
                  </a:lnTo>
                  <a:lnTo>
                    <a:pt x="715" y="9"/>
                  </a:lnTo>
                  <a:lnTo>
                    <a:pt x="723" y="9"/>
                  </a:lnTo>
                  <a:lnTo>
                    <a:pt x="732" y="9"/>
                  </a:lnTo>
                  <a:lnTo>
                    <a:pt x="740" y="9"/>
                  </a:lnTo>
                  <a:lnTo>
                    <a:pt x="748" y="9"/>
                  </a:lnTo>
                  <a:lnTo>
                    <a:pt x="756" y="9"/>
                  </a:lnTo>
                  <a:lnTo>
                    <a:pt x="764" y="9"/>
                  </a:lnTo>
                  <a:lnTo>
                    <a:pt x="773" y="9"/>
                  </a:lnTo>
                  <a:lnTo>
                    <a:pt x="781" y="9"/>
                  </a:lnTo>
                  <a:lnTo>
                    <a:pt x="789" y="9"/>
                  </a:lnTo>
                  <a:lnTo>
                    <a:pt x="797" y="9"/>
                  </a:lnTo>
                  <a:lnTo>
                    <a:pt x="806" y="9"/>
                  </a:lnTo>
                  <a:lnTo>
                    <a:pt x="814" y="9"/>
                  </a:lnTo>
                  <a:lnTo>
                    <a:pt x="822" y="9"/>
                  </a:lnTo>
                  <a:lnTo>
                    <a:pt x="830" y="9"/>
                  </a:lnTo>
                  <a:lnTo>
                    <a:pt x="838" y="9"/>
                  </a:lnTo>
                  <a:lnTo>
                    <a:pt x="847" y="9"/>
                  </a:lnTo>
                  <a:lnTo>
                    <a:pt x="855" y="9"/>
                  </a:lnTo>
                  <a:lnTo>
                    <a:pt x="863" y="9"/>
                  </a:lnTo>
                  <a:lnTo>
                    <a:pt x="871" y="9"/>
                  </a:lnTo>
                  <a:lnTo>
                    <a:pt x="880" y="9"/>
                  </a:lnTo>
                  <a:lnTo>
                    <a:pt x="888" y="9"/>
                  </a:lnTo>
                  <a:lnTo>
                    <a:pt x="896" y="9"/>
                  </a:lnTo>
                  <a:lnTo>
                    <a:pt x="904" y="9"/>
                  </a:lnTo>
                  <a:lnTo>
                    <a:pt x="913" y="9"/>
                  </a:lnTo>
                  <a:lnTo>
                    <a:pt x="921" y="9"/>
                  </a:lnTo>
                  <a:lnTo>
                    <a:pt x="929" y="9"/>
                  </a:lnTo>
                  <a:lnTo>
                    <a:pt x="937" y="9"/>
                  </a:lnTo>
                  <a:lnTo>
                    <a:pt x="945" y="9"/>
                  </a:lnTo>
                  <a:lnTo>
                    <a:pt x="954" y="9"/>
                  </a:lnTo>
                  <a:lnTo>
                    <a:pt x="962" y="9"/>
                  </a:lnTo>
                  <a:lnTo>
                    <a:pt x="970" y="9"/>
                  </a:lnTo>
                  <a:lnTo>
                    <a:pt x="978" y="9"/>
                  </a:lnTo>
                  <a:lnTo>
                    <a:pt x="987" y="9"/>
                  </a:lnTo>
                  <a:lnTo>
                    <a:pt x="995" y="9"/>
                  </a:lnTo>
                  <a:lnTo>
                    <a:pt x="1003" y="9"/>
                  </a:lnTo>
                  <a:lnTo>
                    <a:pt x="1011" y="17"/>
                  </a:lnTo>
                  <a:lnTo>
                    <a:pt x="1019" y="17"/>
                  </a:lnTo>
                  <a:lnTo>
                    <a:pt x="1028" y="17"/>
                  </a:lnTo>
                  <a:lnTo>
                    <a:pt x="1036" y="17"/>
                  </a:lnTo>
                  <a:lnTo>
                    <a:pt x="1044" y="17"/>
                  </a:lnTo>
                  <a:lnTo>
                    <a:pt x="1052" y="17"/>
                  </a:lnTo>
                  <a:lnTo>
                    <a:pt x="1061" y="17"/>
                  </a:lnTo>
                  <a:lnTo>
                    <a:pt x="1069" y="17"/>
                  </a:lnTo>
                  <a:lnTo>
                    <a:pt x="1077" y="17"/>
                  </a:lnTo>
                  <a:lnTo>
                    <a:pt x="1085" y="17"/>
                  </a:lnTo>
                  <a:lnTo>
                    <a:pt x="1093" y="17"/>
                  </a:lnTo>
                  <a:lnTo>
                    <a:pt x="1102" y="17"/>
                  </a:lnTo>
                  <a:lnTo>
                    <a:pt x="1110" y="17"/>
                  </a:lnTo>
                  <a:lnTo>
                    <a:pt x="1118" y="17"/>
                  </a:lnTo>
                  <a:lnTo>
                    <a:pt x="1126" y="17"/>
                  </a:lnTo>
                  <a:lnTo>
                    <a:pt x="1135" y="17"/>
                  </a:lnTo>
                  <a:lnTo>
                    <a:pt x="1143" y="17"/>
                  </a:lnTo>
                  <a:lnTo>
                    <a:pt x="1151" y="17"/>
                  </a:lnTo>
                  <a:lnTo>
                    <a:pt x="1159" y="17"/>
                  </a:lnTo>
                  <a:lnTo>
                    <a:pt x="1167" y="17"/>
                  </a:lnTo>
                  <a:lnTo>
                    <a:pt x="1176" y="17"/>
                  </a:lnTo>
                  <a:lnTo>
                    <a:pt x="1184" y="17"/>
                  </a:lnTo>
                  <a:lnTo>
                    <a:pt x="1192" y="17"/>
                  </a:lnTo>
                  <a:lnTo>
                    <a:pt x="1200" y="17"/>
                  </a:lnTo>
                  <a:lnTo>
                    <a:pt x="1209" y="17"/>
                  </a:lnTo>
                  <a:lnTo>
                    <a:pt x="1217" y="17"/>
                  </a:lnTo>
                  <a:lnTo>
                    <a:pt x="1225" y="17"/>
                  </a:lnTo>
                  <a:lnTo>
                    <a:pt x="1233" y="17"/>
                  </a:lnTo>
                  <a:lnTo>
                    <a:pt x="1241" y="17"/>
                  </a:lnTo>
                  <a:lnTo>
                    <a:pt x="1250" y="17"/>
                  </a:lnTo>
                  <a:lnTo>
                    <a:pt x="1258" y="17"/>
                  </a:lnTo>
                  <a:lnTo>
                    <a:pt x="1266" y="17"/>
                  </a:lnTo>
                  <a:lnTo>
                    <a:pt x="1274" y="17"/>
                  </a:lnTo>
                  <a:lnTo>
                    <a:pt x="1283" y="17"/>
                  </a:lnTo>
                  <a:lnTo>
                    <a:pt x="1291" y="17"/>
                  </a:lnTo>
                  <a:lnTo>
                    <a:pt x="1299" y="17"/>
                  </a:lnTo>
                  <a:lnTo>
                    <a:pt x="1307" y="17"/>
                  </a:lnTo>
                  <a:lnTo>
                    <a:pt x="1315" y="17"/>
                  </a:lnTo>
                  <a:lnTo>
                    <a:pt x="1324" y="17"/>
                  </a:lnTo>
                  <a:lnTo>
                    <a:pt x="1332" y="17"/>
                  </a:lnTo>
                  <a:lnTo>
                    <a:pt x="1340" y="17"/>
                  </a:lnTo>
                  <a:lnTo>
                    <a:pt x="1348" y="17"/>
                  </a:lnTo>
                  <a:lnTo>
                    <a:pt x="1357" y="17"/>
                  </a:lnTo>
                  <a:lnTo>
                    <a:pt x="1365" y="17"/>
                  </a:lnTo>
                  <a:lnTo>
                    <a:pt x="1373" y="17"/>
                  </a:lnTo>
                </a:path>
              </a:pathLst>
            </a:custGeom>
            <a:noFill/>
            <a:ln w="25400" cap="flat">
              <a:solidFill>
                <a:srgbClr val="00BFB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72550" name="Freeform 134"/>
            <p:cNvSpPr>
              <a:spLocks/>
            </p:cNvSpPr>
            <p:nvPr/>
          </p:nvSpPr>
          <p:spPr bwMode="auto">
            <a:xfrm>
              <a:off x="2488" y="2722"/>
              <a:ext cx="1373" cy="1"/>
            </a:xfrm>
            <a:custGeom>
              <a:avLst/>
              <a:gdLst/>
              <a:ahLst/>
              <a:cxnLst>
                <a:cxn ang="0">
                  <a:pos x="16" y="0"/>
                </a:cxn>
                <a:cxn ang="0">
                  <a:pos x="41" y="0"/>
                </a:cxn>
                <a:cxn ang="0">
                  <a:pos x="65" y="0"/>
                </a:cxn>
                <a:cxn ang="0">
                  <a:pos x="90" y="0"/>
                </a:cxn>
                <a:cxn ang="0">
                  <a:pos x="115" y="0"/>
                </a:cxn>
                <a:cxn ang="0">
                  <a:pos x="139" y="0"/>
                </a:cxn>
                <a:cxn ang="0">
                  <a:pos x="164" y="0"/>
                </a:cxn>
                <a:cxn ang="0">
                  <a:pos x="189" y="0"/>
                </a:cxn>
                <a:cxn ang="0">
                  <a:pos x="213" y="0"/>
                </a:cxn>
                <a:cxn ang="0">
                  <a:pos x="238" y="0"/>
                </a:cxn>
                <a:cxn ang="0">
                  <a:pos x="263" y="0"/>
                </a:cxn>
                <a:cxn ang="0">
                  <a:pos x="287" y="0"/>
                </a:cxn>
                <a:cxn ang="0">
                  <a:pos x="312" y="0"/>
                </a:cxn>
                <a:cxn ang="0">
                  <a:pos x="337" y="0"/>
                </a:cxn>
                <a:cxn ang="0">
                  <a:pos x="361" y="0"/>
                </a:cxn>
                <a:cxn ang="0">
                  <a:pos x="386" y="0"/>
                </a:cxn>
                <a:cxn ang="0">
                  <a:pos x="411" y="0"/>
                </a:cxn>
                <a:cxn ang="0">
                  <a:pos x="436" y="0"/>
                </a:cxn>
                <a:cxn ang="0">
                  <a:pos x="460" y="0"/>
                </a:cxn>
                <a:cxn ang="0">
                  <a:pos x="485" y="0"/>
                </a:cxn>
                <a:cxn ang="0">
                  <a:pos x="510" y="0"/>
                </a:cxn>
                <a:cxn ang="0">
                  <a:pos x="534" y="0"/>
                </a:cxn>
                <a:cxn ang="0">
                  <a:pos x="559" y="0"/>
                </a:cxn>
                <a:cxn ang="0">
                  <a:pos x="584" y="0"/>
                </a:cxn>
                <a:cxn ang="0">
                  <a:pos x="608" y="0"/>
                </a:cxn>
                <a:cxn ang="0">
                  <a:pos x="633" y="0"/>
                </a:cxn>
                <a:cxn ang="0">
                  <a:pos x="658" y="0"/>
                </a:cxn>
                <a:cxn ang="0">
                  <a:pos x="682" y="0"/>
                </a:cxn>
                <a:cxn ang="0">
                  <a:pos x="707" y="0"/>
                </a:cxn>
                <a:cxn ang="0">
                  <a:pos x="732" y="0"/>
                </a:cxn>
                <a:cxn ang="0">
                  <a:pos x="756" y="0"/>
                </a:cxn>
                <a:cxn ang="0">
                  <a:pos x="781" y="0"/>
                </a:cxn>
                <a:cxn ang="0">
                  <a:pos x="806" y="0"/>
                </a:cxn>
                <a:cxn ang="0">
                  <a:pos x="830" y="0"/>
                </a:cxn>
                <a:cxn ang="0">
                  <a:pos x="855" y="0"/>
                </a:cxn>
                <a:cxn ang="0">
                  <a:pos x="880" y="0"/>
                </a:cxn>
                <a:cxn ang="0">
                  <a:pos x="904" y="0"/>
                </a:cxn>
                <a:cxn ang="0">
                  <a:pos x="929" y="0"/>
                </a:cxn>
                <a:cxn ang="0">
                  <a:pos x="954" y="0"/>
                </a:cxn>
                <a:cxn ang="0">
                  <a:pos x="978" y="0"/>
                </a:cxn>
                <a:cxn ang="0">
                  <a:pos x="1003" y="0"/>
                </a:cxn>
                <a:cxn ang="0">
                  <a:pos x="1028" y="0"/>
                </a:cxn>
                <a:cxn ang="0">
                  <a:pos x="1052" y="0"/>
                </a:cxn>
                <a:cxn ang="0">
                  <a:pos x="1077" y="0"/>
                </a:cxn>
                <a:cxn ang="0">
                  <a:pos x="1102" y="0"/>
                </a:cxn>
                <a:cxn ang="0">
                  <a:pos x="1126" y="0"/>
                </a:cxn>
                <a:cxn ang="0">
                  <a:pos x="1151" y="0"/>
                </a:cxn>
                <a:cxn ang="0">
                  <a:pos x="1176" y="0"/>
                </a:cxn>
                <a:cxn ang="0">
                  <a:pos x="1200" y="0"/>
                </a:cxn>
                <a:cxn ang="0">
                  <a:pos x="1225" y="0"/>
                </a:cxn>
                <a:cxn ang="0">
                  <a:pos x="1250" y="0"/>
                </a:cxn>
                <a:cxn ang="0">
                  <a:pos x="1274" y="0"/>
                </a:cxn>
                <a:cxn ang="0">
                  <a:pos x="1299" y="0"/>
                </a:cxn>
                <a:cxn ang="0">
                  <a:pos x="1324" y="0"/>
                </a:cxn>
                <a:cxn ang="0">
                  <a:pos x="1348" y="0"/>
                </a:cxn>
                <a:cxn ang="0">
                  <a:pos x="1373" y="0"/>
                </a:cxn>
              </a:cxnLst>
              <a:rect l="0" t="0" r="r" b="b"/>
              <a:pathLst>
                <a:path w="1373">
                  <a:moveTo>
                    <a:pt x="0" y="0"/>
                  </a:moveTo>
                  <a:lnTo>
                    <a:pt x="8" y="0"/>
                  </a:lnTo>
                  <a:lnTo>
                    <a:pt x="16" y="0"/>
                  </a:lnTo>
                  <a:lnTo>
                    <a:pt x="24" y="0"/>
                  </a:lnTo>
                  <a:lnTo>
                    <a:pt x="33" y="0"/>
                  </a:lnTo>
                  <a:lnTo>
                    <a:pt x="41" y="0"/>
                  </a:lnTo>
                  <a:lnTo>
                    <a:pt x="49" y="0"/>
                  </a:lnTo>
                  <a:lnTo>
                    <a:pt x="57" y="0"/>
                  </a:lnTo>
                  <a:lnTo>
                    <a:pt x="65" y="0"/>
                  </a:lnTo>
                  <a:lnTo>
                    <a:pt x="74" y="0"/>
                  </a:lnTo>
                  <a:lnTo>
                    <a:pt x="82" y="0"/>
                  </a:lnTo>
                  <a:lnTo>
                    <a:pt x="90" y="0"/>
                  </a:lnTo>
                  <a:lnTo>
                    <a:pt x="98" y="0"/>
                  </a:lnTo>
                  <a:lnTo>
                    <a:pt x="107" y="0"/>
                  </a:lnTo>
                  <a:lnTo>
                    <a:pt x="115" y="0"/>
                  </a:lnTo>
                  <a:lnTo>
                    <a:pt x="123" y="0"/>
                  </a:lnTo>
                  <a:lnTo>
                    <a:pt x="131" y="0"/>
                  </a:lnTo>
                  <a:lnTo>
                    <a:pt x="139" y="0"/>
                  </a:lnTo>
                  <a:lnTo>
                    <a:pt x="148" y="0"/>
                  </a:lnTo>
                  <a:lnTo>
                    <a:pt x="156" y="0"/>
                  </a:lnTo>
                  <a:lnTo>
                    <a:pt x="164" y="0"/>
                  </a:lnTo>
                  <a:lnTo>
                    <a:pt x="172" y="0"/>
                  </a:lnTo>
                  <a:lnTo>
                    <a:pt x="181" y="0"/>
                  </a:lnTo>
                  <a:lnTo>
                    <a:pt x="189" y="0"/>
                  </a:lnTo>
                  <a:lnTo>
                    <a:pt x="197" y="0"/>
                  </a:lnTo>
                  <a:lnTo>
                    <a:pt x="205" y="0"/>
                  </a:lnTo>
                  <a:lnTo>
                    <a:pt x="213" y="0"/>
                  </a:lnTo>
                  <a:lnTo>
                    <a:pt x="222" y="0"/>
                  </a:lnTo>
                  <a:lnTo>
                    <a:pt x="230" y="0"/>
                  </a:lnTo>
                  <a:lnTo>
                    <a:pt x="238" y="0"/>
                  </a:lnTo>
                  <a:lnTo>
                    <a:pt x="246" y="0"/>
                  </a:lnTo>
                  <a:lnTo>
                    <a:pt x="255" y="0"/>
                  </a:lnTo>
                  <a:lnTo>
                    <a:pt x="263" y="0"/>
                  </a:lnTo>
                  <a:lnTo>
                    <a:pt x="271" y="0"/>
                  </a:lnTo>
                  <a:lnTo>
                    <a:pt x="279" y="0"/>
                  </a:lnTo>
                  <a:lnTo>
                    <a:pt x="287" y="0"/>
                  </a:lnTo>
                  <a:lnTo>
                    <a:pt x="296" y="0"/>
                  </a:lnTo>
                  <a:lnTo>
                    <a:pt x="304" y="0"/>
                  </a:lnTo>
                  <a:lnTo>
                    <a:pt x="312" y="0"/>
                  </a:lnTo>
                  <a:lnTo>
                    <a:pt x="320" y="0"/>
                  </a:lnTo>
                  <a:lnTo>
                    <a:pt x="329" y="0"/>
                  </a:lnTo>
                  <a:lnTo>
                    <a:pt x="337" y="0"/>
                  </a:lnTo>
                  <a:lnTo>
                    <a:pt x="345" y="0"/>
                  </a:lnTo>
                  <a:lnTo>
                    <a:pt x="353" y="0"/>
                  </a:lnTo>
                  <a:lnTo>
                    <a:pt x="361" y="0"/>
                  </a:lnTo>
                  <a:lnTo>
                    <a:pt x="370" y="0"/>
                  </a:lnTo>
                  <a:lnTo>
                    <a:pt x="378" y="0"/>
                  </a:lnTo>
                  <a:lnTo>
                    <a:pt x="386" y="0"/>
                  </a:lnTo>
                  <a:lnTo>
                    <a:pt x="394" y="0"/>
                  </a:lnTo>
                  <a:lnTo>
                    <a:pt x="403" y="0"/>
                  </a:lnTo>
                  <a:lnTo>
                    <a:pt x="411" y="0"/>
                  </a:lnTo>
                  <a:lnTo>
                    <a:pt x="419" y="0"/>
                  </a:lnTo>
                  <a:lnTo>
                    <a:pt x="427" y="0"/>
                  </a:lnTo>
                  <a:lnTo>
                    <a:pt x="436" y="0"/>
                  </a:lnTo>
                  <a:lnTo>
                    <a:pt x="444" y="0"/>
                  </a:lnTo>
                  <a:lnTo>
                    <a:pt x="452" y="0"/>
                  </a:lnTo>
                  <a:lnTo>
                    <a:pt x="460" y="0"/>
                  </a:lnTo>
                  <a:lnTo>
                    <a:pt x="468" y="0"/>
                  </a:lnTo>
                  <a:lnTo>
                    <a:pt x="477" y="0"/>
                  </a:lnTo>
                  <a:lnTo>
                    <a:pt x="485" y="0"/>
                  </a:lnTo>
                  <a:lnTo>
                    <a:pt x="493" y="0"/>
                  </a:lnTo>
                  <a:lnTo>
                    <a:pt x="501" y="0"/>
                  </a:lnTo>
                  <a:lnTo>
                    <a:pt x="510" y="0"/>
                  </a:lnTo>
                  <a:lnTo>
                    <a:pt x="518" y="0"/>
                  </a:lnTo>
                  <a:lnTo>
                    <a:pt x="526" y="0"/>
                  </a:lnTo>
                  <a:lnTo>
                    <a:pt x="534" y="0"/>
                  </a:lnTo>
                  <a:lnTo>
                    <a:pt x="542" y="0"/>
                  </a:lnTo>
                  <a:lnTo>
                    <a:pt x="551" y="0"/>
                  </a:lnTo>
                  <a:lnTo>
                    <a:pt x="559" y="0"/>
                  </a:lnTo>
                  <a:lnTo>
                    <a:pt x="567" y="0"/>
                  </a:lnTo>
                  <a:lnTo>
                    <a:pt x="575" y="0"/>
                  </a:lnTo>
                  <a:lnTo>
                    <a:pt x="584" y="0"/>
                  </a:lnTo>
                  <a:lnTo>
                    <a:pt x="592" y="0"/>
                  </a:lnTo>
                  <a:lnTo>
                    <a:pt x="600" y="0"/>
                  </a:lnTo>
                  <a:lnTo>
                    <a:pt x="608" y="0"/>
                  </a:lnTo>
                  <a:lnTo>
                    <a:pt x="616" y="0"/>
                  </a:lnTo>
                  <a:lnTo>
                    <a:pt x="625" y="0"/>
                  </a:lnTo>
                  <a:lnTo>
                    <a:pt x="633" y="0"/>
                  </a:lnTo>
                  <a:lnTo>
                    <a:pt x="641" y="0"/>
                  </a:lnTo>
                  <a:lnTo>
                    <a:pt x="649" y="0"/>
                  </a:lnTo>
                  <a:lnTo>
                    <a:pt x="658" y="0"/>
                  </a:lnTo>
                  <a:lnTo>
                    <a:pt x="666" y="0"/>
                  </a:lnTo>
                  <a:lnTo>
                    <a:pt x="674" y="0"/>
                  </a:lnTo>
                  <a:lnTo>
                    <a:pt x="682" y="0"/>
                  </a:lnTo>
                  <a:lnTo>
                    <a:pt x="690" y="0"/>
                  </a:lnTo>
                  <a:lnTo>
                    <a:pt x="699" y="0"/>
                  </a:lnTo>
                  <a:lnTo>
                    <a:pt x="707" y="0"/>
                  </a:lnTo>
                  <a:lnTo>
                    <a:pt x="715" y="0"/>
                  </a:lnTo>
                  <a:lnTo>
                    <a:pt x="723" y="0"/>
                  </a:lnTo>
                  <a:lnTo>
                    <a:pt x="732" y="0"/>
                  </a:lnTo>
                  <a:lnTo>
                    <a:pt x="740" y="0"/>
                  </a:lnTo>
                  <a:lnTo>
                    <a:pt x="748" y="0"/>
                  </a:lnTo>
                  <a:lnTo>
                    <a:pt x="756" y="0"/>
                  </a:lnTo>
                  <a:lnTo>
                    <a:pt x="764" y="0"/>
                  </a:lnTo>
                  <a:lnTo>
                    <a:pt x="773" y="0"/>
                  </a:lnTo>
                  <a:lnTo>
                    <a:pt x="781" y="0"/>
                  </a:lnTo>
                  <a:lnTo>
                    <a:pt x="789" y="0"/>
                  </a:lnTo>
                  <a:lnTo>
                    <a:pt x="797" y="0"/>
                  </a:lnTo>
                  <a:lnTo>
                    <a:pt x="806" y="0"/>
                  </a:lnTo>
                  <a:lnTo>
                    <a:pt x="814" y="0"/>
                  </a:lnTo>
                  <a:lnTo>
                    <a:pt x="822" y="0"/>
                  </a:lnTo>
                  <a:lnTo>
                    <a:pt x="830" y="0"/>
                  </a:lnTo>
                  <a:lnTo>
                    <a:pt x="838" y="0"/>
                  </a:lnTo>
                  <a:lnTo>
                    <a:pt x="847" y="0"/>
                  </a:lnTo>
                  <a:lnTo>
                    <a:pt x="855" y="0"/>
                  </a:lnTo>
                  <a:lnTo>
                    <a:pt x="863" y="0"/>
                  </a:lnTo>
                  <a:lnTo>
                    <a:pt x="871" y="0"/>
                  </a:lnTo>
                  <a:lnTo>
                    <a:pt x="880" y="0"/>
                  </a:lnTo>
                  <a:lnTo>
                    <a:pt x="888" y="0"/>
                  </a:lnTo>
                  <a:lnTo>
                    <a:pt x="896" y="0"/>
                  </a:lnTo>
                  <a:lnTo>
                    <a:pt x="904" y="0"/>
                  </a:lnTo>
                  <a:lnTo>
                    <a:pt x="913" y="0"/>
                  </a:lnTo>
                  <a:lnTo>
                    <a:pt x="921" y="0"/>
                  </a:lnTo>
                  <a:lnTo>
                    <a:pt x="929" y="0"/>
                  </a:lnTo>
                  <a:lnTo>
                    <a:pt x="937" y="0"/>
                  </a:lnTo>
                  <a:lnTo>
                    <a:pt x="945" y="0"/>
                  </a:lnTo>
                  <a:lnTo>
                    <a:pt x="954" y="0"/>
                  </a:lnTo>
                  <a:lnTo>
                    <a:pt x="962" y="0"/>
                  </a:lnTo>
                  <a:lnTo>
                    <a:pt x="970" y="0"/>
                  </a:lnTo>
                  <a:lnTo>
                    <a:pt x="978" y="0"/>
                  </a:lnTo>
                  <a:lnTo>
                    <a:pt x="987" y="0"/>
                  </a:lnTo>
                  <a:lnTo>
                    <a:pt x="995" y="0"/>
                  </a:lnTo>
                  <a:lnTo>
                    <a:pt x="1003" y="0"/>
                  </a:lnTo>
                  <a:lnTo>
                    <a:pt x="1011" y="0"/>
                  </a:lnTo>
                  <a:lnTo>
                    <a:pt x="1019" y="0"/>
                  </a:lnTo>
                  <a:lnTo>
                    <a:pt x="1028" y="0"/>
                  </a:lnTo>
                  <a:lnTo>
                    <a:pt x="1036" y="0"/>
                  </a:lnTo>
                  <a:lnTo>
                    <a:pt x="1044" y="0"/>
                  </a:lnTo>
                  <a:lnTo>
                    <a:pt x="1052" y="0"/>
                  </a:lnTo>
                  <a:lnTo>
                    <a:pt x="1061" y="0"/>
                  </a:lnTo>
                  <a:lnTo>
                    <a:pt x="1069" y="0"/>
                  </a:lnTo>
                  <a:lnTo>
                    <a:pt x="1077" y="0"/>
                  </a:lnTo>
                  <a:lnTo>
                    <a:pt x="1085" y="0"/>
                  </a:lnTo>
                  <a:lnTo>
                    <a:pt x="1093" y="0"/>
                  </a:lnTo>
                  <a:lnTo>
                    <a:pt x="1102" y="0"/>
                  </a:lnTo>
                  <a:lnTo>
                    <a:pt x="1110" y="0"/>
                  </a:lnTo>
                  <a:lnTo>
                    <a:pt x="1118" y="0"/>
                  </a:lnTo>
                  <a:lnTo>
                    <a:pt x="1126" y="0"/>
                  </a:lnTo>
                  <a:lnTo>
                    <a:pt x="1135" y="0"/>
                  </a:lnTo>
                  <a:lnTo>
                    <a:pt x="1143" y="0"/>
                  </a:lnTo>
                  <a:lnTo>
                    <a:pt x="1151" y="0"/>
                  </a:lnTo>
                  <a:lnTo>
                    <a:pt x="1159" y="0"/>
                  </a:lnTo>
                  <a:lnTo>
                    <a:pt x="1167" y="0"/>
                  </a:lnTo>
                  <a:lnTo>
                    <a:pt x="1176" y="0"/>
                  </a:lnTo>
                  <a:lnTo>
                    <a:pt x="1184" y="0"/>
                  </a:lnTo>
                  <a:lnTo>
                    <a:pt x="1192" y="0"/>
                  </a:lnTo>
                  <a:lnTo>
                    <a:pt x="1200" y="0"/>
                  </a:lnTo>
                  <a:lnTo>
                    <a:pt x="1209" y="0"/>
                  </a:lnTo>
                  <a:lnTo>
                    <a:pt x="1217" y="0"/>
                  </a:lnTo>
                  <a:lnTo>
                    <a:pt x="1225" y="0"/>
                  </a:lnTo>
                  <a:lnTo>
                    <a:pt x="1233" y="0"/>
                  </a:lnTo>
                  <a:lnTo>
                    <a:pt x="1241" y="0"/>
                  </a:lnTo>
                  <a:lnTo>
                    <a:pt x="1250" y="0"/>
                  </a:lnTo>
                  <a:lnTo>
                    <a:pt x="1258" y="0"/>
                  </a:lnTo>
                  <a:lnTo>
                    <a:pt x="1266" y="0"/>
                  </a:lnTo>
                  <a:lnTo>
                    <a:pt x="1274" y="0"/>
                  </a:lnTo>
                  <a:lnTo>
                    <a:pt x="1283" y="0"/>
                  </a:lnTo>
                  <a:lnTo>
                    <a:pt x="1291" y="0"/>
                  </a:lnTo>
                  <a:lnTo>
                    <a:pt x="1299" y="0"/>
                  </a:lnTo>
                  <a:lnTo>
                    <a:pt x="1307" y="0"/>
                  </a:lnTo>
                  <a:lnTo>
                    <a:pt x="1315" y="0"/>
                  </a:lnTo>
                  <a:lnTo>
                    <a:pt x="1324" y="0"/>
                  </a:lnTo>
                  <a:lnTo>
                    <a:pt x="1332" y="0"/>
                  </a:lnTo>
                  <a:lnTo>
                    <a:pt x="1340" y="0"/>
                  </a:lnTo>
                  <a:lnTo>
                    <a:pt x="1348" y="0"/>
                  </a:lnTo>
                  <a:lnTo>
                    <a:pt x="1357" y="0"/>
                  </a:lnTo>
                  <a:lnTo>
                    <a:pt x="1365" y="0"/>
                  </a:lnTo>
                  <a:lnTo>
                    <a:pt x="1373" y="0"/>
                  </a:lnTo>
                </a:path>
              </a:pathLst>
            </a:custGeom>
            <a:noFill/>
            <a:ln w="25400" cap="flat">
              <a:solidFill>
                <a:srgbClr val="BF00BF"/>
              </a:solidFill>
              <a:prstDash val="sysDash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72551" name="Rectangle 135"/>
            <p:cNvSpPr>
              <a:spLocks noChangeArrowheads="1"/>
            </p:cNvSpPr>
            <p:nvPr/>
          </p:nvSpPr>
          <p:spPr bwMode="auto">
            <a:xfrm>
              <a:off x="2759" y="3100"/>
              <a:ext cx="938" cy="1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hangingPunct="0"/>
              <a:r>
                <a:rPr lang="en-US" sz="1300">
                  <a:solidFill>
                    <a:srgbClr val="000000"/>
                  </a:solidFill>
                  <a:latin typeface="Helvetica" pitchFamily="34" charset="0"/>
                </a:rPr>
                <a:t>Frequency (MHz)</a:t>
              </a:r>
              <a:endParaRPr lang="en-US"/>
            </a:p>
          </p:txBody>
        </p:sp>
        <p:sp>
          <p:nvSpPr>
            <p:cNvPr id="572552" name="Rectangle 136"/>
            <p:cNvSpPr>
              <a:spLocks noChangeArrowheads="1"/>
            </p:cNvSpPr>
            <p:nvPr/>
          </p:nvSpPr>
          <p:spPr bwMode="auto">
            <a:xfrm rot="16200000">
              <a:off x="1812" y="2219"/>
              <a:ext cx="929" cy="1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hangingPunct="0"/>
              <a:r>
                <a:rPr lang="en-US" sz="1300">
                  <a:solidFill>
                    <a:srgbClr val="000000"/>
                  </a:solidFill>
                  <a:latin typeface="Helvetica" pitchFamily="34" charset="0"/>
                </a:rPr>
                <a:t>Bandwidth (MHz)</a:t>
              </a:r>
              <a:endParaRPr lang="en-US"/>
            </a:p>
          </p:txBody>
        </p:sp>
        <p:sp>
          <p:nvSpPr>
            <p:cNvPr id="572553" name="Rectangle 137"/>
            <p:cNvSpPr>
              <a:spLocks noChangeArrowheads="1"/>
            </p:cNvSpPr>
            <p:nvPr/>
          </p:nvSpPr>
          <p:spPr bwMode="auto">
            <a:xfrm>
              <a:off x="4297" y="2006"/>
              <a:ext cx="1053" cy="691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72554" name="Rectangle 138"/>
            <p:cNvSpPr>
              <a:spLocks noChangeArrowheads="1"/>
            </p:cNvSpPr>
            <p:nvPr/>
          </p:nvSpPr>
          <p:spPr bwMode="auto">
            <a:xfrm>
              <a:off x="4297" y="2006"/>
              <a:ext cx="1053" cy="691"/>
            </a:xfrm>
            <a:prstGeom prst="rect">
              <a:avLst/>
            </a:prstGeom>
            <a:noFill/>
            <a:ln w="0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72555" name="Line 139"/>
            <p:cNvSpPr>
              <a:spLocks noChangeShapeType="1"/>
            </p:cNvSpPr>
            <p:nvPr/>
          </p:nvSpPr>
          <p:spPr bwMode="auto">
            <a:xfrm>
              <a:off x="4297" y="2006"/>
              <a:ext cx="1053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72556" name="Line 140"/>
            <p:cNvSpPr>
              <a:spLocks noChangeShapeType="1"/>
            </p:cNvSpPr>
            <p:nvPr/>
          </p:nvSpPr>
          <p:spPr bwMode="auto">
            <a:xfrm>
              <a:off x="4297" y="2697"/>
              <a:ext cx="1053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72557" name="Line 141"/>
            <p:cNvSpPr>
              <a:spLocks noChangeShapeType="1"/>
            </p:cNvSpPr>
            <p:nvPr/>
          </p:nvSpPr>
          <p:spPr bwMode="auto">
            <a:xfrm flipV="1">
              <a:off x="5350" y="2006"/>
              <a:ext cx="1" cy="69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72558" name="Line 142"/>
            <p:cNvSpPr>
              <a:spLocks noChangeShapeType="1"/>
            </p:cNvSpPr>
            <p:nvPr/>
          </p:nvSpPr>
          <p:spPr bwMode="auto">
            <a:xfrm flipV="1">
              <a:off x="4297" y="2006"/>
              <a:ext cx="1" cy="69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72559" name="Line 143"/>
            <p:cNvSpPr>
              <a:spLocks noChangeShapeType="1"/>
            </p:cNvSpPr>
            <p:nvPr/>
          </p:nvSpPr>
          <p:spPr bwMode="auto">
            <a:xfrm>
              <a:off x="4297" y="2697"/>
              <a:ext cx="1053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72560" name="Line 144"/>
            <p:cNvSpPr>
              <a:spLocks noChangeShapeType="1"/>
            </p:cNvSpPr>
            <p:nvPr/>
          </p:nvSpPr>
          <p:spPr bwMode="auto">
            <a:xfrm flipV="1">
              <a:off x="4297" y="2006"/>
              <a:ext cx="1" cy="69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72561" name="Line 145"/>
            <p:cNvSpPr>
              <a:spLocks noChangeShapeType="1"/>
            </p:cNvSpPr>
            <p:nvPr/>
          </p:nvSpPr>
          <p:spPr bwMode="auto">
            <a:xfrm>
              <a:off x="4297" y="2006"/>
              <a:ext cx="1053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72562" name="Line 146"/>
            <p:cNvSpPr>
              <a:spLocks noChangeShapeType="1"/>
            </p:cNvSpPr>
            <p:nvPr/>
          </p:nvSpPr>
          <p:spPr bwMode="auto">
            <a:xfrm>
              <a:off x="4297" y="2697"/>
              <a:ext cx="1053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72563" name="Line 147"/>
            <p:cNvSpPr>
              <a:spLocks noChangeShapeType="1"/>
            </p:cNvSpPr>
            <p:nvPr/>
          </p:nvSpPr>
          <p:spPr bwMode="auto">
            <a:xfrm flipV="1">
              <a:off x="5350" y="2006"/>
              <a:ext cx="1" cy="69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72564" name="Line 148"/>
            <p:cNvSpPr>
              <a:spLocks noChangeShapeType="1"/>
            </p:cNvSpPr>
            <p:nvPr/>
          </p:nvSpPr>
          <p:spPr bwMode="auto">
            <a:xfrm flipV="1">
              <a:off x="4297" y="2006"/>
              <a:ext cx="1" cy="69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72565" name="Rectangle 149"/>
            <p:cNvSpPr>
              <a:spLocks noChangeArrowheads="1"/>
            </p:cNvSpPr>
            <p:nvPr/>
          </p:nvSpPr>
          <p:spPr bwMode="auto">
            <a:xfrm>
              <a:off x="4609" y="2023"/>
              <a:ext cx="559" cy="1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hangingPunct="0"/>
              <a:r>
                <a:rPr lang="en-US" sz="1300">
                  <a:solidFill>
                    <a:srgbClr val="000000"/>
                  </a:solidFill>
                  <a:latin typeface="Helvetica" pitchFamily="34" charset="0"/>
                </a:rPr>
                <a:t>Total        </a:t>
              </a:r>
              <a:endParaRPr lang="en-US"/>
            </a:p>
          </p:txBody>
        </p:sp>
        <p:sp>
          <p:nvSpPr>
            <p:cNvPr id="572566" name="Rectangle 150"/>
            <p:cNvSpPr>
              <a:spLocks noChangeArrowheads="1"/>
            </p:cNvSpPr>
            <p:nvPr/>
          </p:nvSpPr>
          <p:spPr bwMode="auto">
            <a:xfrm>
              <a:off x="4609" y="2154"/>
              <a:ext cx="631" cy="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hangingPunct="0"/>
              <a:r>
                <a:rPr lang="en-US" sz="1300">
                  <a:solidFill>
                    <a:srgbClr val="000000"/>
                  </a:solidFill>
                  <a:latin typeface="Helvetica" pitchFamily="34" charset="0"/>
                </a:rPr>
                <a:t>Lossy objects</a:t>
              </a:r>
              <a:endParaRPr lang="en-US"/>
            </a:p>
          </p:txBody>
        </p:sp>
        <p:sp>
          <p:nvSpPr>
            <p:cNvPr id="572567" name="Rectangle 151"/>
            <p:cNvSpPr>
              <a:spLocks noChangeArrowheads="1"/>
            </p:cNvSpPr>
            <p:nvPr/>
          </p:nvSpPr>
          <p:spPr bwMode="auto">
            <a:xfrm>
              <a:off x="4609" y="2286"/>
              <a:ext cx="683" cy="1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hangingPunct="0"/>
              <a:r>
                <a:rPr lang="en-US" sz="1300">
                  <a:solidFill>
                    <a:srgbClr val="000000"/>
                  </a:solidFill>
                  <a:latin typeface="Helvetica" pitchFamily="34" charset="0"/>
                </a:rPr>
                <a:t>Leakage      </a:t>
              </a:r>
              <a:endParaRPr lang="en-US"/>
            </a:p>
          </p:txBody>
        </p:sp>
        <p:sp>
          <p:nvSpPr>
            <p:cNvPr id="572568" name="Rectangle 152"/>
            <p:cNvSpPr>
              <a:spLocks noChangeArrowheads="1"/>
            </p:cNvSpPr>
            <p:nvPr/>
          </p:nvSpPr>
          <p:spPr bwMode="auto">
            <a:xfrm>
              <a:off x="4609" y="2418"/>
              <a:ext cx="757" cy="1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hangingPunct="0"/>
              <a:r>
                <a:rPr lang="en-US" sz="1300">
                  <a:solidFill>
                    <a:srgbClr val="000000"/>
                  </a:solidFill>
                  <a:latin typeface="Helvetica" pitchFamily="34" charset="0"/>
                </a:rPr>
                <a:t>Antenna load </a:t>
              </a:r>
              <a:endParaRPr lang="en-US"/>
            </a:p>
          </p:txBody>
        </p:sp>
        <p:sp>
          <p:nvSpPr>
            <p:cNvPr id="572569" name="Rectangle 153"/>
            <p:cNvSpPr>
              <a:spLocks noChangeArrowheads="1"/>
            </p:cNvSpPr>
            <p:nvPr/>
          </p:nvSpPr>
          <p:spPr bwMode="auto">
            <a:xfrm>
              <a:off x="4609" y="2549"/>
              <a:ext cx="699" cy="1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hangingPunct="0"/>
              <a:r>
                <a:rPr lang="en-US" sz="1300">
                  <a:solidFill>
                    <a:srgbClr val="000000"/>
                  </a:solidFill>
                  <a:latin typeface="Helvetica" pitchFamily="34" charset="0"/>
                </a:rPr>
                <a:t>Wall losses  </a:t>
              </a:r>
              <a:endParaRPr lang="en-US"/>
            </a:p>
          </p:txBody>
        </p:sp>
        <p:sp>
          <p:nvSpPr>
            <p:cNvPr id="572570" name="Line 154"/>
            <p:cNvSpPr>
              <a:spLocks noChangeShapeType="1"/>
            </p:cNvSpPr>
            <p:nvPr/>
          </p:nvSpPr>
          <p:spPr bwMode="auto">
            <a:xfrm>
              <a:off x="4363" y="2089"/>
              <a:ext cx="181" cy="1"/>
            </a:xfrm>
            <a:prstGeom prst="line">
              <a:avLst/>
            </a:prstGeom>
            <a:noFill/>
            <a:ln w="25400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72571" name="Line 155"/>
            <p:cNvSpPr>
              <a:spLocks noChangeShapeType="1"/>
            </p:cNvSpPr>
            <p:nvPr/>
          </p:nvSpPr>
          <p:spPr bwMode="auto">
            <a:xfrm>
              <a:off x="4363" y="2220"/>
              <a:ext cx="181" cy="1"/>
            </a:xfrm>
            <a:prstGeom prst="line">
              <a:avLst/>
            </a:prstGeom>
            <a:noFill/>
            <a:ln w="25400">
              <a:solidFill>
                <a:srgbClr val="007F00"/>
              </a:solidFill>
              <a:prstDash val="sysDash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72572" name="Line 156"/>
            <p:cNvSpPr>
              <a:spLocks noChangeShapeType="1"/>
            </p:cNvSpPr>
            <p:nvPr/>
          </p:nvSpPr>
          <p:spPr bwMode="auto">
            <a:xfrm>
              <a:off x="4363" y="2352"/>
              <a:ext cx="181" cy="1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prstDash val="sysDashDot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72573" name="Line 157"/>
            <p:cNvSpPr>
              <a:spLocks noChangeShapeType="1"/>
            </p:cNvSpPr>
            <p:nvPr/>
          </p:nvSpPr>
          <p:spPr bwMode="auto">
            <a:xfrm>
              <a:off x="4363" y="2492"/>
              <a:ext cx="181" cy="1"/>
            </a:xfrm>
            <a:prstGeom prst="line">
              <a:avLst/>
            </a:prstGeom>
            <a:noFill/>
            <a:ln w="25400">
              <a:solidFill>
                <a:srgbClr val="00BFB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72574" name="Line 158"/>
            <p:cNvSpPr>
              <a:spLocks noChangeShapeType="1"/>
            </p:cNvSpPr>
            <p:nvPr/>
          </p:nvSpPr>
          <p:spPr bwMode="auto">
            <a:xfrm>
              <a:off x="4363" y="2623"/>
              <a:ext cx="181" cy="1"/>
            </a:xfrm>
            <a:prstGeom prst="line">
              <a:avLst/>
            </a:prstGeom>
            <a:noFill/>
            <a:ln w="25400">
              <a:solidFill>
                <a:srgbClr val="BF00BF"/>
              </a:solidFill>
              <a:prstDash val="sysDash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4535736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3666" name="Rectangle 2"/>
          <p:cNvSpPr>
            <a:spLocks noGrp="1" noChangeArrowheads="1"/>
          </p:cNvSpPr>
          <p:nvPr>
            <p:ph type="title"/>
          </p:nvPr>
        </p:nvSpPr>
        <p:spPr>
          <a:xfrm>
            <a:off x="152400" y="381000"/>
            <a:ext cx="8839200" cy="1143000"/>
          </a:xfrm>
        </p:spPr>
        <p:txBody>
          <a:bodyPr/>
          <a:lstStyle/>
          <a:p>
            <a:r>
              <a:rPr lang="en-US" sz="4000" dirty="0"/>
              <a:t>Mode</a:t>
            </a:r>
            <a:r>
              <a:rPr lang="en-US" sz="4000" dirty="0">
                <a:sym typeface="Symbol" pitchFamily="18" charset="2"/>
              </a:rPr>
              <a:t> bandwidth </a:t>
            </a:r>
            <a:r>
              <a:rPr lang="en-US" sz="4000" dirty="0" smtClean="0">
                <a:sym typeface="Symbol" pitchFamily="18" charset="2"/>
              </a:rPr>
              <a:t>and Hill’s</a:t>
            </a:r>
            <a:br>
              <a:rPr lang="en-US" sz="4000" dirty="0" smtClean="0">
                <a:sym typeface="Symbol" pitchFamily="18" charset="2"/>
              </a:rPr>
            </a:br>
            <a:r>
              <a:rPr lang="en-US" sz="4000" dirty="0" smtClean="0">
                <a:sym typeface="Symbol" pitchFamily="18" charset="2"/>
              </a:rPr>
              <a:t>Transfer </a:t>
            </a:r>
            <a:r>
              <a:rPr lang="en-US" sz="4000" dirty="0">
                <a:sym typeface="Symbol" pitchFamily="18" charset="2"/>
              </a:rPr>
              <a:t>function</a:t>
            </a:r>
          </a:p>
        </p:txBody>
      </p:sp>
      <p:sp>
        <p:nvSpPr>
          <p:cNvPr id="7536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2800" dirty="0"/>
              <a:t>The mode bandwidth is related to the </a:t>
            </a:r>
            <a:r>
              <a:rPr lang="en-US" sz="2800" b="1" dirty="0"/>
              <a:t>transfer function </a:t>
            </a:r>
            <a:r>
              <a:rPr lang="en-US" sz="2800" dirty="0"/>
              <a:t>of a chamber by (from Hill, 1994)</a:t>
            </a:r>
          </a:p>
          <a:p>
            <a:endParaRPr lang="en-US" sz="1800" dirty="0"/>
          </a:p>
          <a:p>
            <a:endParaRPr lang="en-US" sz="2800" dirty="0"/>
          </a:p>
          <a:p>
            <a:endParaRPr lang="en-US" sz="2800" dirty="0"/>
          </a:p>
          <a:p>
            <a:r>
              <a:rPr lang="en-US" sz="2800" dirty="0" smtClean="0">
                <a:solidFill>
                  <a:srgbClr val="FF0000"/>
                </a:solidFill>
              </a:rPr>
              <a:t>Thereby we can measure radiation efficiency and radiated power</a:t>
            </a:r>
            <a:endParaRPr lang="en-US" sz="2800" dirty="0">
              <a:solidFill>
                <a:srgbClr val="FF0000"/>
              </a:solidFill>
            </a:endParaRPr>
          </a:p>
        </p:txBody>
      </p:sp>
      <p:graphicFrame>
        <p:nvGraphicFramePr>
          <p:cNvPr id="482307" name="Object 3"/>
          <p:cNvGraphicFramePr>
            <a:graphicFrameLocks noChangeAspect="1"/>
          </p:cNvGraphicFramePr>
          <p:nvPr/>
        </p:nvGraphicFramePr>
        <p:xfrm>
          <a:off x="2339975" y="2940050"/>
          <a:ext cx="3908425" cy="1174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1834" name="Equation" r:id="rId4" imgW="1612800" imgH="457200" progId="Equation.DSMT4">
                  <p:embed/>
                </p:oleObj>
              </mc:Choice>
              <mc:Fallback>
                <p:oleObj name="Equation" r:id="rId4" imgW="1612800" imgH="4572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39975" y="2940050"/>
                        <a:ext cx="3908425" cy="11747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=""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82308" name="Object 1"/>
          <p:cNvGraphicFramePr>
            <a:graphicFrameLocks noChangeAspect="1"/>
          </p:cNvGraphicFramePr>
          <p:nvPr/>
        </p:nvGraphicFramePr>
        <p:xfrm>
          <a:off x="4916904" y="5369341"/>
          <a:ext cx="2955925" cy="10715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1835" name="Equation" r:id="rId6" imgW="1079280" imgH="393480" progId="Equation.DSMT4">
                  <p:embed/>
                </p:oleObj>
              </mc:Choice>
              <mc:Fallback>
                <p:oleObj name="Equation" r:id="rId6" imgW="1079280" imgH="3934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16904" y="5369341"/>
                        <a:ext cx="2955925" cy="10715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=""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textruta 6"/>
          <p:cNvSpPr txBox="1"/>
          <p:nvPr/>
        </p:nvSpPr>
        <p:spPr>
          <a:xfrm>
            <a:off x="990600" y="5715000"/>
            <a:ext cx="383592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Compare with </a:t>
            </a:r>
            <a:r>
              <a:rPr lang="en-US" dirty="0" err="1" smtClean="0"/>
              <a:t>Friis</a:t>
            </a:r>
            <a:r>
              <a:rPr lang="en-US" dirty="0" smtClean="0"/>
              <a:t>’ for LOS:</a:t>
            </a:r>
            <a:endParaRPr lang="en-US" dirty="0"/>
          </a:p>
        </p:txBody>
      </p:sp>
      <p:sp>
        <p:nvSpPr>
          <p:cNvPr id="8" name="textruta 7"/>
          <p:cNvSpPr txBox="1"/>
          <p:nvPr/>
        </p:nvSpPr>
        <p:spPr>
          <a:xfrm>
            <a:off x="753150" y="5486400"/>
            <a:ext cx="38985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dirty="0" smtClean="0"/>
              <a:t>(</a:t>
            </a:r>
            <a:endParaRPr lang="en-US" sz="4800" dirty="0"/>
          </a:p>
        </p:txBody>
      </p:sp>
      <p:sp>
        <p:nvSpPr>
          <p:cNvPr id="9" name="textruta 8"/>
          <p:cNvSpPr txBox="1"/>
          <p:nvPr/>
        </p:nvSpPr>
        <p:spPr>
          <a:xfrm>
            <a:off x="7915950" y="5486400"/>
            <a:ext cx="38985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dirty="0" smtClean="0"/>
              <a:t>)</a:t>
            </a:r>
            <a:endParaRPr lang="en-US" sz="4800" dirty="0"/>
          </a:p>
        </p:txBody>
      </p:sp>
    </p:spTree>
    <p:extLst>
      <p:ext uri="{BB962C8B-B14F-4D97-AF65-F5344CB8AC3E}">
        <p14:creationId xmlns:p14="http://schemas.microsoft.com/office/powerpoint/2010/main" val="380011375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50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The field inside the chamber</a:t>
            </a:r>
          </a:p>
        </p:txBody>
      </p:sp>
      <p:sp>
        <p:nvSpPr>
          <p:cNvPr id="5550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04800" y="1752600"/>
            <a:ext cx="8610600" cy="4800600"/>
          </a:xfrm>
        </p:spPr>
        <p:txBody>
          <a:bodyPr/>
          <a:lstStyle/>
          <a:p>
            <a:r>
              <a:rPr lang="en-US" sz="2800" dirty="0"/>
              <a:t>The test antenna </a:t>
            </a:r>
            <a:r>
              <a:rPr lang="en-US" sz="2800" dirty="0" smtClean="0"/>
              <a:t>will see </a:t>
            </a:r>
            <a:r>
              <a:rPr lang="en-US" sz="2800" dirty="0"/>
              <a:t>a field inside the chamber that is </a:t>
            </a:r>
            <a:r>
              <a:rPr lang="en-US" sz="2800" dirty="0" smtClean="0"/>
              <a:t>uniform and isotropic in the statistical sense</a:t>
            </a:r>
            <a:endParaRPr lang="en-US" sz="2800" dirty="0"/>
          </a:p>
          <a:p>
            <a:endParaRPr lang="en-US" sz="2800" dirty="0"/>
          </a:p>
          <a:p>
            <a:r>
              <a:rPr lang="en-US" sz="2800" dirty="0"/>
              <a:t>Standard deviation for the mean received power goes </a:t>
            </a:r>
            <a:r>
              <a:rPr lang="en-US" sz="2800" dirty="0" smtClean="0"/>
              <a:t>as (result of complex Gaussian process): </a:t>
            </a:r>
          </a:p>
          <a:p>
            <a:endParaRPr lang="en-US" sz="2800" dirty="0"/>
          </a:p>
          <a:p>
            <a:endParaRPr lang="en-US" sz="2800" dirty="0" smtClean="0"/>
          </a:p>
          <a:p>
            <a:r>
              <a:rPr lang="en-US" sz="2800" dirty="0" err="1" smtClean="0"/>
              <a:t>N</a:t>
            </a:r>
            <a:r>
              <a:rPr lang="en-US" sz="2800" baseline="-25000" dirty="0" err="1" smtClean="0"/>
              <a:t>ind</a:t>
            </a:r>
            <a:r>
              <a:rPr lang="en-US" sz="2800" dirty="0" smtClean="0"/>
              <a:t> is the number of statistically independent samples.</a:t>
            </a:r>
          </a:p>
          <a:p>
            <a:r>
              <a:rPr lang="en-US" sz="2800" dirty="0" smtClean="0"/>
              <a:t>This is a general formula for Gaussian processes.</a:t>
            </a:r>
            <a:endParaRPr lang="en-US" sz="2800" dirty="0"/>
          </a:p>
          <a:p>
            <a:endParaRPr lang="en-US" sz="2800" dirty="0"/>
          </a:p>
        </p:txBody>
      </p:sp>
      <p:graphicFrame>
        <p:nvGraphicFramePr>
          <p:cNvPr id="555012" name="Object 4"/>
          <p:cNvGraphicFramePr>
            <a:graphicFrameLocks noChangeAspect="1"/>
          </p:cNvGraphicFramePr>
          <p:nvPr>
            <p:extLst/>
          </p:nvPr>
        </p:nvGraphicFramePr>
        <p:xfrm>
          <a:off x="3662363" y="4343400"/>
          <a:ext cx="1401762" cy="7032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2854" name="Equation" r:id="rId3" imgW="457200" imgH="228600" progId="Equation.DSMT4">
                  <p:embed/>
                </p:oleObj>
              </mc:Choice>
              <mc:Fallback>
                <p:oleObj name="Equation" r:id="rId3" imgW="457200" imgH="2286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62363" y="4343400"/>
                        <a:ext cx="1401762" cy="7032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=""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63121631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6034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476250"/>
            <a:ext cx="7772400" cy="746125"/>
          </a:xfrm>
        </p:spPr>
        <p:txBody>
          <a:bodyPr/>
          <a:lstStyle/>
          <a:p>
            <a:r>
              <a:rPr lang="en-US"/>
              <a:t>Conf. interval for mean received power</a:t>
            </a:r>
          </a:p>
        </p:txBody>
      </p:sp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357188" y="1981200"/>
            <a:ext cx="5008562" cy="3963988"/>
            <a:chOff x="1009" y="1200"/>
            <a:chExt cx="3155" cy="2497"/>
          </a:xfrm>
        </p:grpSpPr>
        <p:sp>
          <p:nvSpPr>
            <p:cNvPr id="556036" name="Rectangle 4"/>
            <p:cNvSpPr>
              <a:spLocks noChangeAspect="1" noChangeArrowheads="1"/>
            </p:cNvSpPr>
            <p:nvPr/>
          </p:nvSpPr>
          <p:spPr bwMode="auto">
            <a:xfrm>
              <a:off x="1467" y="1286"/>
              <a:ext cx="2620" cy="2049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56037" name="Rectangle 5"/>
            <p:cNvSpPr>
              <a:spLocks noChangeAspect="1" noChangeArrowheads="1"/>
            </p:cNvSpPr>
            <p:nvPr/>
          </p:nvSpPr>
          <p:spPr bwMode="auto">
            <a:xfrm>
              <a:off x="1467" y="1286"/>
              <a:ext cx="2620" cy="2049"/>
            </a:xfrm>
            <a:prstGeom prst="rect">
              <a:avLst/>
            </a:prstGeom>
            <a:noFill/>
            <a:ln w="0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56038" name="Freeform 6"/>
            <p:cNvSpPr>
              <a:spLocks noChangeAspect="1"/>
            </p:cNvSpPr>
            <p:nvPr/>
          </p:nvSpPr>
          <p:spPr bwMode="auto">
            <a:xfrm>
              <a:off x="1467" y="1286"/>
              <a:ext cx="2" cy="2049"/>
            </a:xfrm>
            <a:custGeom>
              <a:avLst/>
              <a:gdLst/>
              <a:ahLst/>
              <a:cxnLst>
                <a:cxn ang="0">
                  <a:pos x="0" y="189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h="189">
                  <a:moveTo>
                    <a:pt x="0" y="189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56039" name="Freeform 7"/>
            <p:cNvSpPr>
              <a:spLocks noChangeAspect="1"/>
            </p:cNvSpPr>
            <p:nvPr/>
          </p:nvSpPr>
          <p:spPr bwMode="auto">
            <a:xfrm>
              <a:off x="2127" y="1286"/>
              <a:ext cx="1" cy="2049"/>
            </a:xfrm>
            <a:custGeom>
              <a:avLst/>
              <a:gdLst/>
              <a:ahLst/>
              <a:cxnLst>
                <a:cxn ang="0">
                  <a:pos x="0" y="189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h="189">
                  <a:moveTo>
                    <a:pt x="0" y="189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56040" name="Freeform 8"/>
            <p:cNvSpPr>
              <a:spLocks noChangeAspect="1"/>
            </p:cNvSpPr>
            <p:nvPr/>
          </p:nvSpPr>
          <p:spPr bwMode="auto">
            <a:xfrm>
              <a:off x="2777" y="1286"/>
              <a:ext cx="2" cy="2049"/>
            </a:xfrm>
            <a:custGeom>
              <a:avLst/>
              <a:gdLst/>
              <a:ahLst/>
              <a:cxnLst>
                <a:cxn ang="0">
                  <a:pos x="0" y="189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h="189">
                  <a:moveTo>
                    <a:pt x="0" y="189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56041" name="Freeform 9"/>
            <p:cNvSpPr>
              <a:spLocks noChangeAspect="1"/>
            </p:cNvSpPr>
            <p:nvPr/>
          </p:nvSpPr>
          <p:spPr bwMode="auto">
            <a:xfrm>
              <a:off x="3436" y="1286"/>
              <a:ext cx="2" cy="2049"/>
            </a:xfrm>
            <a:custGeom>
              <a:avLst/>
              <a:gdLst/>
              <a:ahLst/>
              <a:cxnLst>
                <a:cxn ang="0">
                  <a:pos x="0" y="189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h="189">
                  <a:moveTo>
                    <a:pt x="0" y="189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56042" name="Freeform 10"/>
            <p:cNvSpPr>
              <a:spLocks noChangeAspect="1"/>
            </p:cNvSpPr>
            <p:nvPr/>
          </p:nvSpPr>
          <p:spPr bwMode="auto">
            <a:xfrm>
              <a:off x="4087" y="1286"/>
              <a:ext cx="1" cy="2049"/>
            </a:xfrm>
            <a:custGeom>
              <a:avLst/>
              <a:gdLst/>
              <a:ahLst/>
              <a:cxnLst>
                <a:cxn ang="0">
                  <a:pos x="0" y="189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h="189">
                  <a:moveTo>
                    <a:pt x="0" y="189"/>
                  </a:move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56043" name="Freeform 11"/>
            <p:cNvSpPr>
              <a:spLocks noChangeAspect="1"/>
            </p:cNvSpPr>
            <p:nvPr/>
          </p:nvSpPr>
          <p:spPr bwMode="auto">
            <a:xfrm>
              <a:off x="1467" y="3335"/>
              <a:ext cx="2620" cy="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42" y="0"/>
                </a:cxn>
                <a:cxn ang="0">
                  <a:pos x="242" y="0"/>
                </a:cxn>
              </a:cxnLst>
              <a:rect l="0" t="0" r="r" b="b"/>
              <a:pathLst>
                <a:path w="242">
                  <a:moveTo>
                    <a:pt x="0" y="0"/>
                  </a:moveTo>
                  <a:lnTo>
                    <a:pt x="242" y="0"/>
                  </a:lnTo>
                  <a:lnTo>
                    <a:pt x="242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56044" name="Freeform 12"/>
            <p:cNvSpPr>
              <a:spLocks noChangeAspect="1"/>
            </p:cNvSpPr>
            <p:nvPr/>
          </p:nvSpPr>
          <p:spPr bwMode="auto">
            <a:xfrm>
              <a:off x="1467" y="3041"/>
              <a:ext cx="2620" cy="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42" y="0"/>
                </a:cxn>
                <a:cxn ang="0">
                  <a:pos x="242" y="0"/>
                </a:cxn>
              </a:cxnLst>
              <a:rect l="0" t="0" r="r" b="b"/>
              <a:pathLst>
                <a:path w="242">
                  <a:moveTo>
                    <a:pt x="0" y="0"/>
                  </a:moveTo>
                  <a:lnTo>
                    <a:pt x="242" y="0"/>
                  </a:lnTo>
                  <a:lnTo>
                    <a:pt x="242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56045" name="Freeform 13"/>
            <p:cNvSpPr>
              <a:spLocks noChangeAspect="1"/>
            </p:cNvSpPr>
            <p:nvPr/>
          </p:nvSpPr>
          <p:spPr bwMode="auto">
            <a:xfrm>
              <a:off x="1467" y="2749"/>
              <a:ext cx="2620" cy="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42" y="0"/>
                </a:cxn>
                <a:cxn ang="0">
                  <a:pos x="242" y="0"/>
                </a:cxn>
              </a:cxnLst>
              <a:rect l="0" t="0" r="r" b="b"/>
              <a:pathLst>
                <a:path w="242">
                  <a:moveTo>
                    <a:pt x="0" y="0"/>
                  </a:moveTo>
                  <a:lnTo>
                    <a:pt x="242" y="0"/>
                  </a:lnTo>
                  <a:lnTo>
                    <a:pt x="242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56046" name="Freeform 14"/>
            <p:cNvSpPr>
              <a:spLocks noChangeAspect="1"/>
            </p:cNvSpPr>
            <p:nvPr/>
          </p:nvSpPr>
          <p:spPr bwMode="auto">
            <a:xfrm>
              <a:off x="1467" y="2458"/>
              <a:ext cx="2620" cy="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42" y="0"/>
                </a:cxn>
                <a:cxn ang="0">
                  <a:pos x="242" y="0"/>
                </a:cxn>
              </a:cxnLst>
              <a:rect l="0" t="0" r="r" b="b"/>
              <a:pathLst>
                <a:path w="242">
                  <a:moveTo>
                    <a:pt x="0" y="0"/>
                  </a:moveTo>
                  <a:lnTo>
                    <a:pt x="242" y="0"/>
                  </a:lnTo>
                  <a:lnTo>
                    <a:pt x="242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56047" name="Freeform 15"/>
            <p:cNvSpPr>
              <a:spLocks noChangeAspect="1"/>
            </p:cNvSpPr>
            <p:nvPr/>
          </p:nvSpPr>
          <p:spPr bwMode="auto">
            <a:xfrm>
              <a:off x="1467" y="2164"/>
              <a:ext cx="2620" cy="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42" y="0"/>
                </a:cxn>
                <a:cxn ang="0">
                  <a:pos x="242" y="0"/>
                </a:cxn>
              </a:cxnLst>
              <a:rect l="0" t="0" r="r" b="b"/>
              <a:pathLst>
                <a:path w="242">
                  <a:moveTo>
                    <a:pt x="0" y="0"/>
                  </a:moveTo>
                  <a:lnTo>
                    <a:pt x="242" y="0"/>
                  </a:lnTo>
                  <a:lnTo>
                    <a:pt x="242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56048" name="Freeform 16"/>
            <p:cNvSpPr>
              <a:spLocks noChangeAspect="1"/>
            </p:cNvSpPr>
            <p:nvPr/>
          </p:nvSpPr>
          <p:spPr bwMode="auto">
            <a:xfrm>
              <a:off x="1467" y="1872"/>
              <a:ext cx="2620" cy="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42" y="0"/>
                </a:cxn>
                <a:cxn ang="0">
                  <a:pos x="242" y="0"/>
                </a:cxn>
              </a:cxnLst>
              <a:rect l="0" t="0" r="r" b="b"/>
              <a:pathLst>
                <a:path w="242">
                  <a:moveTo>
                    <a:pt x="0" y="0"/>
                  </a:moveTo>
                  <a:lnTo>
                    <a:pt x="242" y="0"/>
                  </a:lnTo>
                  <a:lnTo>
                    <a:pt x="242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56049" name="Freeform 17"/>
            <p:cNvSpPr>
              <a:spLocks noChangeAspect="1"/>
            </p:cNvSpPr>
            <p:nvPr/>
          </p:nvSpPr>
          <p:spPr bwMode="auto">
            <a:xfrm>
              <a:off x="1467" y="1580"/>
              <a:ext cx="2620" cy="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42" y="0"/>
                </a:cxn>
                <a:cxn ang="0">
                  <a:pos x="242" y="0"/>
                </a:cxn>
              </a:cxnLst>
              <a:rect l="0" t="0" r="r" b="b"/>
              <a:pathLst>
                <a:path w="242">
                  <a:moveTo>
                    <a:pt x="0" y="0"/>
                  </a:moveTo>
                  <a:lnTo>
                    <a:pt x="242" y="0"/>
                  </a:lnTo>
                  <a:lnTo>
                    <a:pt x="242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56050" name="Freeform 18"/>
            <p:cNvSpPr>
              <a:spLocks noChangeAspect="1"/>
            </p:cNvSpPr>
            <p:nvPr/>
          </p:nvSpPr>
          <p:spPr bwMode="auto">
            <a:xfrm>
              <a:off x="1467" y="1286"/>
              <a:ext cx="2620" cy="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42" y="0"/>
                </a:cxn>
                <a:cxn ang="0">
                  <a:pos x="242" y="0"/>
                </a:cxn>
              </a:cxnLst>
              <a:rect l="0" t="0" r="r" b="b"/>
              <a:pathLst>
                <a:path w="242">
                  <a:moveTo>
                    <a:pt x="0" y="0"/>
                  </a:moveTo>
                  <a:lnTo>
                    <a:pt x="242" y="0"/>
                  </a:lnTo>
                  <a:lnTo>
                    <a:pt x="242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ysDot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56051" name="Line 19"/>
            <p:cNvSpPr>
              <a:spLocks noChangeAspect="1" noChangeShapeType="1"/>
            </p:cNvSpPr>
            <p:nvPr/>
          </p:nvSpPr>
          <p:spPr bwMode="auto">
            <a:xfrm>
              <a:off x="1467" y="1286"/>
              <a:ext cx="2620" cy="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56052" name="Line 20"/>
            <p:cNvSpPr>
              <a:spLocks noChangeAspect="1" noChangeShapeType="1"/>
            </p:cNvSpPr>
            <p:nvPr/>
          </p:nvSpPr>
          <p:spPr bwMode="auto">
            <a:xfrm>
              <a:off x="1467" y="3335"/>
              <a:ext cx="2620" cy="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56053" name="Line 21"/>
            <p:cNvSpPr>
              <a:spLocks noChangeAspect="1" noChangeShapeType="1"/>
            </p:cNvSpPr>
            <p:nvPr/>
          </p:nvSpPr>
          <p:spPr bwMode="auto">
            <a:xfrm flipV="1">
              <a:off x="4087" y="1286"/>
              <a:ext cx="1" cy="204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56054" name="Line 22"/>
            <p:cNvSpPr>
              <a:spLocks noChangeAspect="1" noChangeShapeType="1"/>
            </p:cNvSpPr>
            <p:nvPr/>
          </p:nvSpPr>
          <p:spPr bwMode="auto">
            <a:xfrm flipV="1">
              <a:off x="1467" y="1286"/>
              <a:ext cx="2" cy="204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56055" name="Line 23"/>
            <p:cNvSpPr>
              <a:spLocks noChangeAspect="1" noChangeShapeType="1"/>
            </p:cNvSpPr>
            <p:nvPr/>
          </p:nvSpPr>
          <p:spPr bwMode="auto">
            <a:xfrm>
              <a:off x="1467" y="3335"/>
              <a:ext cx="2620" cy="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56056" name="Line 24"/>
            <p:cNvSpPr>
              <a:spLocks noChangeAspect="1" noChangeShapeType="1"/>
            </p:cNvSpPr>
            <p:nvPr/>
          </p:nvSpPr>
          <p:spPr bwMode="auto">
            <a:xfrm flipV="1">
              <a:off x="1467" y="1286"/>
              <a:ext cx="2" cy="204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56057" name="Line 25"/>
            <p:cNvSpPr>
              <a:spLocks noChangeAspect="1" noChangeShapeType="1"/>
            </p:cNvSpPr>
            <p:nvPr/>
          </p:nvSpPr>
          <p:spPr bwMode="auto">
            <a:xfrm flipV="1">
              <a:off x="1467" y="3311"/>
              <a:ext cx="2" cy="2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56058" name="Line 26"/>
            <p:cNvSpPr>
              <a:spLocks noChangeAspect="1" noChangeShapeType="1"/>
            </p:cNvSpPr>
            <p:nvPr/>
          </p:nvSpPr>
          <p:spPr bwMode="auto">
            <a:xfrm>
              <a:off x="1467" y="1286"/>
              <a:ext cx="2" cy="2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56059" name="Rectangle 27"/>
            <p:cNvSpPr>
              <a:spLocks noChangeAspect="1" noChangeArrowheads="1"/>
            </p:cNvSpPr>
            <p:nvPr/>
          </p:nvSpPr>
          <p:spPr bwMode="auto">
            <a:xfrm>
              <a:off x="1435" y="3378"/>
              <a:ext cx="61" cy="1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defTabSz="762000" eaLnBrk="0" hangingPunct="0">
                <a:spcBef>
                  <a:spcPct val="20000"/>
                </a:spcBef>
              </a:pPr>
              <a:r>
                <a:rPr lang="en-US" sz="1400">
                  <a:solidFill>
                    <a:srgbClr val="000000"/>
                  </a:solidFill>
                  <a:latin typeface="Helvetica" pitchFamily="34" charset="0"/>
                </a:rPr>
                <a:t>0</a:t>
              </a:r>
              <a:endParaRPr lang="en-US" sz="2800">
                <a:solidFill>
                  <a:srgbClr val="072970"/>
                </a:solidFill>
              </a:endParaRPr>
            </a:p>
          </p:txBody>
        </p:sp>
        <p:sp>
          <p:nvSpPr>
            <p:cNvPr id="556060" name="Line 28"/>
            <p:cNvSpPr>
              <a:spLocks noChangeAspect="1" noChangeShapeType="1"/>
            </p:cNvSpPr>
            <p:nvPr/>
          </p:nvSpPr>
          <p:spPr bwMode="auto">
            <a:xfrm flipV="1">
              <a:off x="2127" y="3311"/>
              <a:ext cx="1" cy="2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56061" name="Line 29"/>
            <p:cNvSpPr>
              <a:spLocks noChangeAspect="1" noChangeShapeType="1"/>
            </p:cNvSpPr>
            <p:nvPr/>
          </p:nvSpPr>
          <p:spPr bwMode="auto">
            <a:xfrm>
              <a:off x="2127" y="1286"/>
              <a:ext cx="1" cy="2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56062" name="Rectangle 30"/>
            <p:cNvSpPr>
              <a:spLocks noChangeAspect="1" noChangeArrowheads="1"/>
            </p:cNvSpPr>
            <p:nvPr/>
          </p:nvSpPr>
          <p:spPr bwMode="auto">
            <a:xfrm>
              <a:off x="2051" y="3378"/>
              <a:ext cx="124" cy="1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defTabSz="762000" eaLnBrk="0" hangingPunct="0">
                <a:spcBef>
                  <a:spcPct val="20000"/>
                </a:spcBef>
              </a:pPr>
              <a:r>
                <a:rPr lang="en-US" sz="1400">
                  <a:solidFill>
                    <a:srgbClr val="000000"/>
                  </a:solidFill>
                  <a:latin typeface="Helvetica" pitchFamily="34" charset="0"/>
                </a:rPr>
                <a:t>50</a:t>
              </a:r>
              <a:endParaRPr lang="en-US" sz="2800">
                <a:solidFill>
                  <a:srgbClr val="072970"/>
                </a:solidFill>
              </a:endParaRPr>
            </a:p>
          </p:txBody>
        </p:sp>
        <p:sp>
          <p:nvSpPr>
            <p:cNvPr id="556063" name="Line 31"/>
            <p:cNvSpPr>
              <a:spLocks noChangeAspect="1" noChangeShapeType="1"/>
            </p:cNvSpPr>
            <p:nvPr/>
          </p:nvSpPr>
          <p:spPr bwMode="auto">
            <a:xfrm flipV="1">
              <a:off x="2777" y="3311"/>
              <a:ext cx="2" cy="2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56064" name="Line 32"/>
            <p:cNvSpPr>
              <a:spLocks noChangeAspect="1" noChangeShapeType="1"/>
            </p:cNvSpPr>
            <p:nvPr/>
          </p:nvSpPr>
          <p:spPr bwMode="auto">
            <a:xfrm>
              <a:off x="2777" y="1286"/>
              <a:ext cx="2" cy="2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56065" name="Rectangle 33"/>
            <p:cNvSpPr>
              <a:spLocks noChangeAspect="1" noChangeArrowheads="1"/>
            </p:cNvSpPr>
            <p:nvPr/>
          </p:nvSpPr>
          <p:spPr bwMode="auto">
            <a:xfrm>
              <a:off x="2669" y="3378"/>
              <a:ext cx="185" cy="1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defTabSz="762000" eaLnBrk="0" hangingPunct="0">
                <a:spcBef>
                  <a:spcPct val="20000"/>
                </a:spcBef>
              </a:pPr>
              <a:r>
                <a:rPr lang="en-US" sz="1400">
                  <a:solidFill>
                    <a:srgbClr val="000000"/>
                  </a:solidFill>
                  <a:latin typeface="Helvetica" pitchFamily="34" charset="0"/>
                </a:rPr>
                <a:t>100</a:t>
              </a:r>
              <a:endParaRPr lang="en-US" sz="2800">
                <a:solidFill>
                  <a:srgbClr val="072970"/>
                </a:solidFill>
              </a:endParaRPr>
            </a:p>
          </p:txBody>
        </p:sp>
        <p:sp>
          <p:nvSpPr>
            <p:cNvPr id="556066" name="Line 34"/>
            <p:cNvSpPr>
              <a:spLocks noChangeAspect="1" noChangeShapeType="1"/>
            </p:cNvSpPr>
            <p:nvPr/>
          </p:nvSpPr>
          <p:spPr bwMode="auto">
            <a:xfrm flipV="1">
              <a:off x="3436" y="3311"/>
              <a:ext cx="2" cy="2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56067" name="Line 35"/>
            <p:cNvSpPr>
              <a:spLocks noChangeAspect="1" noChangeShapeType="1"/>
            </p:cNvSpPr>
            <p:nvPr/>
          </p:nvSpPr>
          <p:spPr bwMode="auto">
            <a:xfrm>
              <a:off x="3436" y="1286"/>
              <a:ext cx="2" cy="2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56068" name="Rectangle 36"/>
            <p:cNvSpPr>
              <a:spLocks noChangeAspect="1" noChangeArrowheads="1"/>
            </p:cNvSpPr>
            <p:nvPr/>
          </p:nvSpPr>
          <p:spPr bwMode="auto">
            <a:xfrm>
              <a:off x="3328" y="3378"/>
              <a:ext cx="186" cy="1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defTabSz="762000" eaLnBrk="0" hangingPunct="0">
                <a:spcBef>
                  <a:spcPct val="20000"/>
                </a:spcBef>
              </a:pPr>
              <a:r>
                <a:rPr lang="en-US" sz="1400">
                  <a:solidFill>
                    <a:srgbClr val="000000"/>
                  </a:solidFill>
                  <a:latin typeface="Helvetica" pitchFamily="34" charset="0"/>
                </a:rPr>
                <a:t>150</a:t>
              </a:r>
              <a:endParaRPr lang="en-US" sz="2800">
                <a:solidFill>
                  <a:srgbClr val="072970"/>
                </a:solidFill>
              </a:endParaRPr>
            </a:p>
          </p:txBody>
        </p:sp>
        <p:sp>
          <p:nvSpPr>
            <p:cNvPr id="556069" name="Line 37"/>
            <p:cNvSpPr>
              <a:spLocks noChangeAspect="1" noChangeShapeType="1"/>
            </p:cNvSpPr>
            <p:nvPr/>
          </p:nvSpPr>
          <p:spPr bwMode="auto">
            <a:xfrm flipV="1">
              <a:off x="4087" y="3311"/>
              <a:ext cx="1" cy="24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56070" name="Line 38"/>
            <p:cNvSpPr>
              <a:spLocks noChangeAspect="1" noChangeShapeType="1"/>
            </p:cNvSpPr>
            <p:nvPr/>
          </p:nvSpPr>
          <p:spPr bwMode="auto">
            <a:xfrm>
              <a:off x="4087" y="1286"/>
              <a:ext cx="1" cy="2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56071" name="Rectangle 39"/>
            <p:cNvSpPr>
              <a:spLocks noChangeAspect="1" noChangeArrowheads="1"/>
            </p:cNvSpPr>
            <p:nvPr/>
          </p:nvSpPr>
          <p:spPr bwMode="auto">
            <a:xfrm>
              <a:off x="3978" y="3378"/>
              <a:ext cx="186" cy="1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defTabSz="762000" eaLnBrk="0" hangingPunct="0">
                <a:spcBef>
                  <a:spcPct val="20000"/>
                </a:spcBef>
              </a:pPr>
              <a:r>
                <a:rPr lang="en-US" sz="1400">
                  <a:solidFill>
                    <a:srgbClr val="000000"/>
                  </a:solidFill>
                  <a:latin typeface="Helvetica" pitchFamily="34" charset="0"/>
                </a:rPr>
                <a:t>200</a:t>
              </a:r>
              <a:endParaRPr lang="en-US" sz="2800">
                <a:solidFill>
                  <a:srgbClr val="072970"/>
                </a:solidFill>
              </a:endParaRPr>
            </a:p>
          </p:txBody>
        </p:sp>
        <p:sp>
          <p:nvSpPr>
            <p:cNvPr id="556072" name="Line 40"/>
            <p:cNvSpPr>
              <a:spLocks noChangeAspect="1" noChangeShapeType="1"/>
            </p:cNvSpPr>
            <p:nvPr/>
          </p:nvSpPr>
          <p:spPr bwMode="auto">
            <a:xfrm>
              <a:off x="1467" y="3335"/>
              <a:ext cx="22" cy="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56073" name="Line 41"/>
            <p:cNvSpPr>
              <a:spLocks noChangeAspect="1" noChangeShapeType="1"/>
            </p:cNvSpPr>
            <p:nvPr/>
          </p:nvSpPr>
          <p:spPr bwMode="auto">
            <a:xfrm flipH="1">
              <a:off x="4065" y="3335"/>
              <a:ext cx="22" cy="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56074" name="Rectangle 42"/>
            <p:cNvSpPr>
              <a:spLocks noChangeAspect="1" noChangeArrowheads="1"/>
            </p:cNvSpPr>
            <p:nvPr/>
          </p:nvSpPr>
          <p:spPr bwMode="auto">
            <a:xfrm>
              <a:off x="1230" y="3247"/>
              <a:ext cx="162" cy="1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defTabSz="762000" eaLnBrk="0" hangingPunct="0">
                <a:spcBef>
                  <a:spcPct val="20000"/>
                </a:spcBef>
              </a:pPr>
              <a:r>
                <a:rPr lang="en-US" sz="1400">
                  <a:solidFill>
                    <a:srgbClr val="000000"/>
                  </a:solidFill>
                  <a:latin typeface="Helvetica" pitchFamily="34" charset="0"/>
                </a:rPr>
                <a:t>-10</a:t>
              </a:r>
              <a:endParaRPr lang="en-US" sz="2800">
                <a:solidFill>
                  <a:srgbClr val="072970"/>
                </a:solidFill>
              </a:endParaRPr>
            </a:p>
          </p:txBody>
        </p:sp>
        <p:sp>
          <p:nvSpPr>
            <p:cNvPr id="556075" name="Line 43"/>
            <p:cNvSpPr>
              <a:spLocks noChangeAspect="1" noChangeShapeType="1"/>
            </p:cNvSpPr>
            <p:nvPr/>
          </p:nvSpPr>
          <p:spPr bwMode="auto">
            <a:xfrm>
              <a:off x="1467" y="3041"/>
              <a:ext cx="22" cy="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56076" name="Line 44"/>
            <p:cNvSpPr>
              <a:spLocks noChangeAspect="1" noChangeShapeType="1"/>
            </p:cNvSpPr>
            <p:nvPr/>
          </p:nvSpPr>
          <p:spPr bwMode="auto">
            <a:xfrm flipH="1">
              <a:off x="4065" y="3041"/>
              <a:ext cx="22" cy="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56077" name="Rectangle 45"/>
            <p:cNvSpPr>
              <a:spLocks noChangeAspect="1" noChangeArrowheads="1"/>
            </p:cNvSpPr>
            <p:nvPr/>
          </p:nvSpPr>
          <p:spPr bwMode="auto">
            <a:xfrm>
              <a:off x="1305" y="2955"/>
              <a:ext cx="99" cy="1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defTabSz="762000" eaLnBrk="0" hangingPunct="0">
                <a:spcBef>
                  <a:spcPct val="20000"/>
                </a:spcBef>
              </a:pPr>
              <a:r>
                <a:rPr lang="en-US" sz="1400">
                  <a:solidFill>
                    <a:srgbClr val="000000"/>
                  </a:solidFill>
                  <a:latin typeface="Helvetica" pitchFamily="34" charset="0"/>
                </a:rPr>
                <a:t>-8</a:t>
              </a:r>
              <a:endParaRPr lang="en-US" sz="2800">
                <a:solidFill>
                  <a:srgbClr val="072970"/>
                </a:solidFill>
              </a:endParaRPr>
            </a:p>
          </p:txBody>
        </p:sp>
        <p:sp>
          <p:nvSpPr>
            <p:cNvPr id="556078" name="Line 46"/>
            <p:cNvSpPr>
              <a:spLocks noChangeAspect="1" noChangeShapeType="1"/>
            </p:cNvSpPr>
            <p:nvPr/>
          </p:nvSpPr>
          <p:spPr bwMode="auto">
            <a:xfrm>
              <a:off x="1467" y="2749"/>
              <a:ext cx="22" cy="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56079" name="Line 47"/>
            <p:cNvSpPr>
              <a:spLocks noChangeAspect="1" noChangeShapeType="1"/>
            </p:cNvSpPr>
            <p:nvPr/>
          </p:nvSpPr>
          <p:spPr bwMode="auto">
            <a:xfrm flipH="1">
              <a:off x="4065" y="2749"/>
              <a:ext cx="22" cy="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56080" name="Rectangle 48"/>
            <p:cNvSpPr>
              <a:spLocks noChangeAspect="1" noChangeArrowheads="1"/>
            </p:cNvSpPr>
            <p:nvPr/>
          </p:nvSpPr>
          <p:spPr bwMode="auto">
            <a:xfrm>
              <a:off x="1305" y="2663"/>
              <a:ext cx="99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defTabSz="762000" eaLnBrk="0" hangingPunct="0">
                <a:spcBef>
                  <a:spcPct val="20000"/>
                </a:spcBef>
              </a:pPr>
              <a:r>
                <a:rPr lang="en-US" sz="1400">
                  <a:solidFill>
                    <a:srgbClr val="000000"/>
                  </a:solidFill>
                  <a:latin typeface="Helvetica" pitchFamily="34" charset="0"/>
                </a:rPr>
                <a:t>-6</a:t>
              </a:r>
              <a:endParaRPr lang="en-US" sz="2800">
                <a:solidFill>
                  <a:srgbClr val="072970"/>
                </a:solidFill>
              </a:endParaRPr>
            </a:p>
          </p:txBody>
        </p:sp>
        <p:sp>
          <p:nvSpPr>
            <p:cNvPr id="556081" name="Line 49"/>
            <p:cNvSpPr>
              <a:spLocks noChangeAspect="1" noChangeShapeType="1"/>
            </p:cNvSpPr>
            <p:nvPr/>
          </p:nvSpPr>
          <p:spPr bwMode="auto">
            <a:xfrm>
              <a:off x="1467" y="2458"/>
              <a:ext cx="22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56082" name="Line 50"/>
            <p:cNvSpPr>
              <a:spLocks noChangeAspect="1" noChangeShapeType="1"/>
            </p:cNvSpPr>
            <p:nvPr/>
          </p:nvSpPr>
          <p:spPr bwMode="auto">
            <a:xfrm flipH="1">
              <a:off x="4065" y="2458"/>
              <a:ext cx="22" cy="1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56083" name="Rectangle 51"/>
            <p:cNvSpPr>
              <a:spLocks noChangeAspect="1" noChangeArrowheads="1"/>
            </p:cNvSpPr>
            <p:nvPr/>
          </p:nvSpPr>
          <p:spPr bwMode="auto">
            <a:xfrm>
              <a:off x="1305" y="2371"/>
              <a:ext cx="99" cy="1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defTabSz="762000" eaLnBrk="0" hangingPunct="0">
                <a:spcBef>
                  <a:spcPct val="20000"/>
                </a:spcBef>
              </a:pPr>
              <a:r>
                <a:rPr lang="en-US" sz="1400">
                  <a:solidFill>
                    <a:srgbClr val="000000"/>
                  </a:solidFill>
                  <a:latin typeface="Helvetica" pitchFamily="34" charset="0"/>
                </a:rPr>
                <a:t>-4</a:t>
              </a:r>
              <a:endParaRPr lang="en-US" sz="2800">
                <a:solidFill>
                  <a:srgbClr val="072970"/>
                </a:solidFill>
              </a:endParaRPr>
            </a:p>
          </p:txBody>
        </p:sp>
        <p:sp>
          <p:nvSpPr>
            <p:cNvPr id="556084" name="Line 52"/>
            <p:cNvSpPr>
              <a:spLocks noChangeAspect="1" noChangeShapeType="1"/>
            </p:cNvSpPr>
            <p:nvPr/>
          </p:nvSpPr>
          <p:spPr bwMode="auto">
            <a:xfrm>
              <a:off x="1467" y="2164"/>
              <a:ext cx="22" cy="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56085" name="Line 53"/>
            <p:cNvSpPr>
              <a:spLocks noChangeAspect="1" noChangeShapeType="1"/>
            </p:cNvSpPr>
            <p:nvPr/>
          </p:nvSpPr>
          <p:spPr bwMode="auto">
            <a:xfrm flipH="1">
              <a:off x="4065" y="2164"/>
              <a:ext cx="22" cy="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56086" name="Rectangle 54"/>
            <p:cNvSpPr>
              <a:spLocks noChangeAspect="1" noChangeArrowheads="1"/>
            </p:cNvSpPr>
            <p:nvPr/>
          </p:nvSpPr>
          <p:spPr bwMode="auto">
            <a:xfrm>
              <a:off x="1305" y="2077"/>
              <a:ext cx="99" cy="1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defTabSz="762000" eaLnBrk="0" hangingPunct="0">
                <a:spcBef>
                  <a:spcPct val="20000"/>
                </a:spcBef>
              </a:pPr>
              <a:r>
                <a:rPr lang="en-US" sz="1400">
                  <a:solidFill>
                    <a:srgbClr val="000000"/>
                  </a:solidFill>
                  <a:latin typeface="Helvetica" pitchFamily="34" charset="0"/>
                </a:rPr>
                <a:t>-2</a:t>
              </a:r>
              <a:endParaRPr lang="en-US" sz="2800">
                <a:solidFill>
                  <a:srgbClr val="072970"/>
                </a:solidFill>
              </a:endParaRPr>
            </a:p>
          </p:txBody>
        </p:sp>
        <p:sp>
          <p:nvSpPr>
            <p:cNvPr id="556087" name="Line 55"/>
            <p:cNvSpPr>
              <a:spLocks noChangeAspect="1" noChangeShapeType="1"/>
            </p:cNvSpPr>
            <p:nvPr/>
          </p:nvSpPr>
          <p:spPr bwMode="auto">
            <a:xfrm>
              <a:off x="1467" y="1872"/>
              <a:ext cx="22" cy="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56088" name="Line 56"/>
            <p:cNvSpPr>
              <a:spLocks noChangeAspect="1" noChangeShapeType="1"/>
            </p:cNvSpPr>
            <p:nvPr/>
          </p:nvSpPr>
          <p:spPr bwMode="auto">
            <a:xfrm flipH="1">
              <a:off x="4065" y="1872"/>
              <a:ext cx="22" cy="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56089" name="Rectangle 57"/>
            <p:cNvSpPr>
              <a:spLocks noChangeAspect="1" noChangeArrowheads="1"/>
            </p:cNvSpPr>
            <p:nvPr/>
          </p:nvSpPr>
          <p:spPr bwMode="auto">
            <a:xfrm>
              <a:off x="1348" y="1786"/>
              <a:ext cx="62" cy="1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defTabSz="762000" eaLnBrk="0" hangingPunct="0">
                <a:spcBef>
                  <a:spcPct val="20000"/>
                </a:spcBef>
              </a:pPr>
              <a:r>
                <a:rPr lang="en-US" sz="1400">
                  <a:solidFill>
                    <a:srgbClr val="000000"/>
                  </a:solidFill>
                  <a:latin typeface="Helvetica" pitchFamily="34" charset="0"/>
                </a:rPr>
                <a:t>0</a:t>
              </a:r>
              <a:endParaRPr lang="en-US" sz="2800">
                <a:solidFill>
                  <a:srgbClr val="072970"/>
                </a:solidFill>
              </a:endParaRPr>
            </a:p>
          </p:txBody>
        </p:sp>
        <p:sp>
          <p:nvSpPr>
            <p:cNvPr id="556090" name="Line 58"/>
            <p:cNvSpPr>
              <a:spLocks noChangeAspect="1" noChangeShapeType="1"/>
            </p:cNvSpPr>
            <p:nvPr/>
          </p:nvSpPr>
          <p:spPr bwMode="auto">
            <a:xfrm>
              <a:off x="1467" y="1580"/>
              <a:ext cx="22" cy="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56091" name="Line 59"/>
            <p:cNvSpPr>
              <a:spLocks noChangeAspect="1" noChangeShapeType="1"/>
            </p:cNvSpPr>
            <p:nvPr/>
          </p:nvSpPr>
          <p:spPr bwMode="auto">
            <a:xfrm flipH="1">
              <a:off x="4065" y="1580"/>
              <a:ext cx="22" cy="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56092" name="Rectangle 60"/>
            <p:cNvSpPr>
              <a:spLocks noChangeAspect="1" noChangeArrowheads="1"/>
            </p:cNvSpPr>
            <p:nvPr/>
          </p:nvSpPr>
          <p:spPr bwMode="auto">
            <a:xfrm>
              <a:off x="1348" y="1494"/>
              <a:ext cx="62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defTabSz="762000" eaLnBrk="0" hangingPunct="0">
                <a:spcBef>
                  <a:spcPct val="20000"/>
                </a:spcBef>
              </a:pPr>
              <a:r>
                <a:rPr lang="en-US" sz="1400">
                  <a:solidFill>
                    <a:srgbClr val="000000"/>
                  </a:solidFill>
                  <a:latin typeface="Helvetica" pitchFamily="34" charset="0"/>
                </a:rPr>
                <a:t>2</a:t>
              </a:r>
              <a:endParaRPr lang="en-US" sz="2800">
                <a:solidFill>
                  <a:srgbClr val="072970"/>
                </a:solidFill>
              </a:endParaRPr>
            </a:p>
          </p:txBody>
        </p:sp>
        <p:sp>
          <p:nvSpPr>
            <p:cNvPr id="556093" name="Line 61"/>
            <p:cNvSpPr>
              <a:spLocks noChangeAspect="1" noChangeShapeType="1"/>
            </p:cNvSpPr>
            <p:nvPr/>
          </p:nvSpPr>
          <p:spPr bwMode="auto">
            <a:xfrm>
              <a:off x="1467" y="1286"/>
              <a:ext cx="22" cy="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56094" name="Line 62"/>
            <p:cNvSpPr>
              <a:spLocks noChangeAspect="1" noChangeShapeType="1"/>
            </p:cNvSpPr>
            <p:nvPr/>
          </p:nvSpPr>
          <p:spPr bwMode="auto">
            <a:xfrm flipH="1">
              <a:off x="4065" y="1286"/>
              <a:ext cx="22" cy="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56095" name="Rectangle 63"/>
            <p:cNvSpPr>
              <a:spLocks noChangeAspect="1" noChangeArrowheads="1"/>
            </p:cNvSpPr>
            <p:nvPr/>
          </p:nvSpPr>
          <p:spPr bwMode="auto">
            <a:xfrm>
              <a:off x="1348" y="1200"/>
              <a:ext cx="62" cy="1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defTabSz="762000" eaLnBrk="0" hangingPunct="0">
                <a:spcBef>
                  <a:spcPct val="20000"/>
                </a:spcBef>
              </a:pPr>
              <a:r>
                <a:rPr lang="en-US" sz="1400">
                  <a:solidFill>
                    <a:srgbClr val="000000"/>
                  </a:solidFill>
                  <a:latin typeface="Helvetica" pitchFamily="34" charset="0"/>
                </a:rPr>
                <a:t>4</a:t>
              </a:r>
              <a:endParaRPr lang="en-US" sz="2800">
                <a:solidFill>
                  <a:srgbClr val="072970"/>
                </a:solidFill>
              </a:endParaRPr>
            </a:p>
          </p:txBody>
        </p:sp>
        <p:sp>
          <p:nvSpPr>
            <p:cNvPr id="556096" name="Line 64"/>
            <p:cNvSpPr>
              <a:spLocks noChangeAspect="1" noChangeShapeType="1"/>
            </p:cNvSpPr>
            <p:nvPr/>
          </p:nvSpPr>
          <p:spPr bwMode="auto">
            <a:xfrm>
              <a:off x="1467" y="1286"/>
              <a:ext cx="2620" cy="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56097" name="Line 65"/>
            <p:cNvSpPr>
              <a:spLocks noChangeAspect="1" noChangeShapeType="1"/>
            </p:cNvSpPr>
            <p:nvPr/>
          </p:nvSpPr>
          <p:spPr bwMode="auto">
            <a:xfrm>
              <a:off x="1467" y="3335"/>
              <a:ext cx="2620" cy="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56098" name="Line 66"/>
            <p:cNvSpPr>
              <a:spLocks noChangeAspect="1" noChangeShapeType="1"/>
            </p:cNvSpPr>
            <p:nvPr/>
          </p:nvSpPr>
          <p:spPr bwMode="auto">
            <a:xfrm flipV="1">
              <a:off x="4087" y="1286"/>
              <a:ext cx="1" cy="204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56099" name="Line 67"/>
            <p:cNvSpPr>
              <a:spLocks noChangeAspect="1" noChangeShapeType="1"/>
            </p:cNvSpPr>
            <p:nvPr/>
          </p:nvSpPr>
          <p:spPr bwMode="auto">
            <a:xfrm flipV="1">
              <a:off x="1467" y="1286"/>
              <a:ext cx="2" cy="204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56100" name="Freeform 68"/>
            <p:cNvSpPr>
              <a:spLocks noChangeAspect="1"/>
            </p:cNvSpPr>
            <p:nvPr/>
          </p:nvSpPr>
          <p:spPr bwMode="auto">
            <a:xfrm>
              <a:off x="1489" y="1286"/>
              <a:ext cx="2598" cy="500"/>
            </a:xfrm>
            <a:custGeom>
              <a:avLst/>
              <a:gdLst/>
              <a:ahLst/>
              <a:cxnLst>
                <a:cxn ang="0">
                  <a:pos x="18" y="85"/>
                </a:cxn>
                <a:cxn ang="0">
                  <a:pos x="48" y="139"/>
                </a:cxn>
                <a:cxn ang="0">
                  <a:pos x="78" y="169"/>
                </a:cxn>
                <a:cxn ang="0">
                  <a:pos x="102" y="187"/>
                </a:cxn>
                <a:cxn ang="0">
                  <a:pos x="132" y="199"/>
                </a:cxn>
                <a:cxn ang="0">
                  <a:pos x="162" y="205"/>
                </a:cxn>
                <a:cxn ang="0">
                  <a:pos x="192" y="217"/>
                </a:cxn>
                <a:cxn ang="0">
                  <a:pos x="222" y="223"/>
                </a:cxn>
                <a:cxn ang="0">
                  <a:pos x="252" y="223"/>
                </a:cxn>
                <a:cxn ang="0">
                  <a:pos x="276" y="229"/>
                </a:cxn>
                <a:cxn ang="0">
                  <a:pos x="306" y="235"/>
                </a:cxn>
                <a:cxn ang="0">
                  <a:pos x="336" y="235"/>
                </a:cxn>
                <a:cxn ang="0">
                  <a:pos x="366" y="241"/>
                </a:cxn>
                <a:cxn ang="0">
                  <a:pos x="396" y="241"/>
                </a:cxn>
                <a:cxn ang="0">
                  <a:pos x="426" y="247"/>
                </a:cxn>
                <a:cxn ang="0">
                  <a:pos x="450" y="247"/>
                </a:cxn>
                <a:cxn ang="0">
                  <a:pos x="480" y="247"/>
                </a:cxn>
                <a:cxn ang="0">
                  <a:pos x="511" y="253"/>
                </a:cxn>
                <a:cxn ang="0">
                  <a:pos x="541" y="253"/>
                </a:cxn>
                <a:cxn ang="0">
                  <a:pos x="571" y="253"/>
                </a:cxn>
                <a:cxn ang="0">
                  <a:pos x="601" y="259"/>
                </a:cxn>
                <a:cxn ang="0">
                  <a:pos x="625" y="259"/>
                </a:cxn>
                <a:cxn ang="0">
                  <a:pos x="655" y="259"/>
                </a:cxn>
                <a:cxn ang="0">
                  <a:pos x="685" y="259"/>
                </a:cxn>
                <a:cxn ang="0">
                  <a:pos x="715" y="265"/>
                </a:cxn>
                <a:cxn ang="0">
                  <a:pos x="745" y="265"/>
                </a:cxn>
                <a:cxn ang="0">
                  <a:pos x="775" y="265"/>
                </a:cxn>
                <a:cxn ang="0">
                  <a:pos x="805" y="265"/>
                </a:cxn>
                <a:cxn ang="0">
                  <a:pos x="829" y="265"/>
                </a:cxn>
                <a:cxn ang="0">
                  <a:pos x="859" y="265"/>
                </a:cxn>
                <a:cxn ang="0">
                  <a:pos x="889" y="265"/>
                </a:cxn>
                <a:cxn ang="0">
                  <a:pos x="919" y="271"/>
                </a:cxn>
                <a:cxn ang="0">
                  <a:pos x="949" y="271"/>
                </a:cxn>
                <a:cxn ang="0">
                  <a:pos x="979" y="271"/>
                </a:cxn>
                <a:cxn ang="0">
                  <a:pos x="1003" y="271"/>
                </a:cxn>
                <a:cxn ang="0">
                  <a:pos x="1033" y="271"/>
                </a:cxn>
                <a:cxn ang="0">
                  <a:pos x="1063" y="271"/>
                </a:cxn>
                <a:cxn ang="0">
                  <a:pos x="1093" y="271"/>
                </a:cxn>
                <a:cxn ang="0">
                  <a:pos x="1123" y="271"/>
                </a:cxn>
                <a:cxn ang="0">
                  <a:pos x="1153" y="277"/>
                </a:cxn>
                <a:cxn ang="0">
                  <a:pos x="1177" y="277"/>
                </a:cxn>
                <a:cxn ang="0">
                  <a:pos x="1207" y="277"/>
                </a:cxn>
                <a:cxn ang="0">
                  <a:pos x="1237" y="277"/>
                </a:cxn>
                <a:cxn ang="0">
                  <a:pos x="1268" y="277"/>
                </a:cxn>
                <a:cxn ang="0">
                  <a:pos x="1298" y="277"/>
                </a:cxn>
                <a:cxn ang="0">
                  <a:pos x="1328" y="277"/>
                </a:cxn>
                <a:cxn ang="0">
                  <a:pos x="1352" y="277"/>
                </a:cxn>
                <a:cxn ang="0">
                  <a:pos x="1382" y="277"/>
                </a:cxn>
                <a:cxn ang="0">
                  <a:pos x="1412" y="277"/>
                </a:cxn>
                <a:cxn ang="0">
                  <a:pos x="1442" y="277"/>
                </a:cxn>
              </a:cxnLst>
              <a:rect l="0" t="0" r="r" b="b"/>
              <a:pathLst>
                <a:path w="1442" h="277">
                  <a:moveTo>
                    <a:pt x="0" y="0"/>
                  </a:moveTo>
                  <a:lnTo>
                    <a:pt x="0" y="19"/>
                  </a:lnTo>
                  <a:lnTo>
                    <a:pt x="12" y="61"/>
                  </a:lnTo>
                  <a:lnTo>
                    <a:pt x="18" y="85"/>
                  </a:lnTo>
                  <a:lnTo>
                    <a:pt x="24" y="103"/>
                  </a:lnTo>
                  <a:lnTo>
                    <a:pt x="30" y="121"/>
                  </a:lnTo>
                  <a:lnTo>
                    <a:pt x="36" y="127"/>
                  </a:lnTo>
                  <a:lnTo>
                    <a:pt x="48" y="139"/>
                  </a:lnTo>
                  <a:lnTo>
                    <a:pt x="54" y="151"/>
                  </a:lnTo>
                  <a:lnTo>
                    <a:pt x="60" y="157"/>
                  </a:lnTo>
                  <a:lnTo>
                    <a:pt x="66" y="163"/>
                  </a:lnTo>
                  <a:lnTo>
                    <a:pt x="78" y="169"/>
                  </a:lnTo>
                  <a:lnTo>
                    <a:pt x="84" y="175"/>
                  </a:lnTo>
                  <a:lnTo>
                    <a:pt x="90" y="175"/>
                  </a:lnTo>
                  <a:lnTo>
                    <a:pt x="96" y="181"/>
                  </a:lnTo>
                  <a:lnTo>
                    <a:pt x="102" y="187"/>
                  </a:lnTo>
                  <a:lnTo>
                    <a:pt x="114" y="187"/>
                  </a:lnTo>
                  <a:lnTo>
                    <a:pt x="120" y="193"/>
                  </a:lnTo>
                  <a:lnTo>
                    <a:pt x="126" y="193"/>
                  </a:lnTo>
                  <a:lnTo>
                    <a:pt x="132" y="199"/>
                  </a:lnTo>
                  <a:lnTo>
                    <a:pt x="138" y="199"/>
                  </a:lnTo>
                  <a:lnTo>
                    <a:pt x="150" y="205"/>
                  </a:lnTo>
                  <a:lnTo>
                    <a:pt x="156" y="205"/>
                  </a:lnTo>
                  <a:lnTo>
                    <a:pt x="162" y="205"/>
                  </a:lnTo>
                  <a:lnTo>
                    <a:pt x="168" y="211"/>
                  </a:lnTo>
                  <a:lnTo>
                    <a:pt x="174" y="211"/>
                  </a:lnTo>
                  <a:lnTo>
                    <a:pt x="186" y="211"/>
                  </a:lnTo>
                  <a:lnTo>
                    <a:pt x="192" y="217"/>
                  </a:lnTo>
                  <a:lnTo>
                    <a:pt x="198" y="217"/>
                  </a:lnTo>
                  <a:lnTo>
                    <a:pt x="204" y="217"/>
                  </a:lnTo>
                  <a:lnTo>
                    <a:pt x="216" y="217"/>
                  </a:lnTo>
                  <a:lnTo>
                    <a:pt x="222" y="223"/>
                  </a:lnTo>
                  <a:lnTo>
                    <a:pt x="228" y="223"/>
                  </a:lnTo>
                  <a:lnTo>
                    <a:pt x="234" y="223"/>
                  </a:lnTo>
                  <a:lnTo>
                    <a:pt x="240" y="223"/>
                  </a:lnTo>
                  <a:lnTo>
                    <a:pt x="252" y="223"/>
                  </a:lnTo>
                  <a:lnTo>
                    <a:pt x="258" y="229"/>
                  </a:lnTo>
                  <a:lnTo>
                    <a:pt x="264" y="229"/>
                  </a:lnTo>
                  <a:lnTo>
                    <a:pt x="270" y="229"/>
                  </a:lnTo>
                  <a:lnTo>
                    <a:pt x="276" y="229"/>
                  </a:lnTo>
                  <a:lnTo>
                    <a:pt x="288" y="229"/>
                  </a:lnTo>
                  <a:lnTo>
                    <a:pt x="294" y="235"/>
                  </a:lnTo>
                  <a:lnTo>
                    <a:pt x="300" y="235"/>
                  </a:lnTo>
                  <a:lnTo>
                    <a:pt x="306" y="235"/>
                  </a:lnTo>
                  <a:lnTo>
                    <a:pt x="312" y="235"/>
                  </a:lnTo>
                  <a:lnTo>
                    <a:pt x="324" y="235"/>
                  </a:lnTo>
                  <a:lnTo>
                    <a:pt x="330" y="235"/>
                  </a:lnTo>
                  <a:lnTo>
                    <a:pt x="336" y="235"/>
                  </a:lnTo>
                  <a:lnTo>
                    <a:pt x="342" y="241"/>
                  </a:lnTo>
                  <a:lnTo>
                    <a:pt x="354" y="241"/>
                  </a:lnTo>
                  <a:lnTo>
                    <a:pt x="360" y="241"/>
                  </a:lnTo>
                  <a:lnTo>
                    <a:pt x="366" y="241"/>
                  </a:lnTo>
                  <a:lnTo>
                    <a:pt x="372" y="241"/>
                  </a:lnTo>
                  <a:lnTo>
                    <a:pt x="378" y="241"/>
                  </a:lnTo>
                  <a:lnTo>
                    <a:pt x="390" y="241"/>
                  </a:lnTo>
                  <a:lnTo>
                    <a:pt x="396" y="241"/>
                  </a:lnTo>
                  <a:lnTo>
                    <a:pt x="402" y="241"/>
                  </a:lnTo>
                  <a:lnTo>
                    <a:pt x="408" y="247"/>
                  </a:lnTo>
                  <a:lnTo>
                    <a:pt x="414" y="247"/>
                  </a:lnTo>
                  <a:lnTo>
                    <a:pt x="426" y="247"/>
                  </a:lnTo>
                  <a:lnTo>
                    <a:pt x="432" y="247"/>
                  </a:lnTo>
                  <a:lnTo>
                    <a:pt x="438" y="247"/>
                  </a:lnTo>
                  <a:lnTo>
                    <a:pt x="444" y="247"/>
                  </a:lnTo>
                  <a:lnTo>
                    <a:pt x="450" y="247"/>
                  </a:lnTo>
                  <a:lnTo>
                    <a:pt x="462" y="247"/>
                  </a:lnTo>
                  <a:lnTo>
                    <a:pt x="468" y="247"/>
                  </a:lnTo>
                  <a:lnTo>
                    <a:pt x="474" y="247"/>
                  </a:lnTo>
                  <a:lnTo>
                    <a:pt x="480" y="247"/>
                  </a:lnTo>
                  <a:lnTo>
                    <a:pt x="486" y="253"/>
                  </a:lnTo>
                  <a:lnTo>
                    <a:pt x="498" y="253"/>
                  </a:lnTo>
                  <a:lnTo>
                    <a:pt x="505" y="253"/>
                  </a:lnTo>
                  <a:lnTo>
                    <a:pt x="511" y="253"/>
                  </a:lnTo>
                  <a:lnTo>
                    <a:pt x="517" y="253"/>
                  </a:lnTo>
                  <a:lnTo>
                    <a:pt x="529" y="253"/>
                  </a:lnTo>
                  <a:lnTo>
                    <a:pt x="535" y="253"/>
                  </a:lnTo>
                  <a:lnTo>
                    <a:pt x="541" y="253"/>
                  </a:lnTo>
                  <a:lnTo>
                    <a:pt x="547" y="253"/>
                  </a:lnTo>
                  <a:lnTo>
                    <a:pt x="553" y="253"/>
                  </a:lnTo>
                  <a:lnTo>
                    <a:pt x="565" y="253"/>
                  </a:lnTo>
                  <a:lnTo>
                    <a:pt x="571" y="253"/>
                  </a:lnTo>
                  <a:lnTo>
                    <a:pt x="577" y="253"/>
                  </a:lnTo>
                  <a:lnTo>
                    <a:pt x="583" y="259"/>
                  </a:lnTo>
                  <a:lnTo>
                    <a:pt x="589" y="259"/>
                  </a:lnTo>
                  <a:lnTo>
                    <a:pt x="601" y="259"/>
                  </a:lnTo>
                  <a:lnTo>
                    <a:pt x="607" y="259"/>
                  </a:lnTo>
                  <a:lnTo>
                    <a:pt x="613" y="259"/>
                  </a:lnTo>
                  <a:lnTo>
                    <a:pt x="619" y="259"/>
                  </a:lnTo>
                  <a:lnTo>
                    <a:pt x="625" y="259"/>
                  </a:lnTo>
                  <a:lnTo>
                    <a:pt x="637" y="259"/>
                  </a:lnTo>
                  <a:lnTo>
                    <a:pt x="643" y="259"/>
                  </a:lnTo>
                  <a:lnTo>
                    <a:pt x="649" y="259"/>
                  </a:lnTo>
                  <a:lnTo>
                    <a:pt x="655" y="259"/>
                  </a:lnTo>
                  <a:lnTo>
                    <a:pt x="667" y="259"/>
                  </a:lnTo>
                  <a:lnTo>
                    <a:pt x="673" y="259"/>
                  </a:lnTo>
                  <a:lnTo>
                    <a:pt x="679" y="259"/>
                  </a:lnTo>
                  <a:lnTo>
                    <a:pt x="685" y="259"/>
                  </a:lnTo>
                  <a:lnTo>
                    <a:pt x="691" y="259"/>
                  </a:lnTo>
                  <a:lnTo>
                    <a:pt x="703" y="259"/>
                  </a:lnTo>
                  <a:lnTo>
                    <a:pt x="709" y="259"/>
                  </a:lnTo>
                  <a:lnTo>
                    <a:pt x="715" y="265"/>
                  </a:lnTo>
                  <a:lnTo>
                    <a:pt x="721" y="265"/>
                  </a:lnTo>
                  <a:lnTo>
                    <a:pt x="727" y="265"/>
                  </a:lnTo>
                  <a:lnTo>
                    <a:pt x="739" y="265"/>
                  </a:lnTo>
                  <a:lnTo>
                    <a:pt x="745" y="265"/>
                  </a:lnTo>
                  <a:lnTo>
                    <a:pt x="751" y="265"/>
                  </a:lnTo>
                  <a:lnTo>
                    <a:pt x="757" y="265"/>
                  </a:lnTo>
                  <a:lnTo>
                    <a:pt x="763" y="265"/>
                  </a:lnTo>
                  <a:lnTo>
                    <a:pt x="775" y="265"/>
                  </a:lnTo>
                  <a:lnTo>
                    <a:pt x="781" y="265"/>
                  </a:lnTo>
                  <a:lnTo>
                    <a:pt x="787" y="265"/>
                  </a:lnTo>
                  <a:lnTo>
                    <a:pt x="793" y="265"/>
                  </a:lnTo>
                  <a:lnTo>
                    <a:pt x="805" y="265"/>
                  </a:lnTo>
                  <a:lnTo>
                    <a:pt x="811" y="265"/>
                  </a:lnTo>
                  <a:lnTo>
                    <a:pt x="817" y="265"/>
                  </a:lnTo>
                  <a:lnTo>
                    <a:pt x="823" y="265"/>
                  </a:lnTo>
                  <a:lnTo>
                    <a:pt x="829" y="265"/>
                  </a:lnTo>
                  <a:lnTo>
                    <a:pt x="841" y="265"/>
                  </a:lnTo>
                  <a:lnTo>
                    <a:pt x="847" y="265"/>
                  </a:lnTo>
                  <a:lnTo>
                    <a:pt x="853" y="265"/>
                  </a:lnTo>
                  <a:lnTo>
                    <a:pt x="859" y="265"/>
                  </a:lnTo>
                  <a:lnTo>
                    <a:pt x="865" y="265"/>
                  </a:lnTo>
                  <a:lnTo>
                    <a:pt x="877" y="265"/>
                  </a:lnTo>
                  <a:lnTo>
                    <a:pt x="883" y="265"/>
                  </a:lnTo>
                  <a:lnTo>
                    <a:pt x="889" y="265"/>
                  </a:lnTo>
                  <a:lnTo>
                    <a:pt x="895" y="271"/>
                  </a:lnTo>
                  <a:lnTo>
                    <a:pt x="901" y="271"/>
                  </a:lnTo>
                  <a:lnTo>
                    <a:pt x="913" y="271"/>
                  </a:lnTo>
                  <a:lnTo>
                    <a:pt x="919" y="271"/>
                  </a:lnTo>
                  <a:lnTo>
                    <a:pt x="925" y="271"/>
                  </a:lnTo>
                  <a:lnTo>
                    <a:pt x="931" y="271"/>
                  </a:lnTo>
                  <a:lnTo>
                    <a:pt x="943" y="271"/>
                  </a:lnTo>
                  <a:lnTo>
                    <a:pt x="949" y="271"/>
                  </a:lnTo>
                  <a:lnTo>
                    <a:pt x="955" y="271"/>
                  </a:lnTo>
                  <a:lnTo>
                    <a:pt x="961" y="271"/>
                  </a:lnTo>
                  <a:lnTo>
                    <a:pt x="967" y="271"/>
                  </a:lnTo>
                  <a:lnTo>
                    <a:pt x="979" y="271"/>
                  </a:lnTo>
                  <a:lnTo>
                    <a:pt x="985" y="271"/>
                  </a:lnTo>
                  <a:lnTo>
                    <a:pt x="991" y="271"/>
                  </a:lnTo>
                  <a:lnTo>
                    <a:pt x="997" y="271"/>
                  </a:lnTo>
                  <a:lnTo>
                    <a:pt x="1003" y="271"/>
                  </a:lnTo>
                  <a:lnTo>
                    <a:pt x="1015" y="271"/>
                  </a:lnTo>
                  <a:lnTo>
                    <a:pt x="1021" y="271"/>
                  </a:lnTo>
                  <a:lnTo>
                    <a:pt x="1027" y="271"/>
                  </a:lnTo>
                  <a:lnTo>
                    <a:pt x="1033" y="271"/>
                  </a:lnTo>
                  <a:lnTo>
                    <a:pt x="1039" y="271"/>
                  </a:lnTo>
                  <a:lnTo>
                    <a:pt x="1051" y="271"/>
                  </a:lnTo>
                  <a:lnTo>
                    <a:pt x="1057" y="271"/>
                  </a:lnTo>
                  <a:lnTo>
                    <a:pt x="1063" y="271"/>
                  </a:lnTo>
                  <a:lnTo>
                    <a:pt x="1069" y="271"/>
                  </a:lnTo>
                  <a:lnTo>
                    <a:pt x="1081" y="271"/>
                  </a:lnTo>
                  <a:lnTo>
                    <a:pt x="1087" y="271"/>
                  </a:lnTo>
                  <a:lnTo>
                    <a:pt x="1093" y="271"/>
                  </a:lnTo>
                  <a:lnTo>
                    <a:pt x="1099" y="271"/>
                  </a:lnTo>
                  <a:lnTo>
                    <a:pt x="1105" y="271"/>
                  </a:lnTo>
                  <a:lnTo>
                    <a:pt x="1117" y="271"/>
                  </a:lnTo>
                  <a:lnTo>
                    <a:pt x="1123" y="271"/>
                  </a:lnTo>
                  <a:lnTo>
                    <a:pt x="1129" y="271"/>
                  </a:lnTo>
                  <a:lnTo>
                    <a:pt x="1135" y="277"/>
                  </a:lnTo>
                  <a:lnTo>
                    <a:pt x="1141" y="277"/>
                  </a:lnTo>
                  <a:lnTo>
                    <a:pt x="1153" y="277"/>
                  </a:lnTo>
                  <a:lnTo>
                    <a:pt x="1159" y="277"/>
                  </a:lnTo>
                  <a:lnTo>
                    <a:pt x="1165" y="277"/>
                  </a:lnTo>
                  <a:lnTo>
                    <a:pt x="1171" y="277"/>
                  </a:lnTo>
                  <a:lnTo>
                    <a:pt x="1177" y="277"/>
                  </a:lnTo>
                  <a:lnTo>
                    <a:pt x="1189" y="277"/>
                  </a:lnTo>
                  <a:lnTo>
                    <a:pt x="1195" y="277"/>
                  </a:lnTo>
                  <a:lnTo>
                    <a:pt x="1201" y="277"/>
                  </a:lnTo>
                  <a:lnTo>
                    <a:pt x="1207" y="277"/>
                  </a:lnTo>
                  <a:lnTo>
                    <a:pt x="1213" y="277"/>
                  </a:lnTo>
                  <a:lnTo>
                    <a:pt x="1225" y="277"/>
                  </a:lnTo>
                  <a:lnTo>
                    <a:pt x="1231" y="277"/>
                  </a:lnTo>
                  <a:lnTo>
                    <a:pt x="1237" y="277"/>
                  </a:lnTo>
                  <a:lnTo>
                    <a:pt x="1243" y="277"/>
                  </a:lnTo>
                  <a:lnTo>
                    <a:pt x="1256" y="277"/>
                  </a:lnTo>
                  <a:lnTo>
                    <a:pt x="1262" y="277"/>
                  </a:lnTo>
                  <a:lnTo>
                    <a:pt x="1268" y="277"/>
                  </a:lnTo>
                  <a:lnTo>
                    <a:pt x="1274" y="277"/>
                  </a:lnTo>
                  <a:lnTo>
                    <a:pt x="1280" y="277"/>
                  </a:lnTo>
                  <a:lnTo>
                    <a:pt x="1292" y="277"/>
                  </a:lnTo>
                  <a:lnTo>
                    <a:pt x="1298" y="277"/>
                  </a:lnTo>
                  <a:lnTo>
                    <a:pt x="1304" y="277"/>
                  </a:lnTo>
                  <a:lnTo>
                    <a:pt x="1310" y="277"/>
                  </a:lnTo>
                  <a:lnTo>
                    <a:pt x="1316" y="277"/>
                  </a:lnTo>
                  <a:lnTo>
                    <a:pt x="1328" y="277"/>
                  </a:lnTo>
                  <a:lnTo>
                    <a:pt x="1334" y="277"/>
                  </a:lnTo>
                  <a:lnTo>
                    <a:pt x="1340" y="277"/>
                  </a:lnTo>
                  <a:lnTo>
                    <a:pt x="1346" y="277"/>
                  </a:lnTo>
                  <a:lnTo>
                    <a:pt x="1352" y="277"/>
                  </a:lnTo>
                  <a:lnTo>
                    <a:pt x="1364" y="277"/>
                  </a:lnTo>
                  <a:lnTo>
                    <a:pt x="1370" y="277"/>
                  </a:lnTo>
                  <a:lnTo>
                    <a:pt x="1376" y="277"/>
                  </a:lnTo>
                  <a:lnTo>
                    <a:pt x="1382" y="277"/>
                  </a:lnTo>
                  <a:lnTo>
                    <a:pt x="1394" y="277"/>
                  </a:lnTo>
                  <a:lnTo>
                    <a:pt x="1400" y="277"/>
                  </a:lnTo>
                  <a:lnTo>
                    <a:pt x="1406" y="277"/>
                  </a:lnTo>
                  <a:lnTo>
                    <a:pt x="1412" y="277"/>
                  </a:lnTo>
                  <a:lnTo>
                    <a:pt x="1418" y="277"/>
                  </a:lnTo>
                  <a:lnTo>
                    <a:pt x="1430" y="277"/>
                  </a:lnTo>
                  <a:lnTo>
                    <a:pt x="1436" y="277"/>
                  </a:lnTo>
                  <a:lnTo>
                    <a:pt x="1442" y="277"/>
                  </a:lnTo>
                </a:path>
              </a:pathLst>
            </a:custGeom>
            <a:noFill/>
            <a:ln w="19050" cap="flat">
              <a:solidFill>
                <a:srgbClr val="0000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56101" name="Freeform 69"/>
            <p:cNvSpPr>
              <a:spLocks noChangeAspect="1"/>
            </p:cNvSpPr>
            <p:nvPr/>
          </p:nvSpPr>
          <p:spPr bwMode="auto">
            <a:xfrm>
              <a:off x="1511" y="1286"/>
              <a:ext cx="2576" cy="478"/>
            </a:xfrm>
            <a:custGeom>
              <a:avLst/>
              <a:gdLst/>
              <a:ahLst/>
              <a:cxnLst>
                <a:cxn ang="0">
                  <a:pos x="12" y="55"/>
                </a:cxn>
                <a:cxn ang="0">
                  <a:pos x="42" y="109"/>
                </a:cxn>
                <a:cxn ang="0">
                  <a:pos x="72" y="133"/>
                </a:cxn>
                <a:cxn ang="0">
                  <a:pos x="102" y="157"/>
                </a:cxn>
                <a:cxn ang="0">
                  <a:pos x="126" y="169"/>
                </a:cxn>
                <a:cxn ang="0">
                  <a:pos x="156" y="181"/>
                </a:cxn>
                <a:cxn ang="0">
                  <a:pos x="186" y="187"/>
                </a:cxn>
                <a:cxn ang="0">
                  <a:pos x="216" y="193"/>
                </a:cxn>
                <a:cxn ang="0">
                  <a:pos x="246" y="199"/>
                </a:cxn>
                <a:cxn ang="0">
                  <a:pos x="276" y="205"/>
                </a:cxn>
                <a:cxn ang="0">
                  <a:pos x="300" y="211"/>
                </a:cxn>
                <a:cxn ang="0">
                  <a:pos x="330" y="217"/>
                </a:cxn>
                <a:cxn ang="0">
                  <a:pos x="360" y="217"/>
                </a:cxn>
                <a:cxn ang="0">
                  <a:pos x="390" y="223"/>
                </a:cxn>
                <a:cxn ang="0">
                  <a:pos x="420" y="223"/>
                </a:cxn>
                <a:cxn ang="0">
                  <a:pos x="450" y="229"/>
                </a:cxn>
                <a:cxn ang="0">
                  <a:pos x="474" y="229"/>
                </a:cxn>
                <a:cxn ang="0">
                  <a:pos x="505" y="235"/>
                </a:cxn>
                <a:cxn ang="0">
                  <a:pos x="535" y="235"/>
                </a:cxn>
                <a:cxn ang="0">
                  <a:pos x="565" y="235"/>
                </a:cxn>
                <a:cxn ang="0">
                  <a:pos x="595" y="241"/>
                </a:cxn>
                <a:cxn ang="0">
                  <a:pos x="625" y="241"/>
                </a:cxn>
                <a:cxn ang="0">
                  <a:pos x="655" y="241"/>
                </a:cxn>
                <a:cxn ang="0">
                  <a:pos x="679" y="241"/>
                </a:cxn>
                <a:cxn ang="0">
                  <a:pos x="709" y="247"/>
                </a:cxn>
                <a:cxn ang="0">
                  <a:pos x="739" y="247"/>
                </a:cxn>
                <a:cxn ang="0">
                  <a:pos x="769" y="247"/>
                </a:cxn>
                <a:cxn ang="0">
                  <a:pos x="799" y="247"/>
                </a:cxn>
                <a:cxn ang="0">
                  <a:pos x="829" y="247"/>
                </a:cxn>
                <a:cxn ang="0">
                  <a:pos x="853" y="253"/>
                </a:cxn>
                <a:cxn ang="0">
                  <a:pos x="883" y="253"/>
                </a:cxn>
                <a:cxn ang="0">
                  <a:pos x="913" y="253"/>
                </a:cxn>
                <a:cxn ang="0">
                  <a:pos x="943" y="253"/>
                </a:cxn>
                <a:cxn ang="0">
                  <a:pos x="973" y="253"/>
                </a:cxn>
                <a:cxn ang="0">
                  <a:pos x="1003" y="253"/>
                </a:cxn>
                <a:cxn ang="0">
                  <a:pos x="1027" y="259"/>
                </a:cxn>
                <a:cxn ang="0">
                  <a:pos x="1057" y="259"/>
                </a:cxn>
                <a:cxn ang="0">
                  <a:pos x="1087" y="259"/>
                </a:cxn>
                <a:cxn ang="0">
                  <a:pos x="1117" y="259"/>
                </a:cxn>
                <a:cxn ang="0">
                  <a:pos x="1147" y="259"/>
                </a:cxn>
                <a:cxn ang="0">
                  <a:pos x="1177" y="259"/>
                </a:cxn>
                <a:cxn ang="0">
                  <a:pos x="1201" y="259"/>
                </a:cxn>
                <a:cxn ang="0">
                  <a:pos x="1231" y="259"/>
                </a:cxn>
                <a:cxn ang="0">
                  <a:pos x="1262" y="265"/>
                </a:cxn>
                <a:cxn ang="0">
                  <a:pos x="1292" y="265"/>
                </a:cxn>
                <a:cxn ang="0">
                  <a:pos x="1322" y="265"/>
                </a:cxn>
                <a:cxn ang="0">
                  <a:pos x="1352" y="265"/>
                </a:cxn>
                <a:cxn ang="0">
                  <a:pos x="1382" y="265"/>
                </a:cxn>
                <a:cxn ang="0">
                  <a:pos x="1406" y="265"/>
                </a:cxn>
              </a:cxnLst>
              <a:rect l="0" t="0" r="r" b="b"/>
              <a:pathLst>
                <a:path w="1430" h="265">
                  <a:moveTo>
                    <a:pt x="0" y="0"/>
                  </a:moveTo>
                  <a:lnTo>
                    <a:pt x="0" y="6"/>
                  </a:lnTo>
                  <a:lnTo>
                    <a:pt x="6" y="31"/>
                  </a:lnTo>
                  <a:lnTo>
                    <a:pt x="12" y="55"/>
                  </a:lnTo>
                  <a:lnTo>
                    <a:pt x="18" y="73"/>
                  </a:lnTo>
                  <a:lnTo>
                    <a:pt x="24" y="85"/>
                  </a:lnTo>
                  <a:lnTo>
                    <a:pt x="36" y="97"/>
                  </a:lnTo>
                  <a:lnTo>
                    <a:pt x="42" y="109"/>
                  </a:lnTo>
                  <a:lnTo>
                    <a:pt x="48" y="115"/>
                  </a:lnTo>
                  <a:lnTo>
                    <a:pt x="54" y="121"/>
                  </a:lnTo>
                  <a:lnTo>
                    <a:pt x="66" y="127"/>
                  </a:lnTo>
                  <a:lnTo>
                    <a:pt x="72" y="133"/>
                  </a:lnTo>
                  <a:lnTo>
                    <a:pt x="78" y="139"/>
                  </a:lnTo>
                  <a:lnTo>
                    <a:pt x="84" y="145"/>
                  </a:lnTo>
                  <a:lnTo>
                    <a:pt x="90" y="151"/>
                  </a:lnTo>
                  <a:lnTo>
                    <a:pt x="102" y="157"/>
                  </a:lnTo>
                  <a:lnTo>
                    <a:pt x="108" y="157"/>
                  </a:lnTo>
                  <a:lnTo>
                    <a:pt x="114" y="163"/>
                  </a:lnTo>
                  <a:lnTo>
                    <a:pt x="120" y="163"/>
                  </a:lnTo>
                  <a:lnTo>
                    <a:pt x="126" y="169"/>
                  </a:lnTo>
                  <a:lnTo>
                    <a:pt x="138" y="169"/>
                  </a:lnTo>
                  <a:lnTo>
                    <a:pt x="144" y="175"/>
                  </a:lnTo>
                  <a:lnTo>
                    <a:pt x="150" y="175"/>
                  </a:lnTo>
                  <a:lnTo>
                    <a:pt x="156" y="181"/>
                  </a:lnTo>
                  <a:lnTo>
                    <a:pt x="162" y="181"/>
                  </a:lnTo>
                  <a:lnTo>
                    <a:pt x="174" y="181"/>
                  </a:lnTo>
                  <a:lnTo>
                    <a:pt x="180" y="187"/>
                  </a:lnTo>
                  <a:lnTo>
                    <a:pt x="186" y="187"/>
                  </a:lnTo>
                  <a:lnTo>
                    <a:pt x="192" y="187"/>
                  </a:lnTo>
                  <a:lnTo>
                    <a:pt x="204" y="193"/>
                  </a:lnTo>
                  <a:lnTo>
                    <a:pt x="210" y="193"/>
                  </a:lnTo>
                  <a:lnTo>
                    <a:pt x="216" y="193"/>
                  </a:lnTo>
                  <a:lnTo>
                    <a:pt x="222" y="199"/>
                  </a:lnTo>
                  <a:lnTo>
                    <a:pt x="228" y="199"/>
                  </a:lnTo>
                  <a:lnTo>
                    <a:pt x="240" y="199"/>
                  </a:lnTo>
                  <a:lnTo>
                    <a:pt x="246" y="199"/>
                  </a:lnTo>
                  <a:lnTo>
                    <a:pt x="252" y="205"/>
                  </a:lnTo>
                  <a:lnTo>
                    <a:pt x="258" y="205"/>
                  </a:lnTo>
                  <a:lnTo>
                    <a:pt x="264" y="205"/>
                  </a:lnTo>
                  <a:lnTo>
                    <a:pt x="276" y="205"/>
                  </a:lnTo>
                  <a:lnTo>
                    <a:pt x="282" y="205"/>
                  </a:lnTo>
                  <a:lnTo>
                    <a:pt x="288" y="211"/>
                  </a:lnTo>
                  <a:lnTo>
                    <a:pt x="294" y="211"/>
                  </a:lnTo>
                  <a:lnTo>
                    <a:pt x="300" y="211"/>
                  </a:lnTo>
                  <a:lnTo>
                    <a:pt x="312" y="211"/>
                  </a:lnTo>
                  <a:lnTo>
                    <a:pt x="318" y="211"/>
                  </a:lnTo>
                  <a:lnTo>
                    <a:pt x="324" y="211"/>
                  </a:lnTo>
                  <a:lnTo>
                    <a:pt x="330" y="217"/>
                  </a:lnTo>
                  <a:lnTo>
                    <a:pt x="342" y="217"/>
                  </a:lnTo>
                  <a:lnTo>
                    <a:pt x="348" y="217"/>
                  </a:lnTo>
                  <a:lnTo>
                    <a:pt x="354" y="217"/>
                  </a:lnTo>
                  <a:lnTo>
                    <a:pt x="360" y="217"/>
                  </a:lnTo>
                  <a:lnTo>
                    <a:pt x="366" y="217"/>
                  </a:lnTo>
                  <a:lnTo>
                    <a:pt x="378" y="217"/>
                  </a:lnTo>
                  <a:lnTo>
                    <a:pt x="384" y="223"/>
                  </a:lnTo>
                  <a:lnTo>
                    <a:pt x="390" y="223"/>
                  </a:lnTo>
                  <a:lnTo>
                    <a:pt x="396" y="223"/>
                  </a:lnTo>
                  <a:lnTo>
                    <a:pt x="402" y="223"/>
                  </a:lnTo>
                  <a:lnTo>
                    <a:pt x="414" y="223"/>
                  </a:lnTo>
                  <a:lnTo>
                    <a:pt x="420" y="223"/>
                  </a:lnTo>
                  <a:lnTo>
                    <a:pt x="426" y="223"/>
                  </a:lnTo>
                  <a:lnTo>
                    <a:pt x="432" y="223"/>
                  </a:lnTo>
                  <a:lnTo>
                    <a:pt x="438" y="229"/>
                  </a:lnTo>
                  <a:lnTo>
                    <a:pt x="450" y="229"/>
                  </a:lnTo>
                  <a:lnTo>
                    <a:pt x="456" y="229"/>
                  </a:lnTo>
                  <a:lnTo>
                    <a:pt x="462" y="229"/>
                  </a:lnTo>
                  <a:lnTo>
                    <a:pt x="468" y="229"/>
                  </a:lnTo>
                  <a:lnTo>
                    <a:pt x="474" y="229"/>
                  </a:lnTo>
                  <a:lnTo>
                    <a:pt x="486" y="229"/>
                  </a:lnTo>
                  <a:lnTo>
                    <a:pt x="493" y="229"/>
                  </a:lnTo>
                  <a:lnTo>
                    <a:pt x="499" y="229"/>
                  </a:lnTo>
                  <a:lnTo>
                    <a:pt x="505" y="235"/>
                  </a:lnTo>
                  <a:lnTo>
                    <a:pt x="517" y="235"/>
                  </a:lnTo>
                  <a:lnTo>
                    <a:pt x="523" y="235"/>
                  </a:lnTo>
                  <a:lnTo>
                    <a:pt x="529" y="235"/>
                  </a:lnTo>
                  <a:lnTo>
                    <a:pt x="535" y="235"/>
                  </a:lnTo>
                  <a:lnTo>
                    <a:pt x="541" y="235"/>
                  </a:lnTo>
                  <a:lnTo>
                    <a:pt x="553" y="235"/>
                  </a:lnTo>
                  <a:lnTo>
                    <a:pt x="559" y="235"/>
                  </a:lnTo>
                  <a:lnTo>
                    <a:pt x="565" y="235"/>
                  </a:lnTo>
                  <a:lnTo>
                    <a:pt x="571" y="235"/>
                  </a:lnTo>
                  <a:lnTo>
                    <a:pt x="577" y="235"/>
                  </a:lnTo>
                  <a:lnTo>
                    <a:pt x="589" y="235"/>
                  </a:lnTo>
                  <a:lnTo>
                    <a:pt x="595" y="241"/>
                  </a:lnTo>
                  <a:lnTo>
                    <a:pt x="601" y="241"/>
                  </a:lnTo>
                  <a:lnTo>
                    <a:pt x="607" y="241"/>
                  </a:lnTo>
                  <a:lnTo>
                    <a:pt x="613" y="241"/>
                  </a:lnTo>
                  <a:lnTo>
                    <a:pt x="625" y="241"/>
                  </a:lnTo>
                  <a:lnTo>
                    <a:pt x="631" y="241"/>
                  </a:lnTo>
                  <a:lnTo>
                    <a:pt x="637" y="241"/>
                  </a:lnTo>
                  <a:lnTo>
                    <a:pt x="643" y="241"/>
                  </a:lnTo>
                  <a:lnTo>
                    <a:pt x="655" y="241"/>
                  </a:lnTo>
                  <a:lnTo>
                    <a:pt x="661" y="241"/>
                  </a:lnTo>
                  <a:lnTo>
                    <a:pt x="667" y="241"/>
                  </a:lnTo>
                  <a:lnTo>
                    <a:pt x="673" y="241"/>
                  </a:lnTo>
                  <a:lnTo>
                    <a:pt x="679" y="241"/>
                  </a:lnTo>
                  <a:lnTo>
                    <a:pt x="691" y="241"/>
                  </a:lnTo>
                  <a:lnTo>
                    <a:pt x="697" y="241"/>
                  </a:lnTo>
                  <a:lnTo>
                    <a:pt x="703" y="247"/>
                  </a:lnTo>
                  <a:lnTo>
                    <a:pt x="709" y="247"/>
                  </a:lnTo>
                  <a:lnTo>
                    <a:pt x="715" y="247"/>
                  </a:lnTo>
                  <a:lnTo>
                    <a:pt x="727" y="247"/>
                  </a:lnTo>
                  <a:lnTo>
                    <a:pt x="733" y="247"/>
                  </a:lnTo>
                  <a:lnTo>
                    <a:pt x="739" y="247"/>
                  </a:lnTo>
                  <a:lnTo>
                    <a:pt x="745" y="247"/>
                  </a:lnTo>
                  <a:lnTo>
                    <a:pt x="751" y="247"/>
                  </a:lnTo>
                  <a:lnTo>
                    <a:pt x="763" y="247"/>
                  </a:lnTo>
                  <a:lnTo>
                    <a:pt x="769" y="247"/>
                  </a:lnTo>
                  <a:lnTo>
                    <a:pt x="775" y="247"/>
                  </a:lnTo>
                  <a:lnTo>
                    <a:pt x="781" y="247"/>
                  </a:lnTo>
                  <a:lnTo>
                    <a:pt x="793" y="247"/>
                  </a:lnTo>
                  <a:lnTo>
                    <a:pt x="799" y="247"/>
                  </a:lnTo>
                  <a:lnTo>
                    <a:pt x="805" y="247"/>
                  </a:lnTo>
                  <a:lnTo>
                    <a:pt x="811" y="247"/>
                  </a:lnTo>
                  <a:lnTo>
                    <a:pt x="817" y="247"/>
                  </a:lnTo>
                  <a:lnTo>
                    <a:pt x="829" y="247"/>
                  </a:lnTo>
                  <a:lnTo>
                    <a:pt x="835" y="253"/>
                  </a:lnTo>
                  <a:lnTo>
                    <a:pt x="841" y="253"/>
                  </a:lnTo>
                  <a:lnTo>
                    <a:pt x="847" y="253"/>
                  </a:lnTo>
                  <a:lnTo>
                    <a:pt x="853" y="253"/>
                  </a:lnTo>
                  <a:lnTo>
                    <a:pt x="865" y="253"/>
                  </a:lnTo>
                  <a:lnTo>
                    <a:pt x="871" y="253"/>
                  </a:lnTo>
                  <a:lnTo>
                    <a:pt x="877" y="253"/>
                  </a:lnTo>
                  <a:lnTo>
                    <a:pt x="883" y="253"/>
                  </a:lnTo>
                  <a:lnTo>
                    <a:pt x="889" y="253"/>
                  </a:lnTo>
                  <a:lnTo>
                    <a:pt x="901" y="253"/>
                  </a:lnTo>
                  <a:lnTo>
                    <a:pt x="907" y="253"/>
                  </a:lnTo>
                  <a:lnTo>
                    <a:pt x="913" y="253"/>
                  </a:lnTo>
                  <a:lnTo>
                    <a:pt x="919" y="253"/>
                  </a:lnTo>
                  <a:lnTo>
                    <a:pt x="931" y="253"/>
                  </a:lnTo>
                  <a:lnTo>
                    <a:pt x="937" y="253"/>
                  </a:lnTo>
                  <a:lnTo>
                    <a:pt x="943" y="253"/>
                  </a:lnTo>
                  <a:lnTo>
                    <a:pt x="949" y="253"/>
                  </a:lnTo>
                  <a:lnTo>
                    <a:pt x="955" y="253"/>
                  </a:lnTo>
                  <a:lnTo>
                    <a:pt x="967" y="253"/>
                  </a:lnTo>
                  <a:lnTo>
                    <a:pt x="973" y="253"/>
                  </a:lnTo>
                  <a:lnTo>
                    <a:pt x="979" y="253"/>
                  </a:lnTo>
                  <a:lnTo>
                    <a:pt x="985" y="253"/>
                  </a:lnTo>
                  <a:lnTo>
                    <a:pt x="991" y="253"/>
                  </a:lnTo>
                  <a:lnTo>
                    <a:pt x="1003" y="253"/>
                  </a:lnTo>
                  <a:lnTo>
                    <a:pt x="1009" y="259"/>
                  </a:lnTo>
                  <a:lnTo>
                    <a:pt x="1015" y="259"/>
                  </a:lnTo>
                  <a:lnTo>
                    <a:pt x="1021" y="259"/>
                  </a:lnTo>
                  <a:lnTo>
                    <a:pt x="1027" y="259"/>
                  </a:lnTo>
                  <a:lnTo>
                    <a:pt x="1039" y="259"/>
                  </a:lnTo>
                  <a:lnTo>
                    <a:pt x="1045" y="259"/>
                  </a:lnTo>
                  <a:lnTo>
                    <a:pt x="1051" y="259"/>
                  </a:lnTo>
                  <a:lnTo>
                    <a:pt x="1057" y="259"/>
                  </a:lnTo>
                  <a:lnTo>
                    <a:pt x="1069" y="259"/>
                  </a:lnTo>
                  <a:lnTo>
                    <a:pt x="1075" y="259"/>
                  </a:lnTo>
                  <a:lnTo>
                    <a:pt x="1081" y="259"/>
                  </a:lnTo>
                  <a:lnTo>
                    <a:pt x="1087" y="259"/>
                  </a:lnTo>
                  <a:lnTo>
                    <a:pt x="1093" y="259"/>
                  </a:lnTo>
                  <a:lnTo>
                    <a:pt x="1105" y="259"/>
                  </a:lnTo>
                  <a:lnTo>
                    <a:pt x="1111" y="259"/>
                  </a:lnTo>
                  <a:lnTo>
                    <a:pt x="1117" y="259"/>
                  </a:lnTo>
                  <a:lnTo>
                    <a:pt x="1123" y="259"/>
                  </a:lnTo>
                  <a:lnTo>
                    <a:pt x="1129" y="259"/>
                  </a:lnTo>
                  <a:lnTo>
                    <a:pt x="1141" y="259"/>
                  </a:lnTo>
                  <a:lnTo>
                    <a:pt x="1147" y="259"/>
                  </a:lnTo>
                  <a:lnTo>
                    <a:pt x="1153" y="259"/>
                  </a:lnTo>
                  <a:lnTo>
                    <a:pt x="1159" y="259"/>
                  </a:lnTo>
                  <a:lnTo>
                    <a:pt x="1165" y="259"/>
                  </a:lnTo>
                  <a:lnTo>
                    <a:pt x="1177" y="259"/>
                  </a:lnTo>
                  <a:lnTo>
                    <a:pt x="1183" y="259"/>
                  </a:lnTo>
                  <a:lnTo>
                    <a:pt x="1189" y="259"/>
                  </a:lnTo>
                  <a:lnTo>
                    <a:pt x="1195" y="259"/>
                  </a:lnTo>
                  <a:lnTo>
                    <a:pt x="1201" y="259"/>
                  </a:lnTo>
                  <a:lnTo>
                    <a:pt x="1213" y="259"/>
                  </a:lnTo>
                  <a:lnTo>
                    <a:pt x="1219" y="259"/>
                  </a:lnTo>
                  <a:lnTo>
                    <a:pt x="1225" y="259"/>
                  </a:lnTo>
                  <a:lnTo>
                    <a:pt x="1231" y="259"/>
                  </a:lnTo>
                  <a:lnTo>
                    <a:pt x="1244" y="265"/>
                  </a:lnTo>
                  <a:lnTo>
                    <a:pt x="1250" y="265"/>
                  </a:lnTo>
                  <a:lnTo>
                    <a:pt x="1256" y="265"/>
                  </a:lnTo>
                  <a:lnTo>
                    <a:pt x="1262" y="265"/>
                  </a:lnTo>
                  <a:lnTo>
                    <a:pt x="1268" y="265"/>
                  </a:lnTo>
                  <a:lnTo>
                    <a:pt x="1280" y="265"/>
                  </a:lnTo>
                  <a:lnTo>
                    <a:pt x="1286" y="265"/>
                  </a:lnTo>
                  <a:lnTo>
                    <a:pt x="1292" y="265"/>
                  </a:lnTo>
                  <a:lnTo>
                    <a:pt x="1298" y="265"/>
                  </a:lnTo>
                  <a:lnTo>
                    <a:pt x="1304" y="265"/>
                  </a:lnTo>
                  <a:lnTo>
                    <a:pt x="1316" y="265"/>
                  </a:lnTo>
                  <a:lnTo>
                    <a:pt x="1322" y="265"/>
                  </a:lnTo>
                  <a:lnTo>
                    <a:pt x="1328" y="265"/>
                  </a:lnTo>
                  <a:lnTo>
                    <a:pt x="1334" y="265"/>
                  </a:lnTo>
                  <a:lnTo>
                    <a:pt x="1340" y="265"/>
                  </a:lnTo>
                  <a:lnTo>
                    <a:pt x="1352" y="265"/>
                  </a:lnTo>
                  <a:lnTo>
                    <a:pt x="1358" y="265"/>
                  </a:lnTo>
                  <a:lnTo>
                    <a:pt x="1364" y="265"/>
                  </a:lnTo>
                  <a:lnTo>
                    <a:pt x="1370" y="265"/>
                  </a:lnTo>
                  <a:lnTo>
                    <a:pt x="1382" y="265"/>
                  </a:lnTo>
                  <a:lnTo>
                    <a:pt x="1388" y="265"/>
                  </a:lnTo>
                  <a:lnTo>
                    <a:pt x="1394" y="265"/>
                  </a:lnTo>
                  <a:lnTo>
                    <a:pt x="1400" y="265"/>
                  </a:lnTo>
                  <a:lnTo>
                    <a:pt x="1406" y="265"/>
                  </a:lnTo>
                  <a:lnTo>
                    <a:pt x="1418" y="265"/>
                  </a:lnTo>
                  <a:lnTo>
                    <a:pt x="1424" y="265"/>
                  </a:lnTo>
                  <a:lnTo>
                    <a:pt x="1430" y="265"/>
                  </a:lnTo>
                </a:path>
              </a:pathLst>
            </a:custGeom>
            <a:noFill/>
            <a:ln w="0">
              <a:solidFill>
                <a:srgbClr val="00B200"/>
              </a:solidFill>
              <a:prstDash val="sysDash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56102" name="Freeform 70"/>
            <p:cNvSpPr>
              <a:spLocks noChangeAspect="1"/>
            </p:cNvSpPr>
            <p:nvPr/>
          </p:nvSpPr>
          <p:spPr bwMode="auto">
            <a:xfrm>
              <a:off x="1554" y="1969"/>
              <a:ext cx="2533" cy="759"/>
            </a:xfrm>
            <a:custGeom>
              <a:avLst/>
              <a:gdLst/>
              <a:ahLst/>
              <a:cxnLst>
                <a:cxn ang="0">
                  <a:pos x="24" y="289"/>
                </a:cxn>
                <a:cxn ang="0">
                  <a:pos x="54" y="211"/>
                </a:cxn>
                <a:cxn ang="0">
                  <a:pos x="84" y="162"/>
                </a:cxn>
                <a:cxn ang="0">
                  <a:pos x="114" y="138"/>
                </a:cxn>
                <a:cxn ang="0">
                  <a:pos x="138" y="114"/>
                </a:cxn>
                <a:cxn ang="0">
                  <a:pos x="168" y="102"/>
                </a:cxn>
                <a:cxn ang="0">
                  <a:pos x="198" y="90"/>
                </a:cxn>
                <a:cxn ang="0">
                  <a:pos x="228" y="78"/>
                </a:cxn>
                <a:cxn ang="0">
                  <a:pos x="258" y="72"/>
                </a:cxn>
                <a:cxn ang="0">
                  <a:pos x="288" y="66"/>
                </a:cxn>
                <a:cxn ang="0">
                  <a:pos x="318" y="60"/>
                </a:cxn>
                <a:cxn ang="0">
                  <a:pos x="342" y="54"/>
                </a:cxn>
                <a:cxn ang="0">
                  <a:pos x="372" y="48"/>
                </a:cxn>
                <a:cxn ang="0">
                  <a:pos x="402" y="48"/>
                </a:cxn>
                <a:cxn ang="0">
                  <a:pos x="432" y="42"/>
                </a:cxn>
                <a:cxn ang="0">
                  <a:pos x="462" y="42"/>
                </a:cxn>
                <a:cxn ang="0">
                  <a:pos x="493" y="36"/>
                </a:cxn>
                <a:cxn ang="0">
                  <a:pos x="517" y="36"/>
                </a:cxn>
                <a:cxn ang="0">
                  <a:pos x="547" y="30"/>
                </a:cxn>
                <a:cxn ang="0">
                  <a:pos x="577" y="30"/>
                </a:cxn>
                <a:cxn ang="0">
                  <a:pos x="607" y="30"/>
                </a:cxn>
                <a:cxn ang="0">
                  <a:pos x="637" y="24"/>
                </a:cxn>
                <a:cxn ang="0">
                  <a:pos x="667" y="24"/>
                </a:cxn>
                <a:cxn ang="0">
                  <a:pos x="691" y="24"/>
                </a:cxn>
                <a:cxn ang="0">
                  <a:pos x="721" y="18"/>
                </a:cxn>
                <a:cxn ang="0">
                  <a:pos x="751" y="18"/>
                </a:cxn>
                <a:cxn ang="0">
                  <a:pos x="781" y="18"/>
                </a:cxn>
                <a:cxn ang="0">
                  <a:pos x="811" y="18"/>
                </a:cxn>
                <a:cxn ang="0">
                  <a:pos x="841" y="12"/>
                </a:cxn>
                <a:cxn ang="0">
                  <a:pos x="865" y="12"/>
                </a:cxn>
                <a:cxn ang="0">
                  <a:pos x="895" y="12"/>
                </a:cxn>
                <a:cxn ang="0">
                  <a:pos x="925" y="12"/>
                </a:cxn>
                <a:cxn ang="0">
                  <a:pos x="955" y="12"/>
                </a:cxn>
                <a:cxn ang="0">
                  <a:pos x="985" y="12"/>
                </a:cxn>
                <a:cxn ang="0">
                  <a:pos x="1015" y="6"/>
                </a:cxn>
                <a:cxn ang="0">
                  <a:pos x="1045" y="6"/>
                </a:cxn>
                <a:cxn ang="0">
                  <a:pos x="1069" y="6"/>
                </a:cxn>
                <a:cxn ang="0">
                  <a:pos x="1099" y="6"/>
                </a:cxn>
                <a:cxn ang="0">
                  <a:pos x="1129" y="6"/>
                </a:cxn>
                <a:cxn ang="0">
                  <a:pos x="1159" y="6"/>
                </a:cxn>
                <a:cxn ang="0">
                  <a:pos x="1189" y="6"/>
                </a:cxn>
                <a:cxn ang="0">
                  <a:pos x="1220" y="0"/>
                </a:cxn>
                <a:cxn ang="0">
                  <a:pos x="1244" y="0"/>
                </a:cxn>
                <a:cxn ang="0">
                  <a:pos x="1274" y="0"/>
                </a:cxn>
                <a:cxn ang="0">
                  <a:pos x="1304" y="0"/>
                </a:cxn>
                <a:cxn ang="0">
                  <a:pos x="1334" y="0"/>
                </a:cxn>
                <a:cxn ang="0">
                  <a:pos x="1364" y="0"/>
                </a:cxn>
                <a:cxn ang="0">
                  <a:pos x="1394" y="0"/>
                </a:cxn>
              </a:cxnLst>
              <a:rect l="0" t="0" r="r" b="b"/>
              <a:pathLst>
                <a:path w="1406" h="421">
                  <a:moveTo>
                    <a:pt x="0" y="421"/>
                  </a:moveTo>
                  <a:lnTo>
                    <a:pt x="12" y="361"/>
                  </a:lnTo>
                  <a:lnTo>
                    <a:pt x="18" y="319"/>
                  </a:lnTo>
                  <a:lnTo>
                    <a:pt x="24" y="289"/>
                  </a:lnTo>
                  <a:lnTo>
                    <a:pt x="30" y="259"/>
                  </a:lnTo>
                  <a:lnTo>
                    <a:pt x="42" y="241"/>
                  </a:lnTo>
                  <a:lnTo>
                    <a:pt x="48" y="223"/>
                  </a:lnTo>
                  <a:lnTo>
                    <a:pt x="54" y="211"/>
                  </a:lnTo>
                  <a:lnTo>
                    <a:pt x="60" y="193"/>
                  </a:lnTo>
                  <a:lnTo>
                    <a:pt x="66" y="180"/>
                  </a:lnTo>
                  <a:lnTo>
                    <a:pt x="78" y="174"/>
                  </a:lnTo>
                  <a:lnTo>
                    <a:pt x="84" y="162"/>
                  </a:lnTo>
                  <a:lnTo>
                    <a:pt x="90" y="156"/>
                  </a:lnTo>
                  <a:lnTo>
                    <a:pt x="96" y="150"/>
                  </a:lnTo>
                  <a:lnTo>
                    <a:pt x="102" y="144"/>
                  </a:lnTo>
                  <a:lnTo>
                    <a:pt x="114" y="138"/>
                  </a:lnTo>
                  <a:lnTo>
                    <a:pt x="120" y="132"/>
                  </a:lnTo>
                  <a:lnTo>
                    <a:pt x="126" y="126"/>
                  </a:lnTo>
                  <a:lnTo>
                    <a:pt x="132" y="120"/>
                  </a:lnTo>
                  <a:lnTo>
                    <a:pt x="138" y="114"/>
                  </a:lnTo>
                  <a:lnTo>
                    <a:pt x="150" y="114"/>
                  </a:lnTo>
                  <a:lnTo>
                    <a:pt x="156" y="108"/>
                  </a:lnTo>
                  <a:lnTo>
                    <a:pt x="162" y="108"/>
                  </a:lnTo>
                  <a:lnTo>
                    <a:pt x="168" y="102"/>
                  </a:lnTo>
                  <a:lnTo>
                    <a:pt x="180" y="96"/>
                  </a:lnTo>
                  <a:lnTo>
                    <a:pt x="186" y="96"/>
                  </a:lnTo>
                  <a:lnTo>
                    <a:pt x="192" y="90"/>
                  </a:lnTo>
                  <a:lnTo>
                    <a:pt x="198" y="90"/>
                  </a:lnTo>
                  <a:lnTo>
                    <a:pt x="204" y="90"/>
                  </a:lnTo>
                  <a:lnTo>
                    <a:pt x="216" y="84"/>
                  </a:lnTo>
                  <a:lnTo>
                    <a:pt x="222" y="84"/>
                  </a:lnTo>
                  <a:lnTo>
                    <a:pt x="228" y="78"/>
                  </a:lnTo>
                  <a:lnTo>
                    <a:pt x="234" y="78"/>
                  </a:lnTo>
                  <a:lnTo>
                    <a:pt x="240" y="78"/>
                  </a:lnTo>
                  <a:lnTo>
                    <a:pt x="252" y="72"/>
                  </a:lnTo>
                  <a:lnTo>
                    <a:pt x="258" y="72"/>
                  </a:lnTo>
                  <a:lnTo>
                    <a:pt x="264" y="72"/>
                  </a:lnTo>
                  <a:lnTo>
                    <a:pt x="270" y="72"/>
                  </a:lnTo>
                  <a:lnTo>
                    <a:pt x="276" y="66"/>
                  </a:lnTo>
                  <a:lnTo>
                    <a:pt x="288" y="66"/>
                  </a:lnTo>
                  <a:lnTo>
                    <a:pt x="294" y="66"/>
                  </a:lnTo>
                  <a:lnTo>
                    <a:pt x="300" y="60"/>
                  </a:lnTo>
                  <a:lnTo>
                    <a:pt x="306" y="60"/>
                  </a:lnTo>
                  <a:lnTo>
                    <a:pt x="318" y="60"/>
                  </a:lnTo>
                  <a:lnTo>
                    <a:pt x="324" y="60"/>
                  </a:lnTo>
                  <a:lnTo>
                    <a:pt x="330" y="60"/>
                  </a:lnTo>
                  <a:lnTo>
                    <a:pt x="336" y="54"/>
                  </a:lnTo>
                  <a:lnTo>
                    <a:pt x="342" y="54"/>
                  </a:lnTo>
                  <a:lnTo>
                    <a:pt x="354" y="54"/>
                  </a:lnTo>
                  <a:lnTo>
                    <a:pt x="360" y="54"/>
                  </a:lnTo>
                  <a:lnTo>
                    <a:pt x="366" y="54"/>
                  </a:lnTo>
                  <a:lnTo>
                    <a:pt x="372" y="48"/>
                  </a:lnTo>
                  <a:lnTo>
                    <a:pt x="378" y="48"/>
                  </a:lnTo>
                  <a:lnTo>
                    <a:pt x="390" y="48"/>
                  </a:lnTo>
                  <a:lnTo>
                    <a:pt x="396" y="48"/>
                  </a:lnTo>
                  <a:lnTo>
                    <a:pt x="402" y="48"/>
                  </a:lnTo>
                  <a:lnTo>
                    <a:pt x="408" y="48"/>
                  </a:lnTo>
                  <a:lnTo>
                    <a:pt x="414" y="42"/>
                  </a:lnTo>
                  <a:lnTo>
                    <a:pt x="426" y="42"/>
                  </a:lnTo>
                  <a:lnTo>
                    <a:pt x="432" y="42"/>
                  </a:lnTo>
                  <a:lnTo>
                    <a:pt x="438" y="42"/>
                  </a:lnTo>
                  <a:lnTo>
                    <a:pt x="444" y="42"/>
                  </a:lnTo>
                  <a:lnTo>
                    <a:pt x="450" y="42"/>
                  </a:lnTo>
                  <a:lnTo>
                    <a:pt x="462" y="42"/>
                  </a:lnTo>
                  <a:lnTo>
                    <a:pt x="469" y="42"/>
                  </a:lnTo>
                  <a:lnTo>
                    <a:pt x="475" y="36"/>
                  </a:lnTo>
                  <a:lnTo>
                    <a:pt x="481" y="36"/>
                  </a:lnTo>
                  <a:lnTo>
                    <a:pt x="493" y="36"/>
                  </a:lnTo>
                  <a:lnTo>
                    <a:pt x="499" y="36"/>
                  </a:lnTo>
                  <a:lnTo>
                    <a:pt x="505" y="36"/>
                  </a:lnTo>
                  <a:lnTo>
                    <a:pt x="511" y="36"/>
                  </a:lnTo>
                  <a:lnTo>
                    <a:pt x="517" y="36"/>
                  </a:lnTo>
                  <a:lnTo>
                    <a:pt x="529" y="36"/>
                  </a:lnTo>
                  <a:lnTo>
                    <a:pt x="535" y="36"/>
                  </a:lnTo>
                  <a:lnTo>
                    <a:pt x="541" y="30"/>
                  </a:lnTo>
                  <a:lnTo>
                    <a:pt x="547" y="30"/>
                  </a:lnTo>
                  <a:lnTo>
                    <a:pt x="553" y="30"/>
                  </a:lnTo>
                  <a:lnTo>
                    <a:pt x="565" y="30"/>
                  </a:lnTo>
                  <a:lnTo>
                    <a:pt x="571" y="30"/>
                  </a:lnTo>
                  <a:lnTo>
                    <a:pt x="577" y="30"/>
                  </a:lnTo>
                  <a:lnTo>
                    <a:pt x="583" y="30"/>
                  </a:lnTo>
                  <a:lnTo>
                    <a:pt x="589" y="30"/>
                  </a:lnTo>
                  <a:lnTo>
                    <a:pt x="601" y="30"/>
                  </a:lnTo>
                  <a:lnTo>
                    <a:pt x="607" y="30"/>
                  </a:lnTo>
                  <a:lnTo>
                    <a:pt x="613" y="24"/>
                  </a:lnTo>
                  <a:lnTo>
                    <a:pt x="619" y="24"/>
                  </a:lnTo>
                  <a:lnTo>
                    <a:pt x="631" y="24"/>
                  </a:lnTo>
                  <a:lnTo>
                    <a:pt x="637" y="24"/>
                  </a:lnTo>
                  <a:lnTo>
                    <a:pt x="643" y="24"/>
                  </a:lnTo>
                  <a:lnTo>
                    <a:pt x="649" y="24"/>
                  </a:lnTo>
                  <a:lnTo>
                    <a:pt x="655" y="24"/>
                  </a:lnTo>
                  <a:lnTo>
                    <a:pt x="667" y="24"/>
                  </a:lnTo>
                  <a:lnTo>
                    <a:pt x="673" y="24"/>
                  </a:lnTo>
                  <a:lnTo>
                    <a:pt x="679" y="24"/>
                  </a:lnTo>
                  <a:lnTo>
                    <a:pt x="685" y="24"/>
                  </a:lnTo>
                  <a:lnTo>
                    <a:pt x="691" y="24"/>
                  </a:lnTo>
                  <a:lnTo>
                    <a:pt x="703" y="24"/>
                  </a:lnTo>
                  <a:lnTo>
                    <a:pt x="709" y="24"/>
                  </a:lnTo>
                  <a:lnTo>
                    <a:pt x="715" y="18"/>
                  </a:lnTo>
                  <a:lnTo>
                    <a:pt x="721" y="18"/>
                  </a:lnTo>
                  <a:lnTo>
                    <a:pt x="727" y="18"/>
                  </a:lnTo>
                  <a:lnTo>
                    <a:pt x="739" y="18"/>
                  </a:lnTo>
                  <a:lnTo>
                    <a:pt x="745" y="18"/>
                  </a:lnTo>
                  <a:lnTo>
                    <a:pt x="751" y="18"/>
                  </a:lnTo>
                  <a:lnTo>
                    <a:pt x="757" y="18"/>
                  </a:lnTo>
                  <a:lnTo>
                    <a:pt x="769" y="18"/>
                  </a:lnTo>
                  <a:lnTo>
                    <a:pt x="775" y="18"/>
                  </a:lnTo>
                  <a:lnTo>
                    <a:pt x="781" y="18"/>
                  </a:lnTo>
                  <a:lnTo>
                    <a:pt x="787" y="18"/>
                  </a:lnTo>
                  <a:lnTo>
                    <a:pt x="793" y="18"/>
                  </a:lnTo>
                  <a:lnTo>
                    <a:pt x="805" y="18"/>
                  </a:lnTo>
                  <a:lnTo>
                    <a:pt x="811" y="18"/>
                  </a:lnTo>
                  <a:lnTo>
                    <a:pt x="817" y="18"/>
                  </a:lnTo>
                  <a:lnTo>
                    <a:pt x="823" y="18"/>
                  </a:lnTo>
                  <a:lnTo>
                    <a:pt x="829" y="18"/>
                  </a:lnTo>
                  <a:lnTo>
                    <a:pt x="841" y="12"/>
                  </a:lnTo>
                  <a:lnTo>
                    <a:pt x="847" y="12"/>
                  </a:lnTo>
                  <a:lnTo>
                    <a:pt x="853" y="12"/>
                  </a:lnTo>
                  <a:lnTo>
                    <a:pt x="859" y="12"/>
                  </a:lnTo>
                  <a:lnTo>
                    <a:pt x="865" y="12"/>
                  </a:lnTo>
                  <a:lnTo>
                    <a:pt x="877" y="12"/>
                  </a:lnTo>
                  <a:lnTo>
                    <a:pt x="883" y="12"/>
                  </a:lnTo>
                  <a:lnTo>
                    <a:pt x="889" y="12"/>
                  </a:lnTo>
                  <a:lnTo>
                    <a:pt x="895" y="12"/>
                  </a:lnTo>
                  <a:lnTo>
                    <a:pt x="907" y="12"/>
                  </a:lnTo>
                  <a:lnTo>
                    <a:pt x="913" y="12"/>
                  </a:lnTo>
                  <a:lnTo>
                    <a:pt x="919" y="12"/>
                  </a:lnTo>
                  <a:lnTo>
                    <a:pt x="925" y="12"/>
                  </a:lnTo>
                  <a:lnTo>
                    <a:pt x="931" y="12"/>
                  </a:lnTo>
                  <a:lnTo>
                    <a:pt x="943" y="12"/>
                  </a:lnTo>
                  <a:lnTo>
                    <a:pt x="949" y="12"/>
                  </a:lnTo>
                  <a:lnTo>
                    <a:pt x="955" y="12"/>
                  </a:lnTo>
                  <a:lnTo>
                    <a:pt x="961" y="12"/>
                  </a:lnTo>
                  <a:lnTo>
                    <a:pt x="967" y="12"/>
                  </a:lnTo>
                  <a:lnTo>
                    <a:pt x="979" y="12"/>
                  </a:lnTo>
                  <a:lnTo>
                    <a:pt x="985" y="12"/>
                  </a:lnTo>
                  <a:lnTo>
                    <a:pt x="991" y="6"/>
                  </a:lnTo>
                  <a:lnTo>
                    <a:pt x="997" y="6"/>
                  </a:lnTo>
                  <a:lnTo>
                    <a:pt x="1003" y="6"/>
                  </a:lnTo>
                  <a:lnTo>
                    <a:pt x="1015" y="6"/>
                  </a:lnTo>
                  <a:lnTo>
                    <a:pt x="1021" y="6"/>
                  </a:lnTo>
                  <a:lnTo>
                    <a:pt x="1027" y="6"/>
                  </a:lnTo>
                  <a:lnTo>
                    <a:pt x="1033" y="6"/>
                  </a:lnTo>
                  <a:lnTo>
                    <a:pt x="1045" y="6"/>
                  </a:lnTo>
                  <a:lnTo>
                    <a:pt x="1051" y="6"/>
                  </a:lnTo>
                  <a:lnTo>
                    <a:pt x="1057" y="6"/>
                  </a:lnTo>
                  <a:lnTo>
                    <a:pt x="1063" y="6"/>
                  </a:lnTo>
                  <a:lnTo>
                    <a:pt x="1069" y="6"/>
                  </a:lnTo>
                  <a:lnTo>
                    <a:pt x="1081" y="6"/>
                  </a:lnTo>
                  <a:lnTo>
                    <a:pt x="1087" y="6"/>
                  </a:lnTo>
                  <a:lnTo>
                    <a:pt x="1093" y="6"/>
                  </a:lnTo>
                  <a:lnTo>
                    <a:pt x="1099" y="6"/>
                  </a:lnTo>
                  <a:lnTo>
                    <a:pt x="1105" y="6"/>
                  </a:lnTo>
                  <a:lnTo>
                    <a:pt x="1117" y="6"/>
                  </a:lnTo>
                  <a:lnTo>
                    <a:pt x="1123" y="6"/>
                  </a:lnTo>
                  <a:lnTo>
                    <a:pt x="1129" y="6"/>
                  </a:lnTo>
                  <a:lnTo>
                    <a:pt x="1135" y="6"/>
                  </a:lnTo>
                  <a:lnTo>
                    <a:pt x="1141" y="6"/>
                  </a:lnTo>
                  <a:lnTo>
                    <a:pt x="1153" y="6"/>
                  </a:lnTo>
                  <a:lnTo>
                    <a:pt x="1159" y="6"/>
                  </a:lnTo>
                  <a:lnTo>
                    <a:pt x="1165" y="6"/>
                  </a:lnTo>
                  <a:lnTo>
                    <a:pt x="1171" y="6"/>
                  </a:lnTo>
                  <a:lnTo>
                    <a:pt x="1177" y="6"/>
                  </a:lnTo>
                  <a:lnTo>
                    <a:pt x="1189" y="6"/>
                  </a:lnTo>
                  <a:lnTo>
                    <a:pt x="1195" y="6"/>
                  </a:lnTo>
                  <a:lnTo>
                    <a:pt x="1201" y="0"/>
                  </a:lnTo>
                  <a:lnTo>
                    <a:pt x="1207" y="0"/>
                  </a:lnTo>
                  <a:lnTo>
                    <a:pt x="1220" y="0"/>
                  </a:lnTo>
                  <a:lnTo>
                    <a:pt x="1226" y="0"/>
                  </a:lnTo>
                  <a:lnTo>
                    <a:pt x="1232" y="0"/>
                  </a:lnTo>
                  <a:lnTo>
                    <a:pt x="1238" y="0"/>
                  </a:lnTo>
                  <a:lnTo>
                    <a:pt x="1244" y="0"/>
                  </a:lnTo>
                  <a:lnTo>
                    <a:pt x="1256" y="0"/>
                  </a:lnTo>
                  <a:lnTo>
                    <a:pt x="1262" y="0"/>
                  </a:lnTo>
                  <a:lnTo>
                    <a:pt x="1268" y="0"/>
                  </a:lnTo>
                  <a:lnTo>
                    <a:pt x="1274" y="0"/>
                  </a:lnTo>
                  <a:lnTo>
                    <a:pt x="1280" y="0"/>
                  </a:lnTo>
                  <a:lnTo>
                    <a:pt x="1292" y="0"/>
                  </a:lnTo>
                  <a:lnTo>
                    <a:pt x="1298" y="0"/>
                  </a:lnTo>
                  <a:lnTo>
                    <a:pt x="1304" y="0"/>
                  </a:lnTo>
                  <a:lnTo>
                    <a:pt x="1310" y="0"/>
                  </a:lnTo>
                  <a:lnTo>
                    <a:pt x="1316" y="0"/>
                  </a:lnTo>
                  <a:lnTo>
                    <a:pt x="1328" y="0"/>
                  </a:lnTo>
                  <a:lnTo>
                    <a:pt x="1334" y="0"/>
                  </a:lnTo>
                  <a:lnTo>
                    <a:pt x="1340" y="0"/>
                  </a:lnTo>
                  <a:lnTo>
                    <a:pt x="1346" y="0"/>
                  </a:lnTo>
                  <a:lnTo>
                    <a:pt x="1358" y="0"/>
                  </a:lnTo>
                  <a:lnTo>
                    <a:pt x="1364" y="0"/>
                  </a:lnTo>
                  <a:lnTo>
                    <a:pt x="1370" y="0"/>
                  </a:lnTo>
                  <a:lnTo>
                    <a:pt x="1376" y="0"/>
                  </a:lnTo>
                  <a:lnTo>
                    <a:pt x="1382" y="0"/>
                  </a:lnTo>
                  <a:lnTo>
                    <a:pt x="1394" y="0"/>
                  </a:lnTo>
                  <a:lnTo>
                    <a:pt x="1400" y="0"/>
                  </a:lnTo>
                  <a:lnTo>
                    <a:pt x="1406" y="0"/>
                  </a:lnTo>
                </a:path>
              </a:pathLst>
            </a:custGeom>
            <a:noFill/>
            <a:ln w="19050" cap="flat">
              <a:solidFill>
                <a:srgbClr val="0000FF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56103" name="Freeform 71"/>
            <p:cNvSpPr>
              <a:spLocks noChangeAspect="1"/>
            </p:cNvSpPr>
            <p:nvPr/>
          </p:nvSpPr>
          <p:spPr bwMode="auto">
            <a:xfrm>
              <a:off x="1575" y="2002"/>
              <a:ext cx="2512" cy="1333"/>
            </a:xfrm>
            <a:custGeom>
              <a:avLst/>
              <a:gdLst/>
              <a:ahLst/>
              <a:cxnLst>
                <a:cxn ang="0">
                  <a:pos x="18" y="457"/>
                </a:cxn>
                <a:cxn ang="0">
                  <a:pos x="48" y="313"/>
                </a:cxn>
                <a:cxn ang="0">
                  <a:pos x="78" y="247"/>
                </a:cxn>
                <a:cxn ang="0">
                  <a:pos x="108" y="199"/>
                </a:cxn>
                <a:cxn ang="0">
                  <a:pos x="138" y="168"/>
                </a:cxn>
                <a:cxn ang="0">
                  <a:pos x="168" y="144"/>
                </a:cxn>
                <a:cxn ang="0">
                  <a:pos x="192" y="132"/>
                </a:cxn>
                <a:cxn ang="0">
                  <a:pos x="222" y="114"/>
                </a:cxn>
                <a:cxn ang="0">
                  <a:pos x="252" y="102"/>
                </a:cxn>
                <a:cxn ang="0">
                  <a:pos x="282" y="96"/>
                </a:cxn>
                <a:cxn ang="0">
                  <a:pos x="312" y="84"/>
                </a:cxn>
                <a:cxn ang="0">
                  <a:pos x="342" y="78"/>
                </a:cxn>
                <a:cxn ang="0">
                  <a:pos x="366" y="72"/>
                </a:cxn>
                <a:cxn ang="0">
                  <a:pos x="396" y="66"/>
                </a:cxn>
                <a:cxn ang="0">
                  <a:pos x="426" y="60"/>
                </a:cxn>
                <a:cxn ang="0">
                  <a:pos x="457" y="54"/>
                </a:cxn>
                <a:cxn ang="0">
                  <a:pos x="487" y="54"/>
                </a:cxn>
                <a:cxn ang="0">
                  <a:pos x="517" y="48"/>
                </a:cxn>
                <a:cxn ang="0">
                  <a:pos x="541" y="48"/>
                </a:cxn>
                <a:cxn ang="0">
                  <a:pos x="571" y="42"/>
                </a:cxn>
                <a:cxn ang="0">
                  <a:pos x="601" y="36"/>
                </a:cxn>
                <a:cxn ang="0">
                  <a:pos x="631" y="36"/>
                </a:cxn>
                <a:cxn ang="0">
                  <a:pos x="661" y="36"/>
                </a:cxn>
                <a:cxn ang="0">
                  <a:pos x="691" y="30"/>
                </a:cxn>
                <a:cxn ang="0">
                  <a:pos x="715" y="30"/>
                </a:cxn>
                <a:cxn ang="0">
                  <a:pos x="745" y="24"/>
                </a:cxn>
                <a:cxn ang="0">
                  <a:pos x="775" y="24"/>
                </a:cxn>
                <a:cxn ang="0">
                  <a:pos x="805" y="24"/>
                </a:cxn>
                <a:cxn ang="0">
                  <a:pos x="835" y="24"/>
                </a:cxn>
                <a:cxn ang="0">
                  <a:pos x="865" y="18"/>
                </a:cxn>
                <a:cxn ang="0">
                  <a:pos x="895" y="18"/>
                </a:cxn>
                <a:cxn ang="0">
                  <a:pos x="919" y="18"/>
                </a:cxn>
                <a:cxn ang="0">
                  <a:pos x="949" y="12"/>
                </a:cxn>
                <a:cxn ang="0">
                  <a:pos x="979" y="12"/>
                </a:cxn>
                <a:cxn ang="0">
                  <a:pos x="1009" y="12"/>
                </a:cxn>
                <a:cxn ang="0">
                  <a:pos x="1039" y="12"/>
                </a:cxn>
                <a:cxn ang="0">
                  <a:pos x="1069" y="12"/>
                </a:cxn>
                <a:cxn ang="0">
                  <a:pos x="1093" y="6"/>
                </a:cxn>
                <a:cxn ang="0">
                  <a:pos x="1123" y="6"/>
                </a:cxn>
                <a:cxn ang="0">
                  <a:pos x="1153" y="6"/>
                </a:cxn>
                <a:cxn ang="0">
                  <a:pos x="1183" y="6"/>
                </a:cxn>
                <a:cxn ang="0">
                  <a:pos x="1214" y="6"/>
                </a:cxn>
                <a:cxn ang="0">
                  <a:pos x="1244" y="6"/>
                </a:cxn>
                <a:cxn ang="0">
                  <a:pos x="1268" y="0"/>
                </a:cxn>
                <a:cxn ang="0">
                  <a:pos x="1298" y="0"/>
                </a:cxn>
                <a:cxn ang="0">
                  <a:pos x="1328" y="0"/>
                </a:cxn>
                <a:cxn ang="0">
                  <a:pos x="1358" y="0"/>
                </a:cxn>
                <a:cxn ang="0">
                  <a:pos x="1388" y="0"/>
                </a:cxn>
              </a:cxnLst>
              <a:rect l="0" t="0" r="r" b="b"/>
              <a:pathLst>
                <a:path w="1394" h="740">
                  <a:moveTo>
                    <a:pt x="0" y="740"/>
                  </a:moveTo>
                  <a:lnTo>
                    <a:pt x="6" y="619"/>
                  </a:lnTo>
                  <a:lnTo>
                    <a:pt x="12" y="523"/>
                  </a:lnTo>
                  <a:lnTo>
                    <a:pt x="18" y="457"/>
                  </a:lnTo>
                  <a:lnTo>
                    <a:pt x="30" y="409"/>
                  </a:lnTo>
                  <a:lnTo>
                    <a:pt x="36" y="373"/>
                  </a:lnTo>
                  <a:lnTo>
                    <a:pt x="42" y="343"/>
                  </a:lnTo>
                  <a:lnTo>
                    <a:pt x="48" y="313"/>
                  </a:lnTo>
                  <a:lnTo>
                    <a:pt x="54" y="295"/>
                  </a:lnTo>
                  <a:lnTo>
                    <a:pt x="66" y="277"/>
                  </a:lnTo>
                  <a:lnTo>
                    <a:pt x="72" y="259"/>
                  </a:lnTo>
                  <a:lnTo>
                    <a:pt x="78" y="247"/>
                  </a:lnTo>
                  <a:lnTo>
                    <a:pt x="84" y="229"/>
                  </a:lnTo>
                  <a:lnTo>
                    <a:pt x="90" y="223"/>
                  </a:lnTo>
                  <a:lnTo>
                    <a:pt x="102" y="211"/>
                  </a:lnTo>
                  <a:lnTo>
                    <a:pt x="108" y="199"/>
                  </a:lnTo>
                  <a:lnTo>
                    <a:pt x="114" y="193"/>
                  </a:lnTo>
                  <a:lnTo>
                    <a:pt x="120" y="187"/>
                  </a:lnTo>
                  <a:lnTo>
                    <a:pt x="126" y="175"/>
                  </a:lnTo>
                  <a:lnTo>
                    <a:pt x="138" y="168"/>
                  </a:lnTo>
                  <a:lnTo>
                    <a:pt x="144" y="162"/>
                  </a:lnTo>
                  <a:lnTo>
                    <a:pt x="150" y="156"/>
                  </a:lnTo>
                  <a:lnTo>
                    <a:pt x="156" y="150"/>
                  </a:lnTo>
                  <a:lnTo>
                    <a:pt x="168" y="144"/>
                  </a:lnTo>
                  <a:lnTo>
                    <a:pt x="174" y="144"/>
                  </a:lnTo>
                  <a:lnTo>
                    <a:pt x="180" y="138"/>
                  </a:lnTo>
                  <a:lnTo>
                    <a:pt x="186" y="132"/>
                  </a:lnTo>
                  <a:lnTo>
                    <a:pt x="192" y="132"/>
                  </a:lnTo>
                  <a:lnTo>
                    <a:pt x="204" y="126"/>
                  </a:lnTo>
                  <a:lnTo>
                    <a:pt x="210" y="120"/>
                  </a:lnTo>
                  <a:lnTo>
                    <a:pt x="216" y="120"/>
                  </a:lnTo>
                  <a:lnTo>
                    <a:pt x="222" y="114"/>
                  </a:lnTo>
                  <a:lnTo>
                    <a:pt x="228" y="114"/>
                  </a:lnTo>
                  <a:lnTo>
                    <a:pt x="240" y="108"/>
                  </a:lnTo>
                  <a:lnTo>
                    <a:pt x="246" y="108"/>
                  </a:lnTo>
                  <a:lnTo>
                    <a:pt x="252" y="102"/>
                  </a:lnTo>
                  <a:lnTo>
                    <a:pt x="258" y="102"/>
                  </a:lnTo>
                  <a:lnTo>
                    <a:pt x="264" y="96"/>
                  </a:lnTo>
                  <a:lnTo>
                    <a:pt x="276" y="96"/>
                  </a:lnTo>
                  <a:lnTo>
                    <a:pt x="282" y="96"/>
                  </a:lnTo>
                  <a:lnTo>
                    <a:pt x="288" y="90"/>
                  </a:lnTo>
                  <a:lnTo>
                    <a:pt x="294" y="90"/>
                  </a:lnTo>
                  <a:lnTo>
                    <a:pt x="306" y="90"/>
                  </a:lnTo>
                  <a:lnTo>
                    <a:pt x="312" y="84"/>
                  </a:lnTo>
                  <a:lnTo>
                    <a:pt x="318" y="84"/>
                  </a:lnTo>
                  <a:lnTo>
                    <a:pt x="324" y="84"/>
                  </a:lnTo>
                  <a:lnTo>
                    <a:pt x="330" y="78"/>
                  </a:lnTo>
                  <a:lnTo>
                    <a:pt x="342" y="78"/>
                  </a:lnTo>
                  <a:lnTo>
                    <a:pt x="348" y="78"/>
                  </a:lnTo>
                  <a:lnTo>
                    <a:pt x="354" y="78"/>
                  </a:lnTo>
                  <a:lnTo>
                    <a:pt x="360" y="72"/>
                  </a:lnTo>
                  <a:lnTo>
                    <a:pt x="366" y="72"/>
                  </a:lnTo>
                  <a:lnTo>
                    <a:pt x="378" y="72"/>
                  </a:lnTo>
                  <a:lnTo>
                    <a:pt x="384" y="72"/>
                  </a:lnTo>
                  <a:lnTo>
                    <a:pt x="390" y="66"/>
                  </a:lnTo>
                  <a:lnTo>
                    <a:pt x="396" y="66"/>
                  </a:lnTo>
                  <a:lnTo>
                    <a:pt x="402" y="66"/>
                  </a:lnTo>
                  <a:lnTo>
                    <a:pt x="414" y="66"/>
                  </a:lnTo>
                  <a:lnTo>
                    <a:pt x="420" y="60"/>
                  </a:lnTo>
                  <a:lnTo>
                    <a:pt x="426" y="60"/>
                  </a:lnTo>
                  <a:lnTo>
                    <a:pt x="432" y="60"/>
                  </a:lnTo>
                  <a:lnTo>
                    <a:pt x="438" y="60"/>
                  </a:lnTo>
                  <a:lnTo>
                    <a:pt x="450" y="60"/>
                  </a:lnTo>
                  <a:lnTo>
                    <a:pt x="457" y="54"/>
                  </a:lnTo>
                  <a:lnTo>
                    <a:pt x="463" y="54"/>
                  </a:lnTo>
                  <a:lnTo>
                    <a:pt x="469" y="54"/>
                  </a:lnTo>
                  <a:lnTo>
                    <a:pt x="481" y="54"/>
                  </a:lnTo>
                  <a:lnTo>
                    <a:pt x="487" y="54"/>
                  </a:lnTo>
                  <a:lnTo>
                    <a:pt x="493" y="54"/>
                  </a:lnTo>
                  <a:lnTo>
                    <a:pt x="499" y="48"/>
                  </a:lnTo>
                  <a:lnTo>
                    <a:pt x="505" y="48"/>
                  </a:lnTo>
                  <a:lnTo>
                    <a:pt x="517" y="48"/>
                  </a:lnTo>
                  <a:lnTo>
                    <a:pt x="523" y="48"/>
                  </a:lnTo>
                  <a:lnTo>
                    <a:pt x="529" y="48"/>
                  </a:lnTo>
                  <a:lnTo>
                    <a:pt x="535" y="48"/>
                  </a:lnTo>
                  <a:lnTo>
                    <a:pt x="541" y="48"/>
                  </a:lnTo>
                  <a:lnTo>
                    <a:pt x="553" y="42"/>
                  </a:lnTo>
                  <a:lnTo>
                    <a:pt x="559" y="42"/>
                  </a:lnTo>
                  <a:lnTo>
                    <a:pt x="565" y="42"/>
                  </a:lnTo>
                  <a:lnTo>
                    <a:pt x="571" y="42"/>
                  </a:lnTo>
                  <a:lnTo>
                    <a:pt x="577" y="42"/>
                  </a:lnTo>
                  <a:lnTo>
                    <a:pt x="589" y="42"/>
                  </a:lnTo>
                  <a:lnTo>
                    <a:pt x="595" y="42"/>
                  </a:lnTo>
                  <a:lnTo>
                    <a:pt x="601" y="36"/>
                  </a:lnTo>
                  <a:lnTo>
                    <a:pt x="607" y="36"/>
                  </a:lnTo>
                  <a:lnTo>
                    <a:pt x="619" y="36"/>
                  </a:lnTo>
                  <a:lnTo>
                    <a:pt x="625" y="36"/>
                  </a:lnTo>
                  <a:lnTo>
                    <a:pt x="631" y="36"/>
                  </a:lnTo>
                  <a:lnTo>
                    <a:pt x="637" y="36"/>
                  </a:lnTo>
                  <a:lnTo>
                    <a:pt x="643" y="36"/>
                  </a:lnTo>
                  <a:lnTo>
                    <a:pt x="655" y="36"/>
                  </a:lnTo>
                  <a:lnTo>
                    <a:pt x="661" y="36"/>
                  </a:lnTo>
                  <a:lnTo>
                    <a:pt x="667" y="30"/>
                  </a:lnTo>
                  <a:lnTo>
                    <a:pt x="673" y="30"/>
                  </a:lnTo>
                  <a:lnTo>
                    <a:pt x="679" y="30"/>
                  </a:lnTo>
                  <a:lnTo>
                    <a:pt x="691" y="30"/>
                  </a:lnTo>
                  <a:lnTo>
                    <a:pt x="697" y="30"/>
                  </a:lnTo>
                  <a:lnTo>
                    <a:pt x="703" y="30"/>
                  </a:lnTo>
                  <a:lnTo>
                    <a:pt x="709" y="30"/>
                  </a:lnTo>
                  <a:lnTo>
                    <a:pt x="715" y="30"/>
                  </a:lnTo>
                  <a:lnTo>
                    <a:pt x="727" y="30"/>
                  </a:lnTo>
                  <a:lnTo>
                    <a:pt x="733" y="30"/>
                  </a:lnTo>
                  <a:lnTo>
                    <a:pt x="739" y="30"/>
                  </a:lnTo>
                  <a:lnTo>
                    <a:pt x="745" y="24"/>
                  </a:lnTo>
                  <a:lnTo>
                    <a:pt x="757" y="24"/>
                  </a:lnTo>
                  <a:lnTo>
                    <a:pt x="763" y="24"/>
                  </a:lnTo>
                  <a:lnTo>
                    <a:pt x="769" y="24"/>
                  </a:lnTo>
                  <a:lnTo>
                    <a:pt x="775" y="24"/>
                  </a:lnTo>
                  <a:lnTo>
                    <a:pt x="781" y="24"/>
                  </a:lnTo>
                  <a:lnTo>
                    <a:pt x="793" y="24"/>
                  </a:lnTo>
                  <a:lnTo>
                    <a:pt x="799" y="24"/>
                  </a:lnTo>
                  <a:lnTo>
                    <a:pt x="805" y="24"/>
                  </a:lnTo>
                  <a:lnTo>
                    <a:pt x="811" y="24"/>
                  </a:lnTo>
                  <a:lnTo>
                    <a:pt x="817" y="24"/>
                  </a:lnTo>
                  <a:lnTo>
                    <a:pt x="829" y="24"/>
                  </a:lnTo>
                  <a:lnTo>
                    <a:pt x="835" y="24"/>
                  </a:lnTo>
                  <a:lnTo>
                    <a:pt x="841" y="18"/>
                  </a:lnTo>
                  <a:lnTo>
                    <a:pt x="847" y="18"/>
                  </a:lnTo>
                  <a:lnTo>
                    <a:pt x="853" y="18"/>
                  </a:lnTo>
                  <a:lnTo>
                    <a:pt x="865" y="18"/>
                  </a:lnTo>
                  <a:lnTo>
                    <a:pt x="871" y="18"/>
                  </a:lnTo>
                  <a:lnTo>
                    <a:pt x="877" y="18"/>
                  </a:lnTo>
                  <a:lnTo>
                    <a:pt x="883" y="18"/>
                  </a:lnTo>
                  <a:lnTo>
                    <a:pt x="895" y="18"/>
                  </a:lnTo>
                  <a:lnTo>
                    <a:pt x="901" y="18"/>
                  </a:lnTo>
                  <a:lnTo>
                    <a:pt x="907" y="18"/>
                  </a:lnTo>
                  <a:lnTo>
                    <a:pt x="913" y="18"/>
                  </a:lnTo>
                  <a:lnTo>
                    <a:pt x="919" y="18"/>
                  </a:lnTo>
                  <a:lnTo>
                    <a:pt x="931" y="18"/>
                  </a:lnTo>
                  <a:lnTo>
                    <a:pt x="937" y="18"/>
                  </a:lnTo>
                  <a:lnTo>
                    <a:pt x="943" y="18"/>
                  </a:lnTo>
                  <a:lnTo>
                    <a:pt x="949" y="12"/>
                  </a:lnTo>
                  <a:lnTo>
                    <a:pt x="955" y="12"/>
                  </a:lnTo>
                  <a:lnTo>
                    <a:pt x="967" y="12"/>
                  </a:lnTo>
                  <a:lnTo>
                    <a:pt x="973" y="12"/>
                  </a:lnTo>
                  <a:lnTo>
                    <a:pt x="979" y="12"/>
                  </a:lnTo>
                  <a:lnTo>
                    <a:pt x="985" y="12"/>
                  </a:lnTo>
                  <a:lnTo>
                    <a:pt x="991" y="12"/>
                  </a:lnTo>
                  <a:lnTo>
                    <a:pt x="1003" y="12"/>
                  </a:lnTo>
                  <a:lnTo>
                    <a:pt x="1009" y="12"/>
                  </a:lnTo>
                  <a:lnTo>
                    <a:pt x="1015" y="12"/>
                  </a:lnTo>
                  <a:lnTo>
                    <a:pt x="1021" y="12"/>
                  </a:lnTo>
                  <a:lnTo>
                    <a:pt x="1033" y="12"/>
                  </a:lnTo>
                  <a:lnTo>
                    <a:pt x="1039" y="12"/>
                  </a:lnTo>
                  <a:lnTo>
                    <a:pt x="1045" y="12"/>
                  </a:lnTo>
                  <a:lnTo>
                    <a:pt x="1051" y="12"/>
                  </a:lnTo>
                  <a:lnTo>
                    <a:pt x="1057" y="12"/>
                  </a:lnTo>
                  <a:lnTo>
                    <a:pt x="1069" y="12"/>
                  </a:lnTo>
                  <a:lnTo>
                    <a:pt x="1075" y="12"/>
                  </a:lnTo>
                  <a:lnTo>
                    <a:pt x="1081" y="12"/>
                  </a:lnTo>
                  <a:lnTo>
                    <a:pt x="1087" y="6"/>
                  </a:lnTo>
                  <a:lnTo>
                    <a:pt x="1093" y="6"/>
                  </a:lnTo>
                  <a:lnTo>
                    <a:pt x="1105" y="6"/>
                  </a:lnTo>
                  <a:lnTo>
                    <a:pt x="1111" y="6"/>
                  </a:lnTo>
                  <a:lnTo>
                    <a:pt x="1117" y="6"/>
                  </a:lnTo>
                  <a:lnTo>
                    <a:pt x="1123" y="6"/>
                  </a:lnTo>
                  <a:lnTo>
                    <a:pt x="1129" y="6"/>
                  </a:lnTo>
                  <a:lnTo>
                    <a:pt x="1141" y="6"/>
                  </a:lnTo>
                  <a:lnTo>
                    <a:pt x="1147" y="6"/>
                  </a:lnTo>
                  <a:lnTo>
                    <a:pt x="1153" y="6"/>
                  </a:lnTo>
                  <a:lnTo>
                    <a:pt x="1159" y="6"/>
                  </a:lnTo>
                  <a:lnTo>
                    <a:pt x="1165" y="6"/>
                  </a:lnTo>
                  <a:lnTo>
                    <a:pt x="1177" y="6"/>
                  </a:lnTo>
                  <a:lnTo>
                    <a:pt x="1183" y="6"/>
                  </a:lnTo>
                  <a:lnTo>
                    <a:pt x="1189" y="6"/>
                  </a:lnTo>
                  <a:lnTo>
                    <a:pt x="1195" y="6"/>
                  </a:lnTo>
                  <a:lnTo>
                    <a:pt x="1208" y="6"/>
                  </a:lnTo>
                  <a:lnTo>
                    <a:pt x="1214" y="6"/>
                  </a:lnTo>
                  <a:lnTo>
                    <a:pt x="1220" y="6"/>
                  </a:lnTo>
                  <a:lnTo>
                    <a:pt x="1226" y="6"/>
                  </a:lnTo>
                  <a:lnTo>
                    <a:pt x="1232" y="6"/>
                  </a:lnTo>
                  <a:lnTo>
                    <a:pt x="1244" y="6"/>
                  </a:lnTo>
                  <a:lnTo>
                    <a:pt x="1250" y="6"/>
                  </a:lnTo>
                  <a:lnTo>
                    <a:pt x="1256" y="0"/>
                  </a:lnTo>
                  <a:lnTo>
                    <a:pt x="1262" y="0"/>
                  </a:lnTo>
                  <a:lnTo>
                    <a:pt x="1268" y="0"/>
                  </a:lnTo>
                  <a:lnTo>
                    <a:pt x="1280" y="0"/>
                  </a:lnTo>
                  <a:lnTo>
                    <a:pt x="1286" y="0"/>
                  </a:lnTo>
                  <a:lnTo>
                    <a:pt x="1292" y="0"/>
                  </a:lnTo>
                  <a:lnTo>
                    <a:pt x="1298" y="0"/>
                  </a:lnTo>
                  <a:lnTo>
                    <a:pt x="1304" y="0"/>
                  </a:lnTo>
                  <a:lnTo>
                    <a:pt x="1316" y="0"/>
                  </a:lnTo>
                  <a:lnTo>
                    <a:pt x="1322" y="0"/>
                  </a:lnTo>
                  <a:lnTo>
                    <a:pt x="1328" y="0"/>
                  </a:lnTo>
                  <a:lnTo>
                    <a:pt x="1334" y="0"/>
                  </a:lnTo>
                  <a:lnTo>
                    <a:pt x="1346" y="0"/>
                  </a:lnTo>
                  <a:lnTo>
                    <a:pt x="1352" y="0"/>
                  </a:lnTo>
                  <a:lnTo>
                    <a:pt x="1358" y="0"/>
                  </a:lnTo>
                  <a:lnTo>
                    <a:pt x="1364" y="0"/>
                  </a:lnTo>
                  <a:lnTo>
                    <a:pt x="1370" y="0"/>
                  </a:lnTo>
                  <a:lnTo>
                    <a:pt x="1382" y="0"/>
                  </a:lnTo>
                  <a:lnTo>
                    <a:pt x="1388" y="0"/>
                  </a:lnTo>
                  <a:lnTo>
                    <a:pt x="1394" y="0"/>
                  </a:lnTo>
                </a:path>
              </a:pathLst>
            </a:custGeom>
            <a:noFill/>
            <a:ln w="0">
              <a:solidFill>
                <a:srgbClr val="00B200"/>
              </a:solidFill>
              <a:prstDash val="sysDash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56104" name="Rectangle 72"/>
            <p:cNvSpPr>
              <a:spLocks noChangeAspect="1" noChangeArrowheads="1"/>
            </p:cNvSpPr>
            <p:nvPr/>
          </p:nvSpPr>
          <p:spPr bwMode="auto">
            <a:xfrm>
              <a:off x="1759" y="3562"/>
              <a:ext cx="1612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defTabSz="762000" eaLnBrk="0" hangingPunct="0">
                <a:spcBef>
                  <a:spcPct val="20000"/>
                </a:spcBef>
              </a:pPr>
              <a:r>
                <a:rPr lang="en-US" sz="1400">
                  <a:solidFill>
                    <a:srgbClr val="000000"/>
                  </a:solidFill>
                  <a:latin typeface="Helvetica" pitchFamily="34" charset="0"/>
                </a:rPr>
                <a:t>Number of independent samples</a:t>
              </a:r>
              <a:endParaRPr lang="en-US" sz="2800">
                <a:solidFill>
                  <a:srgbClr val="072970"/>
                </a:solidFill>
              </a:endParaRPr>
            </a:p>
          </p:txBody>
        </p:sp>
        <p:sp>
          <p:nvSpPr>
            <p:cNvPr id="556105" name="Rectangle 73"/>
            <p:cNvSpPr>
              <a:spLocks noChangeAspect="1" noChangeArrowheads="1"/>
            </p:cNvSpPr>
            <p:nvPr/>
          </p:nvSpPr>
          <p:spPr bwMode="auto">
            <a:xfrm rot="16200000">
              <a:off x="626" y="2355"/>
              <a:ext cx="900" cy="1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defTabSz="762000" eaLnBrk="0" hangingPunct="0">
                <a:spcBef>
                  <a:spcPct val="20000"/>
                </a:spcBef>
              </a:pPr>
              <a:r>
                <a:rPr lang="en-US" sz="1400">
                  <a:solidFill>
                    <a:srgbClr val="000000"/>
                  </a:solidFill>
                  <a:latin typeface="Helvetica" pitchFamily="34" charset="0"/>
                </a:rPr>
                <a:t>Conf. interval (dB)</a:t>
              </a:r>
              <a:endParaRPr lang="en-US" sz="2800">
                <a:solidFill>
                  <a:srgbClr val="072970"/>
                </a:solidFill>
              </a:endParaRPr>
            </a:p>
          </p:txBody>
        </p:sp>
        <p:sp>
          <p:nvSpPr>
            <p:cNvPr id="556106" name="Rectangle 74"/>
            <p:cNvSpPr>
              <a:spLocks noChangeAspect="1" noChangeArrowheads="1"/>
            </p:cNvSpPr>
            <p:nvPr/>
          </p:nvSpPr>
          <p:spPr bwMode="auto">
            <a:xfrm>
              <a:off x="2917" y="2868"/>
              <a:ext cx="1094" cy="389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56107" name="Rectangle 75"/>
            <p:cNvSpPr>
              <a:spLocks noChangeAspect="1" noChangeArrowheads="1"/>
            </p:cNvSpPr>
            <p:nvPr/>
          </p:nvSpPr>
          <p:spPr bwMode="auto">
            <a:xfrm>
              <a:off x="2917" y="2868"/>
              <a:ext cx="1094" cy="389"/>
            </a:xfrm>
            <a:prstGeom prst="rect">
              <a:avLst/>
            </a:prstGeom>
            <a:noFill/>
            <a:ln w="0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56108" name="Line 76"/>
            <p:cNvSpPr>
              <a:spLocks noChangeAspect="1" noChangeShapeType="1"/>
            </p:cNvSpPr>
            <p:nvPr/>
          </p:nvSpPr>
          <p:spPr bwMode="auto">
            <a:xfrm>
              <a:off x="2917" y="2868"/>
              <a:ext cx="1094" cy="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56109" name="Line 77"/>
            <p:cNvSpPr>
              <a:spLocks noChangeAspect="1" noChangeShapeType="1"/>
            </p:cNvSpPr>
            <p:nvPr/>
          </p:nvSpPr>
          <p:spPr bwMode="auto">
            <a:xfrm>
              <a:off x="2917" y="3257"/>
              <a:ext cx="1094" cy="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56110" name="Line 78"/>
            <p:cNvSpPr>
              <a:spLocks noChangeAspect="1" noChangeShapeType="1"/>
            </p:cNvSpPr>
            <p:nvPr/>
          </p:nvSpPr>
          <p:spPr bwMode="auto">
            <a:xfrm flipV="1">
              <a:off x="4011" y="2868"/>
              <a:ext cx="2" cy="38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56111" name="Line 79"/>
            <p:cNvSpPr>
              <a:spLocks noChangeAspect="1" noChangeShapeType="1"/>
            </p:cNvSpPr>
            <p:nvPr/>
          </p:nvSpPr>
          <p:spPr bwMode="auto">
            <a:xfrm flipV="1">
              <a:off x="2917" y="2868"/>
              <a:ext cx="2" cy="38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56112" name="Line 80"/>
            <p:cNvSpPr>
              <a:spLocks noChangeAspect="1" noChangeShapeType="1"/>
            </p:cNvSpPr>
            <p:nvPr/>
          </p:nvSpPr>
          <p:spPr bwMode="auto">
            <a:xfrm>
              <a:off x="2917" y="3257"/>
              <a:ext cx="1094" cy="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56113" name="Line 81"/>
            <p:cNvSpPr>
              <a:spLocks noChangeAspect="1" noChangeShapeType="1"/>
            </p:cNvSpPr>
            <p:nvPr/>
          </p:nvSpPr>
          <p:spPr bwMode="auto">
            <a:xfrm flipV="1">
              <a:off x="2917" y="2868"/>
              <a:ext cx="2" cy="38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56114" name="Line 82"/>
            <p:cNvSpPr>
              <a:spLocks noChangeAspect="1" noChangeShapeType="1"/>
            </p:cNvSpPr>
            <p:nvPr/>
          </p:nvSpPr>
          <p:spPr bwMode="auto">
            <a:xfrm>
              <a:off x="2917" y="2868"/>
              <a:ext cx="1094" cy="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56115" name="Line 83"/>
            <p:cNvSpPr>
              <a:spLocks noChangeAspect="1" noChangeShapeType="1"/>
            </p:cNvSpPr>
            <p:nvPr/>
          </p:nvSpPr>
          <p:spPr bwMode="auto">
            <a:xfrm>
              <a:off x="2917" y="3257"/>
              <a:ext cx="1094" cy="2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56116" name="Line 84"/>
            <p:cNvSpPr>
              <a:spLocks noChangeAspect="1" noChangeShapeType="1"/>
            </p:cNvSpPr>
            <p:nvPr/>
          </p:nvSpPr>
          <p:spPr bwMode="auto">
            <a:xfrm flipV="1">
              <a:off x="4011" y="2868"/>
              <a:ext cx="2" cy="38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56117" name="Line 85"/>
            <p:cNvSpPr>
              <a:spLocks noChangeAspect="1" noChangeShapeType="1"/>
            </p:cNvSpPr>
            <p:nvPr/>
          </p:nvSpPr>
          <p:spPr bwMode="auto">
            <a:xfrm flipV="1">
              <a:off x="2917" y="2868"/>
              <a:ext cx="2" cy="389"/>
            </a:xfrm>
            <a:prstGeom prst="line">
              <a:avLst/>
            </a:prstGeom>
            <a:noFill/>
            <a:ln w="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56118" name="Rectangle 86"/>
            <p:cNvSpPr>
              <a:spLocks noChangeAspect="1" noChangeArrowheads="1"/>
            </p:cNvSpPr>
            <p:nvPr/>
          </p:nvSpPr>
          <p:spPr bwMode="auto">
            <a:xfrm>
              <a:off x="3328" y="2901"/>
              <a:ext cx="353" cy="1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defTabSz="762000" eaLnBrk="0" hangingPunct="0">
                <a:spcBef>
                  <a:spcPct val="20000"/>
                </a:spcBef>
              </a:pPr>
              <a:r>
                <a:rPr lang="en-US" sz="1400">
                  <a:solidFill>
                    <a:srgbClr val="000000"/>
                  </a:solidFill>
                  <a:latin typeface="Helvetica" pitchFamily="34" charset="0"/>
                </a:rPr>
                <a:t>95% (2</a:t>
              </a:r>
              <a:endParaRPr lang="en-US" sz="2800">
                <a:solidFill>
                  <a:srgbClr val="072970"/>
                </a:solidFill>
              </a:endParaRPr>
            </a:p>
          </p:txBody>
        </p:sp>
        <p:sp>
          <p:nvSpPr>
            <p:cNvPr id="556119" name="Rectangle 87"/>
            <p:cNvSpPr>
              <a:spLocks noChangeAspect="1" noChangeArrowheads="1"/>
            </p:cNvSpPr>
            <p:nvPr/>
          </p:nvSpPr>
          <p:spPr bwMode="auto">
            <a:xfrm>
              <a:off x="3696" y="2880"/>
              <a:ext cx="72" cy="1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defTabSz="762000" eaLnBrk="0" hangingPunct="0">
                <a:spcBef>
                  <a:spcPct val="20000"/>
                </a:spcBef>
              </a:pPr>
              <a:r>
                <a:rPr lang="en-US" sz="1500">
                  <a:solidFill>
                    <a:srgbClr val="000000"/>
                  </a:solidFill>
                  <a:latin typeface="Symbol" pitchFamily="18" charset="2"/>
                </a:rPr>
                <a:t>s</a:t>
              </a:r>
              <a:endParaRPr lang="en-US" sz="2800">
                <a:solidFill>
                  <a:srgbClr val="072970"/>
                </a:solidFill>
              </a:endParaRPr>
            </a:p>
          </p:txBody>
        </p:sp>
        <p:sp>
          <p:nvSpPr>
            <p:cNvPr id="556120" name="Rectangle 88"/>
            <p:cNvSpPr>
              <a:spLocks noChangeAspect="1" noChangeArrowheads="1"/>
            </p:cNvSpPr>
            <p:nvPr/>
          </p:nvSpPr>
          <p:spPr bwMode="auto">
            <a:xfrm>
              <a:off x="3787" y="2895"/>
              <a:ext cx="36" cy="1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defTabSz="762000" eaLnBrk="0" hangingPunct="0">
                <a:spcBef>
                  <a:spcPct val="20000"/>
                </a:spcBef>
              </a:pPr>
              <a:r>
                <a:rPr lang="en-US" sz="1400">
                  <a:solidFill>
                    <a:srgbClr val="000000"/>
                  </a:solidFill>
                  <a:latin typeface="Helvetica" pitchFamily="34" charset="0"/>
                </a:rPr>
                <a:t>)</a:t>
              </a:r>
              <a:endParaRPr lang="en-US" sz="2800">
                <a:solidFill>
                  <a:srgbClr val="072970"/>
                </a:solidFill>
              </a:endParaRPr>
            </a:p>
          </p:txBody>
        </p:sp>
        <p:sp>
          <p:nvSpPr>
            <p:cNvPr id="556121" name="Rectangle 89"/>
            <p:cNvSpPr>
              <a:spLocks noChangeAspect="1" noChangeArrowheads="1"/>
            </p:cNvSpPr>
            <p:nvPr/>
          </p:nvSpPr>
          <p:spPr bwMode="auto">
            <a:xfrm>
              <a:off x="3328" y="3074"/>
              <a:ext cx="533" cy="1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defTabSz="762000" eaLnBrk="0" hangingPunct="0">
                <a:spcBef>
                  <a:spcPct val="20000"/>
                </a:spcBef>
              </a:pPr>
              <a:r>
                <a:rPr lang="en-US" sz="1400">
                  <a:solidFill>
                    <a:srgbClr val="000000"/>
                  </a:solidFill>
                  <a:latin typeface="Helvetica" pitchFamily="34" charset="0"/>
                </a:rPr>
                <a:t>99%          </a:t>
              </a:r>
              <a:endParaRPr lang="en-US" sz="2800">
                <a:solidFill>
                  <a:srgbClr val="072970"/>
                </a:solidFill>
              </a:endParaRPr>
            </a:p>
          </p:txBody>
        </p:sp>
        <p:sp>
          <p:nvSpPr>
            <p:cNvPr id="556122" name="Line 90"/>
            <p:cNvSpPr>
              <a:spLocks noChangeAspect="1" noChangeShapeType="1"/>
            </p:cNvSpPr>
            <p:nvPr/>
          </p:nvSpPr>
          <p:spPr bwMode="auto">
            <a:xfrm>
              <a:off x="3004" y="2976"/>
              <a:ext cx="238" cy="2"/>
            </a:xfrm>
            <a:prstGeom prst="line">
              <a:avLst/>
            </a:prstGeom>
            <a:noFill/>
            <a:ln w="19050">
              <a:solidFill>
                <a:srgbClr val="0000FF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56123" name="Line 91"/>
            <p:cNvSpPr>
              <a:spLocks noChangeAspect="1" noChangeShapeType="1"/>
            </p:cNvSpPr>
            <p:nvPr/>
          </p:nvSpPr>
          <p:spPr bwMode="auto">
            <a:xfrm>
              <a:off x="3004" y="3160"/>
              <a:ext cx="238" cy="2"/>
            </a:xfrm>
            <a:prstGeom prst="line">
              <a:avLst/>
            </a:prstGeom>
            <a:noFill/>
            <a:ln w="0">
              <a:solidFill>
                <a:srgbClr val="00B200"/>
              </a:solidFill>
              <a:prstDash val="sysDash"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556124" name="Text Box 92"/>
          <p:cNvSpPr txBox="1">
            <a:spLocks noChangeArrowheads="1"/>
          </p:cNvSpPr>
          <p:nvPr/>
        </p:nvSpPr>
        <p:spPr bwMode="auto">
          <a:xfrm>
            <a:off x="5646738" y="2528888"/>
            <a:ext cx="3198812" cy="304442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0487" tIns="44450" rIns="90487" bIns="44450">
            <a:spAutoFit/>
          </a:bodyPr>
          <a:lstStyle/>
          <a:p>
            <a:pPr defTabSz="762000" eaLnBrk="0" hangingPunct="0">
              <a:spcBef>
                <a:spcPct val="20000"/>
              </a:spcBef>
            </a:pPr>
            <a:r>
              <a:rPr lang="en-US" dirty="0"/>
              <a:t>The number of independent samples is determined by how well we stir the modes in the </a:t>
            </a:r>
            <a:r>
              <a:rPr lang="en-US" dirty="0" smtClean="0"/>
              <a:t>chamber, and how many modes that are excited (i.e. chamber size and frequency).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7993871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304800"/>
            <a:ext cx="7772400" cy="1219200"/>
          </a:xfrm>
        </p:spPr>
        <p:txBody>
          <a:bodyPr/>
          <a:lstStyle/>
          <a:p>
            <a:r>
              <a:rPr lang="en-US" dirty="0" smtClean="0"/>
              <a:t>Learning goals</a:t>
            </a:r>
            <a:br>
              <a:rPr lang="en-US" dirty="0" smtClean="0"/>
            </a:br>
            <a:r>
              <a:rPr lang="en-US" dirty="0" smtClean="0"/>
              <a:t>(after lab 1)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1828800"/>
            <a:ext cx="7772400" cy="4572000"/>
          </a:xfrm>
        </p:spPr>
        <p:txBody>
          <a:bodyPr/>
          <a:lstStyle/>
          <a:p>
            <a:r>
              <a:rPr lang="en-US" dirty="0" smtClean="0"/>
              <a:t>Describe how reverberation chambers work.</a:t>
            </a:r>
          </a:p>
          <a:p>
            <a:r>
              <a:rPr lang="en-US" dirty="0" smtClean="0"/>
              <a:t>Describe how reverberation chambers can be used to measure MIMO antenna performance in rich isotropic multipath</a:t>
            </a:r>
          </a:p>
          <a:p>
            <a:r>
              <a:rPr lang="en-US" dirty="0" smtClean="0"/>
              <a:t>Describe how reverberation chamber can be used to measure active terminals: Calibration of chamber and measurements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74506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609600"/>
            <a:ext cx="8610600" cy="1143000"/>
          </a:xfrm>
        </p:spPr>
        <p:txBody>
          <a:bodyPr/>
          <a:lstStyle/>
          <a:p>
            <a:r>
              <a:rPr lang="en-US" dirty="0" smtClean="0"/>
              <a:t>Number of independent samples </a:t>
            </a:r>
            <a:r>
              <a:rPr lang="en-US" i="1" dirty="0" err="1" smtClean="0"/>
              <a:t>N</a:t>
            </a:r>
            <a:r>
              <a:rPr lang="en-US" i="1" baseline="-25000" dirty="0" err="1" smtClean="0"/>
              <a:t>d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000" dirty="0"/>
              <a:t>The number of independent samples is determined primarily by the mode density in </a:t>
            </a:r>
            <a:r>
              <a:rPr lang="en-US" sz="2000" dirty="0" smtClean="0"/>
              <a:t>the chamber</a:t>
            </a:r>
            <a:r>
              <a:rPr lang="en-US" sz="2000" dirty="0"/>
              <a:t>, i.e., by the number of modes per </a:t>
            </a:r>
            <a:r>
              <a:rPr lang="en-US" sz="2000" dirty="0" err="1"/>
              <a:t>MHz</a:t>
            </a:r>
            <a:r>
              <a:rPr lang="en-US" sz="2000" dirty="0" err="1" smtClean="0"/>
              <a:t>.</a:t>
            </a:r>
            <a:endParaRPr lang="en-US" sz="2000" dirty="0" smtClean="0"/>
          </a:p>
          <a:p>
            <a:endParaRPr lang="en-US" sz="2000" dirty="0" smtClean="0"/>
          </a:p>
          <a:p>
            <a:endParaRPr lang="en-US" sz="2000" dirty="0"/>
          </a:p>
          <a:p>
            <a:endParaRPr lang="en-US" sz="2000" dirty="0" smtClean="0"/>
          </a:p>
          <a:p>
            <a:r>
              <a:rPr lang="en-US" sz="2000" dirty="0"/>
              <a:t>It depends on chamber loading, mode stirring </a:t>
            </a:r>
            <a:r>
              <a:rPr lang="en-US" sz="2000" dirty="0" smtClean="0"/>
              <a:t>methods, mechanical </a:t>
            </a:r>
            <a:r>
              <a:rPr lang="en-US" sz="2000" dirty="0"/>
              <a:t>stirrer shapes, and chamber shape (at least for small chambers).</a:t>
            </a:r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/>
          </p:nvPr>
        </p:nvGraphicFramePr>
        <p:xfrm>
          <a:off x="3124200" y="2895600"/>
          <a:ext cx="2093768" cy="742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3882" name="Equation" r:id="rId3" imgW="1180800" imgH="419040" progId="Equation.DSMT4">
                  <p:embed/>
                </p:oleObj>
              </mc:Choice>
              <mc:Fallback>
                <p:oleObj name="Equation" r:id="rId3" imgW="1180800" imgH="41904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124200" y="2895600"/>
                        <a:ext cx="2093768" cy="7429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/>
          </p:nvPr>
        </p:nvGraphicFramePr>
        <p:xfrm>
          <a:off x="2438400" y="4800600"/>
          <a:ext cx="3407833" cy="762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3883" name="Equation" r:id="rId5" imgW="2044440" imgH="457200" progId="Equation.DSMT4">
                  <p:embed/>
                </p:oleObj>
              </mc:Choice>
              <mc:Fallback>
                <p:oleObj name="Equation" r:id="rId5" imgW="2044440" imgH="4572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438400" y="4800600"/>
                        <a:ext cx="3407833" cy="762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608663376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5" name="Picture 2" descr="MVK-NAsetup-01110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58888" y="1628775"/>
            <a:ext cx="6626225" cy="4748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76" name="Rectangle 3"/>
          <p:cNvSpPr>
            <a:spLocks noGrp="1" noChangeArrowheads="1"/>
          </p:cNvSpPr>
          <p:nvPr>
            <p:ph type="title"/>
          </p:nvPr>
        </p:nvSpPr>
        <p:spPr>
          <a:xfrm>
            <a:off x="685800" y="381000"/>
            <a:ext cx="7772400" cy="838200"/>
          </a:xfrm>
        </p:spPr>
        <p:txBody>
          <a:bodyPr/>
          <a:lstStyle/>
          <a:p>
            <a:pPr eaLnBrk="1" hangingPunct="1"/>
            <a:r>
              <a:rPr lang="en-US" sz="4000" smtClean="0"/>
              <a:t>Reverberation chamber and set-up for antenna measurements</a:t>
            </a:r>
            <a:endParaRPr lang="en-GB" sz="4000" smtClean="0"/>
          </a:p>
        </p:txBody>
      </p:sp>
      <p:sp>
        <p:nvSpPr>
          <p:cNvPr id="28677" name="Text Box 4"/>
          <p:cNvSpPr txBox="1">
            <a:spLocks noChangeArrowheads="1"/>
          </p:cNvSpPr>
          <p:nvPr/>
        </p:nvSpPr>
        <p:spPr bwMode="auto">
          <a:xfrm>
            <a:off x="6443663" y="1557338"/>
            <a:ext cx="2376487" cy="161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000"/>
              <a:t>Stirring methods:</a:t>
            </a:r>
            <a:br>
              <a:rPr lang="en-US" sz="2000"/>
            </a:br>
            <a:r>
              <a:rPr lang="en-US" sz="2000"/>
              <a:t>mechanical, platform, polarization and frequency.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5334000" y="4648200"/>
            <a:ext cx="56102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S</a:t>
            </a:r>
            <a:r>
              <a:rPr lang="en-US" baseline="-25000" dirty="0" smtClean="0"/>
              <a:t>22</a:t>
            </a: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1143000" y="4419600"/>
            <a:ext cx="55340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S</a:t>
            </a:r>
            <a:r>
              <a:rPr lang="en-US" baseline="-25000" dirty="0" smtClean="0"/>
              <a:t>11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5562600" y="6324600"/>
            <a:ext cx="243262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The channel is S</a:t>
            </a:r>
            <a:r>
              <a:rPr lang="en-US" baseline="-25000" dirty="0" smtClean="0"/>
              <a:t>21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7127606"/>
      </p:ext>
    </p:extLst>
  </p:cSld>
  <p:clrMapOvr>
    <a:masterClrMapping/>
  </p:clrMapOvr>
  <p:transition>
    <p:pull dir="ld"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9" name="Rectangle 2"/>
          <p:cNvSpPr>
            <a:spLocks noGrp="1" noChangeArrowheads="1"/>
          </p:cNvSpPr>
          <p:nvPr>
            <p:ph type="title"/>
          </p:nvPr>
        </p:nvSpPr>
        <p:spPr>
          <a:xfrm>
            <a:off x="250825" y="333375"/>
            <a:ext cx="8642350" cy="587375"/>
          </a:xfrm>
        </p:spPr>
        <p:txBody>
          <a:bodyPr/>
          <a:lstStyle/>
          <a:p>
            <a:pPr eaLnBrk="1" hangingPunct="1"/>
            <a:r>
              <a:rPr lang="en-US" sz="3200" smtClean="0"/>
              <a:t>Cumulative probability distribution of fading</a:t>
            </a:r>
          </a:p>
        </p:txBody>
      </p:sp>
      <p:sp>
        <p:nvSpPr>
          <p:cNvPr id="29700" name="Text Box 3"/>
          <p:cNvSpPr txBox="1">
            <a:spLocks noChangeArrowheads="1"/>
          </p:cNvSpPr>
          <p:nvPr/>
        </p:nvSpPr>
        <p:spPr bwMode="auto">
          <a:xfrm>
            <a:off x="684213" y="1341438"/>
            <a:ext cx="76009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/>
              <a:t>S21 is complex Gaussian distribution and envelope Rayleigh</a:t>
            </a:r>
          </a:p>
        </p:txBody>
      </p:sp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5148263" y="2060575"/>
            <a:ext cx="2957512" cy="3814763"/>
            <a:chOff x="3243" y="1298"/>
            <a:chExt cx="1863" cy="2403"/>
          </a:xfrm>
        </p:grpSpPr>
        <p:pic>
          <p:nvPicPr>
            <p:cNvPr id="29707" name="Picture 5" descr="CDF_900MHz_amplitudes"/>
            <p:cNvPicPr>
              <a:picLocks noChangeAspect="1" noChangeArrowheads="1"/>
            </p:cNvPicPr>
            <p:nvPr/>
          </p:nvPicPr>
          <p:blipFill>
            <a:blip r:embed="rId4" cstate="print"/>
            <a:srcRect l="36900" t="9102" r="32042"/>
            <a:stretch>
              <a:fillRect/>
            </a:stretch>
          </p:blipFill>
          <p:spPr bwMode="auto">
            <a:xfrm>
              <a:off x="3243" y="1434"/>
              <a:ext cx="1863" cy="22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9708" name="Rectangle 6"/>
            <p:cNvSpPr>
              <a:spLocks noChangeArrowheads="1"/>
            </p:cNvSpPr>
            <p:nvPr/>
          </p:nvSpPr>
          <p:spPr bwMode="auto">
            <a:xfrm>
              <a:off x="3878" y="1298"/>
              <a:ext cx="771" cy="227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29702" name="Line 7"/>
          <p:cNvSpPr>
            <a:spLocks noChangeShapeType="1"/>
          </p:cNvSpPr>
          <p:nvPr/>
        </p:nvSpPr>
        <p:spPr bwMode="auto">
          <a:xfrm>
            <a:off x="7164388" y="1844675"/>
            <a:ext cx="0" cy="720725"/>
          </a:xfrm>
          <a:prstGeom prst="line">
            <a:avLst/>
          </a:prstGeom>
          <a:noFill/>
          <a:ln w="38100">
            <a:solidFill>
              <a:schemeClr val="tx2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pic>
        <p:nvPicPr>
          <p:cNvPr id="29703" name="Picture 8" descr="Complex_900MHz_sameScale"/>
          <p:cNvPicPr>
            <a:picLocks noChangeAspect="1" noChangeArrowheads="1"/>
          </p:cNvPicPr>
          <p:nvPr/>
        </p:nvPicPr>
        <p:blipFill>
          <a:blip r:embed="rId5" cstate="print"/>
          <a:srcRect l="6831" t="8879" r="64200" b="56668"/>
          <a:stretch>
            <a:fillRect/>
          </a:stretch>
        </p:blipFill>
        <p:spPr bwMode="auto">
          <a:xfrm>
            <a:off x="1331913" y="1989138"/>
            <a:ext cx="2808287" cy="2506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704" name="Rectangle 9"/>
          <p:cNvSpPr>
            <a:spLocks noChangeArrowheads="1"/>
          </p:cNvSpPr>
          <p:nvPr/>
        </p:nvSpPr>
        <p:spPr bwMode="auto">
          <a:xfrm>
            <a:off x="3059113" y="2276475"/>
            <a:ext cx="6588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/>
              <a:t>S21</a:t>
            </a:r>
          </a:p>
        </p:txBody>
      </p:sp>
      <p:sp>
        <p:nvSpPr>
          <p:cNvPr id="29705" name="Rectangle 10"/>
          <p:cNvSpPr>
            <a:spLocks noChangeArrowheads="1"/>
          </p:cNvSpPr>
          <p:nvPr/>
        </p:nvSpPr>
        <p:spPr bwMode="auto">
          <a:xfrm>
            <a:off x="6443663" y="4292600"/>
            <a:ext cx="135413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/>
              <a:t>Abs(S21)</a:t>
            </a:r>
          </a:p>
        </p:txBody>
      </p:sp>
      <p:pic>
        <p:nvPicPr>
          <p:cNvPr id="493579" name="RC_3D_fields-1.wmv">
            <a:hlinkClick r:id="" action="ppaction://media"/>
            <a:hlinkHover r:id="" action="ppaction://ole?verb=0"/>
          </p:cNvPr>
          <p:cNvPicPr>
            <a:picLocks noRot="1" noChangeAspect="1" noChangeArrowheads="1"/>
          </p:cNvPicPr>
          <p:nvPr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476375" y="4508500"/>
            <a:ext cx="2879725" cy="2160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686571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9357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49357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49357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93579"/>
                  </p:tgtEl>
                </p:cond>
              </p:nextCondLst>
            </p:seq>
            <p:video>
              <p:cMediaNode>
                <p:cTn id="12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93579"/>
                </p:tgtEl>
              </p:cMediaNode>
            </p:video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Title 1"/>
          <p:cNvSpPr>
            <a:spLocks noGrp="1"/>
          </p:cNvSpPr>
          <p:nvPr>
            <p:ph type="title"/>
          </p:nvPr>
        </p:nvSpPr>
        <p:spPr>
          <a:xfrm>
            <a:off x="152400" y="609600"/>
            <a:ext cx="8839200" cy="1143000"/>
          </a:xfrm>
        </p:spPr>
        <p:txBody>
          <a:bodyPr/>
          <a:lstStyle/>
          <a:p>
            <a:r>
              <a:rPr lang="en-US" sz="2800" dirty="0" smtClean="0"/>
              <a:t>Coherence bandwidth and the inverse time delay spread </a:t>
            </a:r>
            <a:br>
              <a:rPr lang="en-US" sz="2800" dirty="0" smtClean="0"/>
            </a:br>
            <a:r>
              <a:rPr lang="en-US" sz="2800" dirty="0" smtClean="0"/>
              <a:t>can be controlled by loading</a:t>
            </a:r>
            <a:br>
              <a:rPr lang="en-US" sz="2800" dirty="0" smtClean="0"/>
            </a:br>
            <a:r>
              <a:rPr lang="en-US" sz="2800" dirty="0" smtClean="0"/>
              <a:t>Coherence bandwidth = mode bandwidth</a:t>
            </a:r>
          </a:p>
        </p:txBody>
      </p:sp>
      <p:pic>
        <p:nvPicPr>
          <p:cNvPr id="62467" name="Picture 3" descr="Image00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63" y="2214563"/>
            <a:ext cx="2663825" cy="3500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246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90875" y="1857375"/>
            <a:ext cx="5715000" cy="428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9979887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875184"/>
          </a:xfrm>
        </p:spPr>
        <p:txBody>
          <a:bodyPr/>
          <a:lstStyle/>
          <a:p>
            <a:r>
              <a:rPr lang="en-US" sz="2800" dirty="0" smtClean="0"/>
              <a:t>RTS chamber and laptop with USB dongle for LTE with OFDM</a:t>
            </a:r>
            <a:endParaRPr lang="en-US" sz="2800" dirty="0"/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/>
          </p:nvPr>
        </p:nvGraphicFramePr>
        <p:xfrm>
          <a:off x="1259632" y="1772816"/>
          <a:ext cx="3744416" cy="257225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4901" name="Document" r:id="rId3" imgW="2921000" imgH="2006600" progId="Word.Document.12">
                  <p:embed/>
                </p:oleObj>
              </mc:Choice>
              <mc:Fallback>
                <p:oleObj name="Document" r:id="rId3" imgW="2921000" imgH="200660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259632" y="1772816"/>
                        <a:ext cx="3744416" cy="257225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4" name="Picture 3" descr="Description: Description: Y:\Marcom\ChamberPictures\RTS60\Exterior_small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24128" y="1988840"/>
            <a:ext cx="2414236" cy="21602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1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19363" y="16024225"/>
            <a:ext cx="8640762" cy="2370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1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671763" y="16176625"/>
            <a:ext cx="8640762" cy="2370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59632" y="4792501"/>
            <a:ext cx="6696744" cy="18368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145495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6402" name="Rectangle 2"/>
          <p:cNvSpPr>
            <a:spLocks noGrp="1" noChangeArrowheads="1"/>
          </p:cNvSpPr>
          <p:nvPr>
            <p:ph type="body" sz="half" idx="2"/>
          </p:nvPr>
        </p:nvSpPr>
        <p:spPr>
          <a:xfrm>
            <a:off x="755650" y="4437063"/>
            <a:ext cx="7564438" cy="1882775"/>
          </a:xfrm>
        </p:spPr>
        <p:txBody>
          <a:bodyPr/>
          <a:lstStyle/>
          <a:p>
            <a:r>
              <a:rPr lang="en-US" sz="2400" dirty="0"/>
              <a:t>Radiation </a:t>
            </a:r>
            <a:r>
              <a:rPr lang="en-US" sz="2400" dirty="0" smtClean="0"/>
              <a:t>efficiency (ref antenna is assumed to have 100% </a:t>
            </a:r>
            <a:r>
              <a:rPr lang="en-US" sz="2400" dirty="0" err="1" smtClean="0"/>
              <a:t>eff</a:t>
            </a:r>
            <a:r>
              <a:rPr lang="en-US" sz="2400" dirty="0" smtClean="0"/>
              <a:t>):</a:t>
            </a:r>
            <a:endParaRPr lang="en-US" sz="2400" dirty="0"/>
          </a:p>
          <a:p>
            <a:endParaRPr lang="en-US" sz="2400" i="1" dirty="0"/>
          </a:p>
          <a:p>
            <a:endParaRPr lang="en-US" sz="2400" i="1" dirty="0"/>
          </a:p>
          <a:p>
            <a:r>
              <a:rPr lang="en-US" sz="2400" i="1" dirty="0" err="1"/>
              <a:t>P</a:t>
            </a:r>
            <a:r>
              <a:rPr lang="en-US" sz="2400" i="1" baseline="-25000" dirty="0" err="1"/>
              <a:t>ref</a:t>
            </a:r>
            <a:r>
              <a:rPr lang="en-US" sz="2400" dirty="0"/>
              <a:t> is relative received power of reference antenna</a:t>
            </a:r>
          </a:p>
        </p:txBody>
      </p:sp>
      <p:sp>
        <p:nvSpPr>
          <p:cNvPr id="486403" name="Rectangle 3"/>
          <p:cNvSpPr>
            <a:spLocks noGrp="1" noChangeArrowheads="1"/>
          </p:cNvSpPr>
          <p:nvPr>
            <p:ph type="title"/>
          </p:nvPr>
        </p:nvSpPr>
        <p:spPr>
          <a:xfrm>
            <a:off x="865188" y="260350"/>
            <a:ext cx="8099425" cy="1008063"/>
          </a:xfrm>
        </p:spPr>
        <p:txBody>
          <a:bodyPr/>
          <a:lstStyle/>
          <a:p>
            <a:r>
              <a:rPr lang="en-US" sz="2400"/>
              <a:t>Data extraction for reflection coefficient and radiation efficiency </a:t>
            </a:r>
            <a:br>
              <a:rPr lang="en-US" sz="2400"/>
            </a:br>
            <a:r>
              <a:rPr lang="en-US" sz="2400"/>
              <a:t>(averaging over stirring positions and frequency)</a:t>
            </a:r>
          </a:p>
        </p:txBody>
      </p:sp>
      <p:sp>
        <p:nvSpPr>
          <p:cNvPr id="486404" name="Rectangle 4"/>
          <p:cNvSpPr>
            <a:spLocks noGrp="1" noChangeArrowheads="1"/>
          </p:cNvSpPr>
          <p:nvPr>
            <p:ph type="body" sz="half" idx="1"/>
          </p:nvPr>
        </p:nvSpPr>
        <p:spPr>
          <a:xfrm>
            <a:off x="762000" y="1628775"/>
            <a:ext cx="3598862" cy="2570163"/>
          </a:xfrm>
        </p:spPr>
        <p:txBody>
          <a:bodyPr/>
          <a:lstStyle/>
          <a:p>
            <a:r>
              <a:rPr lang="en-US" sz="2400" dirty="0"/>
              <a:t>Free space reflection </a:t>
            </a:r>
            <a:br>
              <a:rPr lang="en-US" sz="2400" dirty="0"/>
            </a:br>
            <a:r>
              <a:rPr lang="en-US" sz="2400" dirty="0"/>
              <a:t>coefficient of AUT:</a:t>
            </a:r>
          </a:p>
          <a:p>
            <a:endParaRPr lang="en-US" sz="2400" dirty="0"/>
          </a:p>
          <a:p>
            <a:r>
              <a:rPr lang="en-US" sz="2400" dirty="0"/>
              <a:t>Relative received power </a:t>
            </a:r>
            <a:br>
              <a:rPr lang="en-US" sz="2400" dirty="0"/>
            </a:br>
            <a:r>
              <a:rPr lang="en-US" sz="2400" dirty="0"/>
              <a:t>of AUT:</a:t>
            </a:r>
          </a:p>
        </p:txBody>
      </p:sp>
      <p:graphicFrame>
        <p:nvGraphicFramePr>
          <p:cNvPr id="486405" name="Object 5"/>
          <p:cNvGraphicFramePr>
            <a:graphicFrameLocks noChangeAspect="1"/>
          </p:cNvGraphicFramePr>
          <p:nvPr/>
        </p:nvGraphicFramePr>
        <p:xfrm>
          <a:off x="4246563" y="2886075"/>
          <a:ext cx="4545012" cy="1489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5931" name="Equation" r:id="rId4" imgW="2095200" imgH="685800" progId="Equation.3">
                  <p:embed/>
                </p:oleObj>
              </mc:Choice>
              <mc:Fallback>
                <p:oleObj name="Equation" r:id="rId4" imgW="2095200" imgH="6858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46563" y="2886075"/>
                        <a:ext cx="4545012" cy="14890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=""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86406" name="Object 6"/>
          <p:cNvGraphicFramePr>
            <a:graphicFrameLocks noChangeAspect="1"/>
          </p:cNvGraphicFramePr>
          <p:nvPr/>
        </p:nvGraphicFramePr>
        <p:xfrm>
          <a:off x="5230813" y="1654175"/>
          <a:ext cx="2120900" cy="933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5932" name="Equation" r:id="rId6" imgW="977760" imgH="431640" progId="Equation.3">
                  <p:embed/>
                </p:oleObj>
              </mc:Choice>
              <mc:Fallback>
                <p:oleObj name="Equation" r:id="rId6" imgW="977760" imgH="4316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30813" y="1654175"/>
                        <a:ext cx="2120900" cy="9334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=""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86407" name="Object 7"/>
          <p:cNvGraphicFramePr>
            <a:graphicFrameLocks noChangeAspect="1"/>
          </p:cNvGraphicFramePr>
          <p:nvPr>
            <p:extLst/>
          </p:nvPr>
        </p:nvGraphicFramePr>
        <p:xfrm>
          <a:off x="4953000" y="4953000"/>
          <a:ext cx="2946400" cy="962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5933" name="Equation" r:id="rId8" imgW="1358640" imgH="444240" progId="Equation.3">
                  <p:embed/>
                </p:oleObj>
              </mc:Choice>
              <mc:Fallback>
                <p:oleObj name="Equation" r:id="rId8" imgW="1358640" imgH="4442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53000" y="4953000"/>
                        <a:ext cx="2946400" cy="9620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=""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86408" name="Rectangle 8"/>
          <p:cNvSpPr>
            <a:spLocks noChangeArrowheads="1"/>
          </p:cNvSpPr>
          <p:nvPr/>
        </p:nvSpPr>
        <p:spPr bwMode="auto">
          <a:xfrm>
            <a:off x="488950" y="1497013"/>
            <a:ext cx="8426450" cy="1185862"/>
          </a:xfrm>
          <a:prstGeom prst="rect">
            <a:avLst/>
          </a:prstGeom>
          <a:noFill/>
          <a:ln w="38100">
            <a:solidFill>
              <a:schemeClr val="tx2"/>
            </a:solidFill>
            <a:miter lim="800000"/>
            <a:headEnd/>
            <a:tailEnd/>
          </a:ln>
          <a:effectLst/>
        </p:spPr>
        <p:txBody>
          <a:bodyPr wrap="none" lIns="90487" tIns="44450" rIns="90487" bIns="44450" anchor="ctr"/>
          <a:lstStyle/>
          <a:p>
            <a:pPr eaLnBrk="1" hangingPunct="1"/>
            <a:endParaRPr lang="en-US" smtClean="0">
              <a:solidFill>
                <a:srgbClr val="000000"/>
              </a:solidFill>
            </a:endParaRPr>
          </a:p>
        </p:txBody>
      </p:sp>
      <p:sp>
        <p:nvSpPr>
          <p:cNvPr id="486409" name="Rectangle 9"/>
          <p:cNvSpPr>
            <a:spLocks noChangeArrowheads="1"/>
          </p:cNvSpPr>
          <p:nvPr/>
        </p:nvSpPr>
        <p:spPr bwMode="auto">
          <a:xfrm>
            <a:off x="498475" y="2814638"/>
            <a:ext cx="8455025" cy="3890962"/>
          </a:xfrm>
          <a:prstGeom prst="rect">
            <a:avLst/>
          </a:prstGeom>
          <a:noFill/>
          <a:ln w="12700">
            <a:solidFill>
              <a:schemeClr val="hlink"/>
            </a:solidFill>
            <a:miter lim="800000"/>
            <a:headEnd/>
            <a:tailEnd/>
          </a:ln>
          <a:effectLst/>
        </p:spPr>
        <p:txBody>
          <a:bodyPr wrap="none" lIns="90487" tIns="44450" rIns="90487" bIns="44450" anchor="ctr"/>
          <a:lstStyle/>
          <a:p>
            <a:pPr eaLnBrk="1" hangingPunct="1"/>
            <a:endParaRPr lang="en-US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99583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50" name="Rectangle 2"/>
          <p:cNvSpPr>
            <a:spLocks noGrp="1" noChangeArrowheads="1"/>
          </p:cNvSpPr>
          <p:nvPr>
            <p:ph type="title"/>
          </p:nvPr>
        </p:nvSpPr>
        <p:spPr>
          <a:xfrm>
            <a:off x="684213" y="404813"/>
            <a:ext cx="7772400" cy="731837"/>
          </a:xfrm>
        </p:spPr>
        <p:txBody>
          <a:bodyPr/>
          <a:lstStyle/>
          <a:p>
            <a:pPr eaLnBrk="1" hangingPunct="1"/>
            <a:r>
              <a:rPr lang="sv-SE" sz="2800" smtClean="0"/>
              <a:t>Measurements of free space antenna impedance </a:t>
            </a:r>
            <a:br>
              <a:rPr lang="sv-SE" sz="2800" smtClean="0"/>
            </a:br>
            <a:r>
              <a:rPr lang="sv-SE" sz="2800" smtClean="0"/>
              <a:t>Example: Dipole 10 mm from cylinder surface</a:t>
            </a:r>
          </a:p>
        </p:txBody>
      </p:sp>
      <p:graphicFrame>
        <p:nvGraphicFramePr>
          <p:cNvPr id="6146" name="Object 3"/>
          <p:cNvGraphicFramePr>
            <a:graphicFrameLocks noChangeAspect="1"/>
          </p:cNvGraphicFramePr>
          <p:nvPr/>
        </p:nvGraphicFramePr>
        <p:xfrm>
          <a:off x="990600" y="1558925"/>
          <a:ext cx="7056437" cy="4918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6952" name="CorelDRAW" r:id="rId4" imgW="5314320" imgH="3704760" progId="">
                  <p:embed/>
                </p:oleObj>
              </mc:Choice>
              <mc:Fallback>
                <p:oleObj name="CorelDRAW" r:id="rId4" imgW="5314320" imgH="3704760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90600" y="1558925"/>
                        <a:ext cx="7056437" cy="4918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=""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=""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=""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5"/>
          <p:cNvGraphicFramePr>
            <a:graphicFrameLocks noChangeAspect="1"/>
          </p:cNvGraphicFramePr>
          <p:nvPr>
            <p:extLst/>
          </p:nvPr>
        </p:nvGraphicFramePr>
        <p:xfrm>
          <a:off x="5791200" y="3276600"/>
          <a:ext cx="1379045" cy="1460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6953" name="Designer Drawing" r:id="rId6" imgW="6712200" imgH="7471080" progId="">
                  <p:embed/>
                </p:oleObj>
              </mc:Choice>
              <mc:Fallback>
                <p:oleObj name="Designer Drawing" r:id="rId6" imgW="6712200" imgH="7471080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91200" y="3276600"/>
                        <a:ext cx="1379045" cy="1460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807590255"/>
      </p:ext>
    </p:extLst>
  </p:cSld>
  <p:clrMapOvr>
    <a:masterClrMapping/>
  </p:clrMapOvr>
  <p:transition>
    <p:pull dir="ld"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6402" name="Rectangle 2"/>
          <p:cNvSpPr>
            <a:spLocks noGrp="1" noChangeArrowheads="1"/>
          </p:cNvSpPr>
          <p:nvPr>
            <p:ph type="body" sz="half" idx="2"/>
          </p:nvPr>
        </p:nvSpPr>
        <p:spPr>
          <a:xfrm>
            <a:off x="755650" y="4437063"/>
            <a:ext cx="7564438" cy="1882775"/>
          </a:xfrm>
        </p:spPr>
        <p:txBody>
          <a:bodyPr/>
          <a:lstStyle/>
          <a:p>
            <a:r>
              <a:rPr lang="en-US" sz="2400" dirty="0"/>
              <a:t>Radiation </a:t>
            </a:r>
            <a:r>
              <a:rPr lang="en-US" sz="2400" dirty="0" smtClean="0"/>
              <a:t>efficiency (ref antenna is assumed to have 100% </a:t>
            </a:r>
            <a:r>
              <a:rPr lang="en-US" sz="2400" dirty="0" err="1" smtClean="0"/>
              <a:t>eff</a:t>
            </a:r>
            <a:r>
              <a:rPr lang="en-US" sz="2400" dirty="0" smtClean="0"/>
              <a:t>):</a:t>
            </a:r>
            <a:endParaRPr lang="en-US" sz="2400" dirty="0"/>
          </a:p>
          <a:p>
            <a:endParaRPr lang="en-US" sz="2400" i="1" dirty="0"/>
          </a:p>
          <a:p>
            <a:endParaRPr lang="en-US" sz="2400" i="1" dirty="0"/>
          </a:p>
          <a:p>
            <a:r>
              <a:rPr lang="en-US" sz="2400" i="1" dirty="0" err="1"/>
              <a:t>P</a:t>
            </a:r>
            <a:r>
              <a:rPr lang="en-US" sz="2400" i="1" baseline="-25000" dirty="0" err="1"/>
              <a:t>ref</a:t>
            </a:r>
            <a:r>
              <a:rPr lang="en-US" sz="2400" dirty="0"/>
              <a:t> is relative received power of reference antenna</a:t>
            </a:r>
          </a:p>
        </p:txBody>
      </p:sp>
      <p:sp>
        <p:nvSpPr>
          <p:cNvPr id="486403" name="Rectangle 3"/>
          <p:cNvSpPr>
            <a:spLocks noGrp="1" noChangeArrowheads="1"/>
          </p:cNvSpPr>
          <p:nvPr>
            <p:ph type="title"/>
          </p:nvPr>
        </p:nvSpPr>
        <p:spPr>
          <a:xfrm>
            <a:off x="865188" y="260350"/>
            <a:ext cx="8099425" cy="1008063"/>
          </a:xfrm>
        </p:spPr>
        <p:txBody>
          <a:bodyPr/>
          <a:lstStyle/>
          <a:p>
            <a:r>
              <a:rPr lang="en-US" sz="2400"/>
              <a:t>Data extraction for reflection coefficient and radiation efficiency </a:t>
            </a:r>
            <a:br>
              <a:rPr lang="en-US" sz="2400"/>
            </a:br>
            <a:r>
              <a:rPr lang="en-US" sz="2400"/>
              <a:t>(averaging over stirring positions and frequency)</a:t>
            </a:r>
          </a:p>
        </p:txBody>
      </p:sp>
      <p:sp>
        <p:nvSpPr>
          <p:cNvPr id="486404" name="Rectangle 4"/>
          <p:cNvSpPr>
            <a:spLocks noGrp="1" noChangeArrowheads="1"/>
          </p:cNvSpPr>
          <p:nvPr>
            <p:ph type="body" sz="half" idx="1"/>
          </p:nvPr>
        </p:nvSpPr>
        <p:spPr>
          <a:xfrm>
            <a:off x="762000" y="1628775"/>
            <a:ext cx="3598862" cy="2570163"/>
          </a:xfrm>
        </p:spPr>
        <p:txBody>
          <a:bodyPr/>
          <a:lstStyle/>
          <a:p>
            <a:r>
              <a:rPr lang="en-US" sz="2400" dirty="0"/>
              <a:t>Free space reflection </a:t>
            </a:r>
            <a:br>
              <a:rPr lang="en-US" sz="2400" dirty="0"/>
            </a:br>
            <a:r>
              <a:rPr lang="en-US" sz="2400" dirty="0"/>
              <a:t>coefficient of AUT:</a:t>
            </a:r>
          </a:p>
          <a:p>
            <a:endParaRPr lang="en-US" sz="2400" dirty="0"/>
          </a:p>
          <a:p>
            <a:r>
              <a:rPr lang="en-US" sz="2400" dirty="0"/>
              <a:t>Relative received power </a:t>
            </a:r>
            <a:br>
              <a:rPr lang="en-US" sz="2400" dirty="0"/>
            </a:br>
            <a:r>
              <a:rPr lang="en-US" sz="2400" dirty="0"/>
              <a:t>of AUT:</a:t>
            </a:r>
          </a:p>
        </p:txBody>
      </p:sp>
      <p:graphicFrame>
        <p:nvGraphicFramePr>
          <p:cNvPr id="486405" name="Object 5"/>
          <p:cNvGraphicFramePr>
            <a:graphicFrameLocks noChangeAspect="1"/>
          </p:cNvGraphicFramePr>
          <p:nvPr/>
        </p:nvGraphicFramePr>
        <p:xfrm>
          <a:off x="4246563" y="2886075"/>
          <a:ext cx="4545012" cy="1489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7979" name="Equation" r:id="rId4" imgW="2095200" imgH="685800" progId="Equation.3">
                  <p:embed/>
                </p:oleObj>
              </mc:Choice>
              <mc:Fallback>
                <p:oleObj name="Equation" r:id="rId4" imgW="2095200" imgH="6858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46563" y="2886075"/>
                        <a:ext cx="4545012" cy="14890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=""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86406" name="Object 6"/>
          <p:cNvGraphicFramePr>
            <a:graphicFrameLocks noChangeAspect="1"/>
          </p:cNvGraphicFramePr>
          <p:nvPr/>
        </p:nvGraphicFramePr>
        <p:xfrm>
          <a:off x="5230813" y="1654175"/>
          <a:ext cx="2120900" cy="933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7980" name="Equation" r:id="rId6" imgW="977760" imgH="431640" progId="Equation.3">
                  <p:embed/>
                </p:oleObj>
              </mc:Choice>
              <mc:Fallback>
                <p:oleObj name="Equation" r:id="rId6" imgW="977760" imgH="4316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30813" y="1654175"/>
                        <a:ext cx="2120900" cy="9334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=""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86407" name="Object 7"/>
          <p:cNvGraphicFramePr>
            <a:graphicFrameLocks noChangeAspect="1"/>
          </p:cNvGraphicFramePr>
          <p:nvPr>
            <p:extLst/>
          </p:nvPr>
        </p:nvGraphicFramePr>
        <p:xfrm>
          <a:off x="4953000" y="4953000"/>
          <a:ext cx="2946400" cy="962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7981" name="Equation" r:id="rId8" imgW="1358640" imgH="444240" progId="Equation.3">
                  <p:embed/>
                </p:oleObj>
              </mc:Choice>
              <mc:Fallback>
                <p:oleObj name="Equation" r:id="rId8" imgW="1358640" imgH="4442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53000" y="4953000"/>
                        <a:ext cx="2946400" cy="9620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=""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86408" name="Rectangle 8"/>
          <p:cNvSpPr>
            <a:spLocks noChangeArrowheads="1"/>
          </p:cNvSpPr>
          <p:nvPr/>
        </p:nvSpPr>
        <p:spPr bwMode="auto">
          <a:xfrm>
            <a:off x="488950" y="1497013"/>
            <a:ext cx="8426450" cy="1185862"/>
          </a:xfrm>
          <a:prstGeom prst="rect">
            <a:avLst/>
          </a:prstGeom>
          <a:noFill/>
          <a:ln w="38100">
            <a:solidFill>
              <a:schemeClr val="tx2"/>
            </a:solidFill>
            <a:miter lim="800000"/>
            <a:headEnd/>
            <a:tailEnd/>
          </a:ln>
          <a:effectLst/>
        </p:spPr>
        <p:txBody>
          <a:bodyPr wrap="none" lIns="90487" tIns="44450" rIns="90487" bIns="44450" anchor="ctr"/>
          <a:lstStyle/>
          <a:p>
            <a:pPr eaLnBrk="1" hangingPunct="1"/>
            <a:endParaRPr lang="en-US" smtClean="0">
              <a:solidFill>
                <a:srgbClr val="000000"/>
              </a:solidFill>
            </a:endParaRPr>
          </a:p>
        </p:txBody>
      </p:sp>
      <p:sp>
        <p:nvSpPr>
          <p:cNvPr id="486409" name="Rectangle 9"/>
          <p:cNvSpPr>
            <a:spLocks noChangeArrowheads="1"/>
          </p:cNvSpPr>
          <p:nvPr/>
        </p:nvSpPr>
        <p:spPr bwMode="auto">
          <a:xfrm>
            <a:off x="498475" y="2814638"/>
            <a:ext cx="8455025" cy="3890962"/>
          </a:xfrm>
          <a:prstGeom prst="rect">
            <a:avLst/>
          </a:prstGeom>
          <a:noFill/>
          <a:ln w="12700">
            <a:solidFill>
              <a:schemeClr val="hlink"/>
            </a:solidFill>
            <a:miter lim="800000"/>
            <a:headEnd/>
            <a:tailEnd/>
          </a:ln>
          <a:effectLst/>
        </p:spPr>
        <p:txBody>
          <a:bodyPr wrap="none" lIns="90487" tIns="44450" rIns="90487" bIns="44450" anchor="ctr"/>
          <a:lstStyle/>
          <a:p>
            <a:pPr eaLnBrk="1" hangingPunct="1"/>
            <a:endParaRPr lang="en-US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224041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20" name="Picture 2" descr="RadEffMeas2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2651125" y="1343025"/>
            <a:ext cx="6169025" cy="4738688"/>
          </a:xfrm>
        </p:spPr>
      </p:pic>
      <p:sp>
        <p:nvSpPr>
          <p:cNvPr id="9221" name="Rectangle 3"/>
          <p:cNvSpPr>
            <a:spLocks noGrp="1" noChangeArrowheads="1"/>
          </p:cNvSpPr>
          <p:nvPr>
            <p:ph type="title"/>
          </p:nvPr>
        </p:nvSpPr>
        <p:spPr>
          <a:xfrm>
            <a:off x="323850" y="260350"/>
            <a:ext cx="8496300" cy="1223963"/>
          </a:xfrm>
        </p:spPr>
        <p:txBody>
          <a:bodyPr/>
          <a:lstStyle/>
          <a:p>
            <a:pPr eaLnBrk="1" hangingPunct="1"/>
            <a:r>
              <a:rPr lang="en-US" sz="2800" smtClean="0"/>
              <a:t>Validation case: Measured and computed </a:t>
            </a:r>
            <a:br>
              <a:rPr lang="en-US" sz="2800" smtClean="0"/>
            </a:br>
            <a:r>
              <a:rPr lang="en-US" sz="2800" smtClean="0"/>
              <a:t>radiation efficiency of dipole close to lossy cylinder</a:t>
            </a:r>
          </a:p>
        </p:txBody>
      </p:sp>
      <p:sp>
        <p:nvSpPr>
          <p:cNvPr id="9222" name="Text Box 4"/>
          <p:cNvSpPr txBox="1">
            <a:spLocks noChangeArrowheads="1"/>
          </p:cNvSpPr>
          <p:nvPr/>
        </p:nvSpPr>
        <p:spPr bwMode="auto">
          <a:xfrm>
            <a:off x="539750" y="5013325"/>
            <a:ext cx="1981200" cy="10064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defTabSz="762000" eaLnBrk="0" hangingPunct="0"/>
            <a:r>
              <a:rPr lang="en-US" sz="2000">
                <a:solidFill>
                  <a:srgbClr val="072970"/>
                </a:solidFill>
              </a:rPr>
              <a:t>Dotted lines: simulation by FDTD</a:t>
            </a:r>
            <a:endParaRPr lang="en-US" b="1">
              <a:solidFill>
                <a:srgbClr val="072970"/>
              </a:solidFill>
            </a:endParaRPr>
          </a:p>
        </p:txBody>
      </p:sp>
      <p:graphicFrame>
        <p:nvGraphicFramePr>
          <p:cNvPr id="9218" name="Object 5"/>
          <p:cNvGraphicFramePr>
            <a:graphicFrameLocks noChangeAspect="1"/>
          </p:cNvGraphicFramePr>
          <p:nvPr/>
        </p:nvGraphicFramePr>
        <p:xfrm>
          <a:off x="250825" y="2060575"/>
          <a:ext cx="2311400" cy="2447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8997" name="Designer Drawing" r:id="rId5" imgW="6712200" imgH="7471080" progId="">
                  <p:embed/>
                </p:oleObj>
              </mc:Choice>
              <mc:Fallback>
                <p:oleObj name="Designer Drawing" r:id="rId5" imgW="6712200" imgH="7471080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0825" y="2060575"/>
                        <a:ext cx="2311400" cy="24479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=""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="" xmlns:a14="http://schemas.microsoft.com/office/drawing/2010/main" w="25400">
                            <a:solidFill>
                              <a:schemeClr val="tx1"/>
                            </a:solidFill>
                            <a:miter lim="800000"/>
                            <a:headEnd type="none" w="sm" len="sm"/>
                            <a:tailEnd type="none" w="sm" len="sm"/>
                          </a14:hiddenLine>
                        </a:ext>
                        <a:ext uri="{AF507438-7753-43e0-B8FC-AC1667EBCBE1}">
                          <a14:hiddenEffects xmlns=""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Rectangle 1"/>
          <p:cNvSpPr/>
          <p:nvPr/>
        </p:nvSpPr>
        <p:spPr>
          <a:xfrm>
            <a:off x="3505200" y="1676400"/>
            <a:ext cx="990600" cy="3886200"/>
          </a:xfrm>
          <a:prstGeom prst="rect">
            <a:avLst/>
          </a:prstGeom>
          <a:solidFill>
            <a:schemeClr val="accent2">
              <a:lumMod val="20000"/>
              <a:lumOff val="80000"/>
              <a:alpha val="49000"/>
            </a:schemeClr>
          </a:solidFill>
          <a:ln>
            <a:solidFill>
              <a:schemeClr val="accent1">
                <a:shade val="95000"/>
                <a:satMod val="105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en-US" sz="1800" dirty="0" smtClean="0">
                <a:solidFill>
                  <a:schemeClr val="tx2">
                    <a:lumMod val="40000"/>
                    <a:lumOff val="60000"/>
                  </a:schemeClr>
                </a:solidFill>
              </a:rPr>
              <a:t>Inaccurate due to size of chamber (present chamber is larger and accurate to lower frequency)</a:t>
            </a:r>
            <a:endParaRPr lang="en-US" sz="1800" dirty="0">
              <a:solidFill>
                <a:schemeClr val="tx2">
                  <a:lumMod val="40000"/>
                  <a:lumOff val="6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3984228"/>
      </p:ext>
    </p:extLst>
  </p:cSld>
  <p:clrMapOvr>
    <a:masterClrMapping/>
  </p:clrMapOvr>
  <p:transition>
    <p:pull dir="ld"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3528" y="609600"/>
            <a:ext cx="8496944" cy="1379240"/>
          </a:xfrm>
        </p:spPr>
        <p:txBody>
          <a:bodyPr/>
          <a:lstStyle/>
          <a:p>
            <a:r>
              <a:rPr lang="en-US" sz="4000" dirty="0" smtClean="0"/>
              <a:t>STD Uncertainty of efficiency in </a:t>
            </a:r>
            <a:r>
              <a:rPr lang="en-US" sz="4000" dirty="0" err="1" smtClean="0"/>
              <a:t>Bluetest</a:t>
            </a:r>
            <a:r>
              <a:rPr lang="en-US" sz="4000" dirty="0" smtClean="0"/>
              <a:t> chambers (RIMP)</a:t>
            </a:r>
            <a:endParaRPr lang="en-US" sz="4000" dirty="0"/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/>
          </p:nvPr>
        </p:nvGraphicFramePr>
        <p:xfrm>
          <a:off x="467544" y="2492896"/>
          <a:ext cx="4211102" cy="316835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0024" name="Document" r:id="rId3" imgW="2667000" imgH="2006600" progId="Word.Document.12">
                  <p:embed/>
                </p:oleObj>
              </mc:Choice>
              <mc:Fallback>
                <p:oleObj name="Document" r:id="rId3" imgW="2667000" imgH="200660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67544" y="2492896"/>
                        <a:ext cx="4211102" cy="316835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/>
          </p:nvPr>
        </p:nvGraphicFramePr>
        <p:xfrm>
          <a:off x="4499992" y="2492896"/>
          <a:ext cx="4211100" cy="316835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0025" name="Document" r:id="rId5" imgW="2667000" imgH="2006600" progId="Word.Document.12">
                  <p:embed/>
                </p:oleObj>
              </mc:Choice>
              <mc:Fallback>
                <p:oleObj name="Document" r:id="rId5" imgW="2667000" imgH="200660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499992" y="2492896"/>
                        <a:ext cx="4211100" cy="316835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1619672" y="2276872"/>
            <a:ext cx="187220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/>
              <a:t>With head phantom</a:t>
            </a:r>
            <a:endParaRPr lang="en-US" sz="1600" dirty="0"/>
          </a:p>
        </p:txBody>
      </p:sp>
      <p:sp>
        <p:nvSpPr>
          <p:cNvPr id="7" name="TextBox 6"/>
          <p:cNvSpPr txBox="1"/>
          <p:nvPr/>
        </p:nvSpPr>
        <p:spPr>
          <a:xfrm>
            <a:off x="5652119" y="2348880"/>
            <a:ext cx="233477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/>
              <a:t>Without head phantom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18014856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76200" y="457200"/>
            <a:ext cx="8991600" cy="1143000"/>
          </a:xfrm>
        </p:spPr>
        <p:txBody>
          <a:bodyPr/>
          <a:lstStyle/>
          <a:p>
            <a:r>
              <a:rPr lang="en-US" sz="4000" dirty="0" smtClean="0"/>
              <a:t>Lecture 6</a:t>
            </a:r>
            <a:br>
              <a:rPr lang="en-US" sz="4000" dirty="0" smtClean="0"/>
            </a:br>
            <a:r>
              <a:rPr lang="en-GB" sz="4000" dirty="0" smtClean="0"/>
              <a:t>Characterization of antennas in multipath</a:t>
            </a:r>
            <a:br>
              <a:rPr lang="en-GB" sz="4000" dirty="0" smtClean="0"/>
            </a:br>
            <a:endParaRPr lang="en-US" sz="4000" dirty="0"/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>
          <a:xfrm>
            <a:off x="685800" y="1752600"/>
            <a:ext cx="8305800" cy="4114800"/>
          </a:xfrm>
        </p:spPr>
        <p:txBody>
          <a:bodyPr/>
          <a:lstStyle/>
          <a:p>
            <a:pPr lvl="1"/>
            <a:r>
              <a:rPr lang="en-GB" dirty="0" smtClean="0">
                <a:solidFill>
                  <a:schemeClr val="tx2"/>
                </a:solidFill>
              </a:rPr>
              <a:t>MIMO and MIMO characterization </a:t>
            </a:r>
          </a:p>
          <a:p>
            <a:pPr lvl="1"/>
            <a:r>
              <a:rPr lang="en-GB" dirty="0" smtClean="0"/>
              <a:t>Measurements in reverberation chamber</a:t>
            </a:r>
            <a:endParaRPr lang="en-GB" sz="1100" dirty="0" smtClean="0"/>
          </a:p>
          <a:p>
            <a:pPr lvl="2"/>
            <a:r>
              <a:rPr lang="en-GB" dirty="0" smtClean="0"/>
              <a:t>Characterization of active terminals: TRP, TIS, </a:t>
            </a:r>
            <a:r>
              <a:rPr lang="en-GB" dirty="0" smtClean="0">
                <a:solidFill>
                  <a:srgbClr val="000000"/>
                </a:solidFill>
              </a:rPr>
              <a:t>Throughput </a:t>
            </a:r>
            <a:r>
              <a:rPr lang="en-GB" dirty="0">
                <a:solidFill>
                  <a:srgbClr val="000000"/>
                </a:solidFill>
              </a:rPr>
              <a:t>data </a:t>
            </a:r>
            <a:r>
              <a:rPr lang="en-GB" dirty="0" smtClean="0">
                <a:solidFill>
                  <a:srgbClr val="000000"/>
                </a:solidFill>
              </a:rPr>
              <a:t>rate</a:t>
            </a:r>
            <a:endParaRPr lang="en-GB" dirty="0" smtClean="0"/>
          </a:p>
          <a:p>
            <a:pPr lvl="1"/>
            <a:r>
              <a:rPr lang="en-GB" dirty="0" smtClean="0"/>
              <a:t>System Modelling</a:t>
            </a:r>
          </a:p>
          <a:p>
            <a:pPr lvl="2"/>
            <a:r>
              <a:rPr lang="en-GB" dirty="0" smtClean="0"/>
              <a:t>Threshold Receiver: Probability of Detection (PoD), throughput</a:t>
            </a:r>
          </a:p>
        </p:txBody>
      </p:sp>
    </p:spTree>
    <p:extLst>
      <p:ext uri="{BB962C8B-B14F-4D97-AF65-F5344CB8AC3E}">
        <p14:creationId xmlns:p14="http://schemas.microsoft.com/office/powerpoint/2010/main" val="3833316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9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404813"/>
            <a:ext cx="7772400" cy="720725"/>
          </a:xfrm>
        </p:spPr>
        <p:txBody>
          <a:bodyPr/>
          <a:lstStyle/>
          <a:p>
            <a:pPr eaLnBrk="1" hangingPunct="1"/>
            <a:r>
              <a:rPr lang="en-US" sz="4000" smtClean="0"/>
              <a:t>Accuracy</a:t>
            </a:r>
          </a:p>
        </p:txBody>
      </p:sp>
      <p:sp>
        <p:nvSpPr>
          <p:cNvPr id="3482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28600" y="1600200"/>
            <a:ext cx="8763000" cy="4267200"/>
          </a:xfrm>
          <a:noFill/>
          <a:ln>
            <a:solidFill>
              <a:schemeClr val="tx2"/>
            </a:solidFill>
          </a:ln>
        </p:spPr>
        <p:txBody>
          <a:bodyPr/>
          <a:lstStyle/>
          <a:p>
            <a:pPr eaLnBrk="1" hangingPunct="1"/>
            <a:r>
              <a:rPr lang="en-US" smtClean="0"/>
              <a:t>Bluetest states STD = 0.5 dB</a:t>
            </a:r>
          </a:p>
          <a:p>
            <a:pPr eaLnBrk="1" hangingPunct="1"/>
            <a:r>
              <a:rPr lang="en-US" smtClean="0"/>
              <a:t>Results of several benchmarking and Round Robin tests:</a:t>
            </a:r>
          </a:p>
          <a:p>
            <a:pPr lvl="1" eaLnBrk="1" hangingPunct="1"/>
            <a:r>
              <a:rPr lang="en-US" b="1" i="1" smtClean="0">
                <a:solidFill>
                  <a:schemeClr val="tx2"/>
                </a:solidFill>
              </a:rPr>
              <a:t>Measurements of efficiency and radiated power in reverberation chamber show better repeatability than measurements in many anechoic chambers</a:t>
            </a:r>
          </a:p>
          <a:p>
            <a:pPr eaLnBrk="1" hangingPunct="1"/>
            <a:r>
              <a:rPr lang="en-US" sz="2400" smtClean="0"/>
              <a:t>Extensive benchmarking</a:t>
            </a:r>
            <a:r>
              <a:rPr lang="en-US" sz="2400" b="1" smtClean="0"/>
              <a:t> </a:t>
            </a:r>
            <a:r>
              <a:rPr lang="en-US" sz="2400" smtClean="0"/>
              <a:t>has been done by</a:t>
            </a:r>
            <a:br>
              <a:rPr lang="en-US" sz="2400" smtClean="0"/>
            </a:br>
            <a:r>
              <a:rPr lang="en-US" sz="2400" smtClean="0"/>
              <a:t>Antenna Center of Excellence (ACE, a European Network of Excellence)</a:t>
            </a:r>
          </a:p>
        </p:txBody>
      </p:sp>
    </p:spTree>
    <p:extLst>
      <p:ext uri="{BB962C8B-B14F-4D97-AF65-F5344CB8AC3E}">
        <p14:creationId xmlns:p14="http://schemas.microsoft.com/office/powerpoint/2010/main" val="21500190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2530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260350"/>
            <a:ext cx="7772400" cy="1143000"/>
          </a:xfrm>
        </p:spPr>
        <p:txBody>
          <a:bodyPr/>
          <a:lstStyle/>
          <a:p>
            <a:r>
              <a:rPr lang="en-US" dirty="0"/>
              <a:t>Diversity </a:t>
            </a:r>
            <a:r>
              <a:rPr lang="en-US" dirty="0" smtClean="0"/>
              <a:t>measurements</a:t>
            </a:r>
            <a:endParaRPr lang="en-GB" dirty="0"/>
          </a:p>
        </p:txBody>
      </p:sp>
      <p:pic>
        <p:nvPicPr>
          <p:cNvPr id="662531" name="Picture 3" descr="MVK-diversitysetup-01110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71600" y="1773238"/>
            <a:ext cx="6324600" cy="453231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7726242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0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188913"/>
            <a:ext cx="9144000" cy="863600"/>
          </a:xfrm>
        </p:spPr>
        <p:txBody>
          <a:bodyPr/>
          <a:lstStyle/>
          <a:p>
            <a:r>
              <a:rPr lang="en-US" sz="3200"/>
              <a:t>Cumulative probability distributions and </a:t>
            </a:r>
            <a:br>
              <a:rPr lang="en-US" sz="3200"/>
            </a:br>
            <a:r>
              <a:rPr lang="en-US" sz="3200"/>
              <a:t>effective and apparent diversity gain</a:t>
            </a:r>
          </a:p>
        </p:txBody>
      </p:sp>
      <p:pic>
        <p:nvPicPr>
          <p:cNvPr id="665603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1258888" y="1233488"/>
            <a:ext cx="6775450" cy="5080000"/>
          </a:xfrm>
          <a:noFill/>
          <a:ln/>
        </p:spPr>
      </p:pic>
    </p:spTree>
    <p:extLst>
      <p:ext uri="{BB962C8B-B14F-4D97-AF65-F5344CB8AC3E}">
        <p14:creationId xmlns:p14="http://schemas.microsoft.com/office/powerpoint/2010/main" val="152131176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42" name="Rectangle 2"/>
          <p:cNvSpPr>
            <a:spLocks noGrp="1" noChangeArrowheads="1"/>
          </p:cNvSpPr>
          <p:nvPr>
            <p:ph type="title"/>
          </p:nvPr>
        </p:nvSpPr>
        <p:spPr>
          <a:xfrm>
            <a:off x="798513" y="304800"/>
            <a:ext cx="7345362" cy="792163"/>
          </a:xfrm>
        </p:spPr>
        <p:txBody>
          <a:bodyPr/>
          <a:lstStyle/>
          <a:p>
            <a:r>
              <a:rPr lang="en-US" sz="3200" dirty="0">
                <a:latin typeface="High Tower Text" pitchFamily="18" charset="0"/>
              </a:rPr>
              <a:t>Setup for measuring MIMO antennas</a:t>
            </a:r>
            <a:br>
              <a:rPr lang="en-US" sz="3200" dirty="0">
                <a:latin typeface="High Tower Text" pitchFamily="18" charset="0"/>
              </a:rPr>
            </a:br>
            <a:r>
              <a:rPr lang="en-US" sz="3200" dirty="0">
                <a:latin typeface="High Tower Text" pitchFamily="18" charset="0"/>
              </a:rPr>
              <a:t>(up to 3x6 MIMO channels)</a:t>
            </a:r>
          </a:p>
        </p:txBody>
      </p:sp>
      <p:sp>
        <p:nvSpPr>
          <p:cNvPr id="675843" name="Rectangle 3"/>
          <p:cNvSpPr>
            <a:spLocks noChangeArrowheads="1"/>
          </p:cNvSpPr>
          <p:nvPr/>
        </p:nvSpPr>
        <p:spPr bwMode="auto">
          <a:xfrm>
            <a:off x="1695450" y="18669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endParaRPr lang="en-US"/>
          </a:p>
        </p:txBody>
      </p:sp>
      <p:pic>
        <p:nvPicPr>
          <p:cNvPr id="675844" name="Picture 4" descr="MVK-MIMOsetup-03110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14400" y="1600200"/>
            <a:ext cx="8229600" cy="4470400"/>
          </a:xfrm>
          <a:prstGeom prst="rect">
            <a:avLst/>
          </a:prstGeom>
          <a:noFill/>
        </p:spPr>
      </p:pic>
      <p:sp>
        <p:nvSpPr>
          <p:cNvPr id="675845" name="Text Box 5"/>
          <p:cNvSpPr txBox="1">
            <a:spLocks noChangeArrowheads="1"/>
          </p:cNvSpPr>
          <p:nvPr/>
        </p:nvSpPr>
        <p:spPr bwMode="auto">
          <a:xfrm>
            <a:off x="6019800" y="2667000"/>
            <a:ext cx="26527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/>
              <a:t>Fixed Wall Antenna</a:t>
            </a:r>
          </a:p>
        </p:txBody>
      </p:sp>
      <p:sp>
        <p:nvSpPr>
          <p:cNvPr id="675846" name="Text Box 6"/>
          <p:cNvSpPr txBox="1">
            <a:spLocks noChangeArrowheads="1"/>
          </p:cNvSpPr>
          <p:nvPr/>
        </p:nvSpPr>
        <p:spPr bwMode="auto">
          <a:xfrm>
            <a:off x="4643438" y="5949950"/>
            <a:ext cx="23225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/>
              <a:t>Reference Dipole</a:t>
            </a:r>
          </a:p>
        </p:txBody>
      </p:sp>
      <p:sp>
        <p:nvSpPr>
          <p:cNvPr id="675847" name="Text Box 7"/>
          <p:cNvSpPr txBox="1">
            <a:spLocks noChangeArrowheads="1"/>
          </p:cNvSpPr>
          <p:nvPr/>
        </p:nvSpPr>
        <p:spPr bwMode="auto">
          <a:xfrm>
            <a:off x="6308725" y="4613275"/>
            <a:ext cx="2508250" cy="831850"/>
          </a:xfrm>
          <a:prstGeom prst="rect">
            <a:avLst/>
          </a:prstGeom>
          <a:solidFill>
            <a:srgbClr val="FFFF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/>
              <a:t>6 Element Circular</a:t>
            </a:r>
          </a:p>
          <a:p>
            <a:r>
              <a:rPr lang="en-US"/>
              <a:t>   MIMO Array</a:t>
            </a:r>
          </a:p>
        </p:txBody>
      </p:sp>
      <p:sp>
        <p:nvSpPr>
          <p:cNvPr id="675848" name="Line 8"/>
          <p:cNvSpPr>
            <a:spLocks noChangeShapeType="1"/>
          </p:cNvSpPr>
          <p:nvPr/>
        </p:nvSpPr>
        <p:spPr bwMode="auto">
          <a:xfrm flipH="1" flipV="1">
            <a:off x="4724400" y="4419600"/>
            <a:ext cx="1600200" cy="6096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675849" name="Line 9"/>
          <p:cNvSpPr>
            <a:spLocks noChangeShapeType="1"/>
          </p:cNvSpPr>
          <p:nvPr/>
        </p:nvSpPr>
        <p:spPr bwMode="auto">
          <a:xfrm flipH="1" flipV="1">
            <a:off x="4140200" y="4581525"/>
            <a:ext cx="609600" cy="14478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675850" name="Line 10"/>
          <p:cNvSpPr>
            <a:spLocks noChangeShapeType="1"/>
          </p:cNvSpPr>
          <p:nvPr/>
        </p:nvSpPr>
        <p:spPr bwMode="auto">
          <a:xfrm flipH="1" flipV="1">
            <a:off x="4500563" y="2636838"/>
            <a:ext cx="1371600" cy="2286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106112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76200" y="457200"/>
            <a:ext cx="8991600" cy="1143000"/>
          </a:xfrm>
        </p:spPr>
        <p:txBody>
          <a:bodyPr/>
          <a:lstStyle/>
          <a:p>
            <a:r>
              <a:rPr lang="en-US" sz="4000" dirty="0" smtClean="0"/>
              <a:t>Lecture 6</a:t>
            </a:r>
            <a:br>
              <a:rPr lang="en-US" sz="4000" dirty="0" smtClean="0"/>
            </a:br>
            <a:r>
              <a:rPr lang="en-GB" sz="4000" dirty="0" smtClean="0"/>
              <a:t>Characterization of antennas in multipath</a:t>
            </a:r>
            <a:br>
              <a:rPr lang="en-GB" sz="4000" dirty="0" smtClean="0"/>
            </a:br>
            <a:endParaRPr lang="en-US" sz="4000" dirty="0"/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>
          <a:xfrm>
            <a:off x="685800" y="1752600"/>
            <a:ext cx="8305800" cy="4114800"/>
          </a:xfrm>
        </p:spPr>
        <p:txBody>
          <a:bodyPr/>
          <a:lstStyle/>
          <a:p>
            <a:pPr lvl="1"/>
            <a:r>
              <a:rPr lang="en-GB" dirty="0"/>
              <a:t>MIMO </a:t>
            </a:r>
            <a:r>
              <a:rPr lang="en-GB" dirty="0" smtClean="0"/>
              <a:t>and MIMO characterization </a:t>
            </a:r>
          </a:p>
          <a:p>
            <a:pPr lvl="1"/>
            <a:r>
              <a:rPr lang="en-GB" dirty="0" smtClean="0">
                <a:solidFill>
                  <a:schemeClr val="tx2"/>
                </a:solidFill>
              </a:rPr>
              <a:t>Measurements in reverberation chamber</a:t>
            </a:r>
            <a:endParaRPr lang="en-GB" sz="1100" dirty="0" smtClean="0">
              <a:solidFill>
                <a:schemeClr val="tx2"/>
              </a:solidFill>
            </a:endParaRPr>
          </a:p>
          <a:p>
            <a:pPr lvl="2"/>
            <a:r>
              <a:rPr lang="en-GB" dirty="0" smtClean="0">
                <a:solidFill>
                  <a:schemeClr val="tx2"/>
                </a:solidFill>
              </a:rPr>
              <a:t>Characterization of active terminals: TRP, TIS, Throughput </a:t>
            </a:r>
            <a:r>
              <a:rPr lang="en-GB" dirty="0">
                <a:solidFill>
                  <a:schemeClr val="tx2"/>
                </a:solidFill>
              </a:rPr>
              <a:t>data </a:t>
            </a:r>
            <a:r>
              <a:rPr lang="en-GB" dirty="0" smtClean="0">
                <a:solidFill>
                  <a:schemeClr val="tx2"/>
                </a:solidFill>
              </a:rPr>
              <a:t>rate</a:t>
            </a:r>
          </a:p>
          <a:p>
            <a:pPr lvl="1"/>
            <a:r>
              <a:rPr lang="en-GB" dirty="0" smtClean="0"/>
              <a:t>System Modelling</a:t>
            </a:r>
          </a:p>
          <a:p>
            <a:pPr lvl="2"/>
            <a:r>
              <a:rPr lang="en-GB" dirty="0" smtClean="0"/>
              <a:t>Threshold Receiver: Probability of Detection (PoD), throughput</a:t>
            </a:r>
          </a:p>
        </p:txBody>
      </p:sp>
    </p:spTree>
    <p:extLst>
      <p:ext uri="{BB962C8B-B14F-4D97-AF65-F5344CB8AC3E}">
        <p14:creationId xmlns:p14="http://schemas.microsoft.com/office/powerpoint/2010/main" val="1794846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3730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381000"/>
            <a:ext cx="7772400" cy="1143000"/>
          </a:xfrm>
        </p:spPr>
        <p:txBody>
          <a:bodyPr/>
          <a:lstStyle/>
          <a:p>
            <a:r>
              <a:rPr lang="en-US" dirty="0"/>
              <a:t>Measurement </a:t>
            </a:r>
            <a:r>
              <a:rPr lang="en-US" dirty="0" smtClean="0"/>
              <a:t>setup – TRP</a:t>
            </a:r>
            <a:endParaRPr lang="en-US" dirty="0"/>
          </a:p>
        </p:txBody>
      </p:sp>
      <p:sp>
        <p:nvSpPr>
          <p:cNvPr id="71373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81000" y="1981200"/>
            <a:ext cx="3886200" cy="4114800"/>
          </a:xfrm>
        </p:spPr>
        <p:txBody>
          <a:bodyPr/>
          <a:lstStyle/>
          <a:p>
            <a:r>
              <a:rPr lang="en-US" sz="2400" dirty="0"/>
              <a:t>Phone output power and traffic channel controlled by base station simulator</a:t>
            </a:r>
          </a:p>
          <a:p>
            <a:r>
              <a:rPr lang="en-US" sz="2400" dirty="0" smtClean="0"/>
              <a:t>Power </a:t>
            </a:r>
            <a:r>
              <a:rPr lang="en-US" sz="2400" dirty="0"/>
              <a:t>is measured for each </a:t>
            </a:r>
          </a:p>
          <a:p>
            <a:pPr lvl="1"/>
            <a:r>
              <a:rPr lang="en-US" sz="2000" dirty="0"/>
              <a:t>frequency</a:t>
            </a:r>
          </a:p>
          <a:p>
            <a:pPr lvl="1"/>
            <a:r>
              <a:rPr lang="en-US" sz="2000" dirty="0"/>
              <a:t>excitation antenna </a:t>
            </a:r>
          </a:p>
          <a:p>
            <a:pPr lvl="1"/>
            <a:r>
              <a:rPr lang="en-US" sz="2000" dirty="0"/>
              <a:t>stirrer position</a:t>
            </a:r>
          </a:p>
          <a:p>
            <a:endParaRPr lang="en-US" sz="2400" dirty="0"/>
          </a:p>
        </p:txBody>
      </p:sp>
      <p:pic>
        <p:nvPicPr>
          <p:cNvPr id="713732" name="Picture 4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437063" y="2282825"/>
            <a:ext cx="4491037" cy="3181350"/>
          </a:xfrm>
        </p:spPr>
      </p:pic>
    </p:spTree>
    <p:extLst>
      <p:ext uri="{BB962C8B-B14F-4D97-AF65-F5344CB8AC3E}">
        <p14:creationId xmlns:p14="http://schemas.microsoft.com/office/powerpoint/2010/main" val="61320581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7" name="Picture 2" descr="AllMeasuredPhonesExtended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90600" y="2014538"/>
            <a:ext cx="7162800" cy="4767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748" name="Rectangle 3"/>
          <p:cNvSpPr>
            <a:spLocks noGrp="1" noChangeArrowheads="1"/>
          </p:cNvSpPr>
          <p:nvPr>
            <p:ph type="title"/>
          </p:nvPr>
        </p:nvSpPr>
        <p:spPr>
          <a:xfrm>
            <a:off x="685800" y="304800"/>
            <a:ext cx="7772400" cy="1905000"/>
          </a:xfrm>
        </p:spPr>
        <p:txBody>
          <a:bodyPr/>
          <a:lstStyle/>
          <a:p>
            <a:pPr eaLnBrk="1" hangingPunct="1"/>
            <a:r>
              <a:rPr lang="en-US" sz="4000" dirty="0" smtClean="0"/>
              <a:t>Measured radiated power of 20 phones in 5 positions</a:t>
            </a:r>
            <a:br>
              <a:rPr lang="en-US" sz="4000" dirty="0" smtClean="0"/>
            </a:br>
            <a:r>
              <a:rPr lang="en-US" sz="4000" dirty="0" smtClean="0"/>
              <a:t> (free space + CENELEC)</a:t>
            </a:r>
            <a:endParaRPr lang="en-GB" sz="4000" dirty="0" smtClean="0"/>
          </a:p>
        </p:txBody>
      </p:sp>
    </p:spTree>
    <p:extLst>
      <p:ext uri="{BB962C8B-B14F-4D97-AF65-F5344CB8AC3E}">
        <p14:creationId xmlns:p14="http://schemas.microsoft.com/office/powerpoint/2010/main" val="2086349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5" name="Rectangle 2"/>
          <p:cNvSpPr>
            <a:spLocks noGrp="1" noChangeArrowheads="1"/>
          </p:cNvSpPr>
          <p:nvPr>
            <p:ph type="title"/>
          </p:nvPr>
        </p:nvSpPr>
        <p:spPr>
          <a:xfrm>
            <a:off x="1263650" y="333375"/>
            <a:ext cx="7772400" cy="1143000"/>
          </a:xfrm>
        </p:spPr>
        <p:txBody>
          <a:bodyPr/>
          <a:lstStyle/>
          <a:p>
            <a:pPr eaLnBrk="1" hangingPunct="1"/>
            <a:r>
              <a:rPr lang="en-US" sz="3600" dirty="0" smtClean="0"/>
              <a:t>Example of results for TRP (TCP)</a:t>
            </a:r>
            <a:br>
              <a:rPr lang="en-US" sz="3600" dirty="0" smtClean="0"/>
            </a:br>
            <a:r>
              <a:rPr lang="en-US" sz="3600" dirty="0" smtClean="0"/>
              <a:t>20 phones, 5 positions, 900 MHz</a:t>
            </a:r>
            <a:endParaRPr lang="en-GB" sz="3600" dirty="0" smtClean="0"/>
          </a:p>
        </p:txBody>
      </p:sp>
      <p:graphicFrame>
        <p:nvGraphicFramePr>
          <p:cNvPr id="10242" name="Object 3"/>
          <p:cNvGraphicFramePr>
            <a:graphicFrameLocks noChangeAspect="1"/>
          </p:cNvGraphicFramePr>
          <p:nvPr/>
        </p:nvGraphicFramePr>
        <p:xfrm>
          <a:off x="990600" y="1157288"/>
          <a:ext cx="7848600" cy="57007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1046" name="Chart" r:id="rId4" imgW="7155000" imgH="5197680" progId="Excel.Sheet.8">
                  <p:embed/>
                </p:oleObj>
              </mc:Choice>
              <mc:Fallback>
                <p:oleObj name="Chart" r:id="rId4" imgW="7155000" imgH="5197680" progId="Excel.Shee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90600" y="1157288"/>
                        <a:ext cx="7848600" cy="57007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=""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=""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=""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243" name="Object 4"/>
          <p:cNvGraphicFramePr>
            <a:graphicFrameLocks noChangeAspect="1"/>
          </p:cNvGraphicFramePr>
          <p:nvPr/>
        </p:nvGraphicFramePr>
        <p:xfrm>
          <a:off x="0" y="0"/>
          <a:ext cx="1323975" cy="1952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1047" name="Photo Editor Photo" r:id="rId6" imgW="9638095" imgH="13689336" progId="">
                  <p:embed/>
                </p:oleObj>
              </mc:Choice>
              <mc:Fallback>
                <p:oleObj name="Photo Editor Photo" r:id="rId6" imgW="9638095" imgH="13689336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1323975" cy="19526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=""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="" xmlns:a14="http://schemas.microsoft.com/office/drawing/2010/main" w="12700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="" xmlns:a14="http://schemas.microsoft.com/office/drawing/2010/main">
                            <a:effectLst>
                              <a:outerShdw blurRad="63500" dist="38099" dir="2700000" algn="ctr" rotWithShape="0">
                                <a:schemeClr val="bg2">
                                  <a:alpha val="74998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2767526"/>
      </p:ext>
    </p:extLst>
  </p:cSld>
  <p:clrMapOvr>
    <a:masterClrMapping/>
  </p:clrMapOvr>
  <p:transition>
    <p:pull dir="ld"/>
  </p:transition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76200" y="457200"/>
            <a:ext cx="8991600" cy="1143000"/>
          </a:xfrm>
        </p:spPr>
        <p:txBody>
          <a:bodyPr/>
          <a:lstStyle/>
          <a:p>
            <a:r>
              <a:rPr lang="en-US" sz="4000" dirty="0" smtClean="0"/>
              <a:t>Lecture 6</a:t>
            </a:r>
            <a:br>
              <a:rPr lang="en-US" sz="4000" dirty="0" smtClean="0"/>
            </a:br>
            <a:r>
              <a:rPr lang="en-GB" sz="4000" dirty="0" smtClean="0"/>
              <a:t>Characterization of antennas in multipath</a:t>
            </a:r>
            <a:br>
              <a:rPr lang="en-GB" sz="4000" dirty="0" smtClean="0"/>
            </a:br>
            <a:endParaRPr lang="en-US" sz="4000" dirty="0"/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>
          <a:xfrm>
            <a:off x="685800" y="1752600"/>
            <a:ext cx="8305800" cy="4114800"/>
          </a:xfrm>
        </p:spPr>
        <p:txBody>
          <a:bodyPr/>
          <a:lstStyle/>
          <a:p>
            <a:pPr lvl="1"/>
            <a:r>
              <a:rPr lang="en-GB" dirty="0"/>
              <a:t>MIMO </a:t>
            </a:r>
            <a:r>
              <a:rPr lang="en-GB" dirty="0" smtClean="0"/>
              <a:t>and MIMO characterization </a:t>
            </a:r>
          </a:p>
          <a:p>
            <a:pPr lvl="1"/>
            <a:r>
              <a:rPr lang="en-GB" dirty="0" smtClean="0"/>
              <a:t>Measurements in reverberation chamber</a:t>
            </a:r>
            <a:endParaRPr lang="en-GB" sz="1100" dirty="0" smtClean="0"/>
          </a:p>
          <a:p>
            <a:pPr lvl="2"/>
            <a:r>
              <a:rPr lang="en-GB" dirty="0" smtClean="0"/>
              <a:t>Characterization of active terminals: TRP, TIS, </a:t>
            </a:r>
            <a:r>
              <a:rPr lang="en-GB" dirty="0" smtClean="0">
                <a:solidFill>
                  <a:srgbClr val="000000"/>
                </a:solidFill>
              </a:rPr>
              <a:t>Throughput </a:t>
            </a:r>
            <a:r>
              <a:rPr lang="en-GB" dirty="0">
                <a:solidFill>
                  <a:srgbClr val="000000"/>
                </a:solidFill>
              </a:rPr>
              <a:t>data </a:t>
            </a:r>
            <a:r>
              <a:rPr lang="en-GB" dirty="0" smtClean="0">
                <a:solidFill>
                  <a:srgbClr val="000000"/>
                </a:solidFill>
              </a:rPr>
              <a:t>rate</a:t>
            </a:r>
            <a:endParaRPr lang="en-GB" dirty="0" smtClean="0"/>
          </a:p>
          <a:p>
            <a:pPr lvl="1"/>
            <a:r>
              <a:rPr lang="en-GB" dirty="0" smtClean="0">
                <a:solidFill>
                  <a:schemeClr val="tx2"/>
                </a:solidFill>
              </a:rPr>
              <a:t>System Modelling</a:t>
            </a:r>
          </a:p>
          <a:p>
            <a:pPr lvl="2"/>
            <a:r>
              <a:rPr lang="en-GB" dirty="0" smtClean="0">
                <a:solidFill>
                  <a:schemeClr val="tx2"/>
                </a:solidFill>
              </a:rPr>
              <a:t>Threshold Receiver: Probability of Detection (PoD), throughput</a:t>
            </a:r>
          </a:p>
        </p:txBody>
      </p:sp>
    </p:spTree>
    <p:extLst>
      <p:ext uri="{BB962C8B-B14F-4D97-AF65-F5344CB8AC3E}">
        <p14:creationId xmlns:p14="http://schemas.microsoft.com/office/powerpoint/2010/main" val="41214865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dirty="0" smtClean="0"/>
              <a:t>Comparison between ideal threshold receiver and practical LTE device</a:t>
            </a:r>
            <a:endParaRPr lang="en-US" sz="3600" dirty="0"/>
          </a:p>
        </p:txBody>
      </p:sp>
      <p:pic>
        <p:nvPicPr>
          <p:cNvPr id="4" name="Content Placeholder 3" descr="Fig1_SIMOConducted_PSK.tif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436" b="-1338"/>
          <a:stretch/>
        </p:blipFill>
        <p:spPr>
          <a:xfrm>
            <a:off x="3419872" y="1988840"/>
            <a:ext cx="5342576" cy="4104456"/>
          </a:xfrm>
        </p:spPr>
      </p:pic>
      <p:sp>
        <p:nvSpPr>
          <p:cNvPr id="3" name="TextBox 2"/>
          <p:cNvSpPr txBox="1"/>
          <p:nvPr/>
        </p:nvSpPr>
        <p:spPr>
          <a:xfrm>
            <a:off x="827584" y="2347133"/>
            <a:ext cx="2088232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solidFill>
                  <a:srgbClr val="FF0000"/>
                </a:solidFill>
              </a:rPr>
              <a:t>SISO case. Conductive measurements with cable.</a:t>
            </a:r>
          </a:p>
          <a:p>
            <a:pPr algn="ctr"/>
            <a:endParaRPr lang="en-US" sz="2000" dirty="0">
              <a:solidFill>
                <a:srgbClr val="FF0000"/>
              </a:solidFill>
            </a:endParaRPr>
          </a:p>
          <a:p>
            <a:pPr algn="ctr"/>
            <a:r>
              <a:rPr lang="en-US" sz="2000" dirty="0" smtClean="0">
                <a:solidFill>
                  <a:srgbClr val="FF0000"/>
                </a:solidFill>
              </a:rPr>
              <a:t>New theory for throughput is based on using an ideal threshold receiver.</a:t>
            </a:r>
            <a:endParaRPr lang="en-US" sz="2000" dirty="0">
              <a:solidFill>
                <a:srgbClr val="FF0000"/>
              </a:solidFill>
            </a:endParaRPr>
          </a:p>
        </p:txBody>
      </p:sp>
      <p:pic>
        <p:nvPicPr>
          <p:cNvPr id="5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56" t="3217"/>
          <a:stretch>
            <a:fillRect/>
          </a:stretch>
        </p:blipFill>
        <p:spPr bwMode="auto">
          <a:xfrm>
            <a:off x="6516216" y="3212976"/>
            <a:ext cx="1044575" cy="1889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779616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v-SE" sz="3800" dirty="0" err="1" smtClean="0"/>
              <a:t>What</a:t>
            </a:r>
            <a:r>
              <a:rPr lang="sv-SE" sz="3800" dirty="0" smtClean="0"/>
              <a:t> is MIMO?</a:t>
            </a:r>
            <a:endParaRPr lang="en-GB" sz="3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GB" dirty="0"/>
              <a:t>MIMO = Multiple Input Multiple Output</a:t>
            </a:r>
          </a:p>
          <a:p>
            <a:r>
              <a:rPr lang="en-GB" dirty="0" smtClean="0"/>
              <a:t>Multiple </a:t>
            </a:r>
            <a:r>
              <a:rPr lang="en-GB" dirty="0"/>
              <a:t>transmit </a:t>
            </a:r>
            <a:r>
              <a:rPr lang="en-GB" dirty="0" smtClean="0"/>
              <a:t>(</a:t>
            </a:r>
            <a:r>
              <a:rPr lang="en-GB" dirty="0" err="1" smtClean="0"/>
              <a:t>Tx</a:t>
            </a:r>
            <a:r>
              <a:rPr lang="en-GB" dirty="0" smtClean="0"/>
              <a:t>) antennas </a:t>
            </a:r>
            <a:r>
              <a:rPr lang="en-GB" dirty="0"/>
              <a:t>&amp; </a:t>
            </a:r>
            <a:r>
              <a:rPr lang="en-GB" dirty="0" smtClean="0"/>
              <a:t>Multiple </a:t>
            </a:r>
            <a:r>
              <a:rPr lang="en-GB" dirty="0"/>
              <a:t>receive </a:t>
            </a:r>
            <a:r>
              <a:rPr lang="en-GB" dirty="0" smtClean="0"/>
              <a:t>(Rx) antennas are used to produce multiple data streams</a:t>
            </a:r>
          </a:p>
          <a:p>
            <a:endParaRPr lang="en-GB" dirty="0" smtClean="0"/>
          </a:p>
          <a:p>
            <a:endParaRPr lang="sv-SE" dirty="0"/>
          </a:p>
          <a:p>
            <a:endParaRPr lang="sv-SE" dirty="0" smtClean="0"/>
          </a:p>
          <a:p>
            <a:endParaRPr lang="sv-SE" dirty="0"/>
          </a:p>
          <a:p>
            <a:endParaRPr lang="sv-SE" dirty="0" smtClean="0"/>
          </a:p>
          <a:p>
            <a:endParaRPr lang="en-GB" dirty="0" smtClean="0"/>
          </a:p>
          <a:p>
            <a:r>
              <a:rPr lang="en-GB" dirty="0" smtClean="0"/>
              <a:t>4G </a:t>
            </a:r>
            <a:r>
              <a:rPr lang="en-GB" dirty="0"/>
              <a:t>and Beyond </a:t>
            </a:r>
            <a:r>
              <a:rPr lang="en-GB" dirty="0" smtClean="0"/>
              <a:t>(e.g., 5G) Communications </a:t>
            </a:r>
            <a:r>
              <a:rPr lang="en-GB" dirty="0"/>
              <a:t>Systems </a:t>
            </a:r>
          </a:p>
          <a:p>
            <a:endParaRPr lang="sv-SE" dirty="0" smtClean="0"/>
          </a:p>
          <a:p>
            <a:endParaRPr lang="sv-SE" dirty="0"/>
          </a:p>
          <a:p>
            <a:endParaRPr lang="sv-SE" dirty="0" smtClean="0"/>
          </a:p>
          <a:p>
            <a:endParaRPr lang="sv-SE" dirty="0" smtClean="0"/>
          </a:p>
          <a:p>
            <a:endParaRPr lang="sv-SE" dirty="0" smtClean="0"/>
          </a:p>
        </p:txBody>
      </p:sp>
      <p:grpSp>
        <p:nvGrpSpPr>
          <p:cNvPr id="19" name="Group 18"/>
          <p:cNvGrpSpPr/>
          <p:nvPr/>
        </p:nvGrpSpPr>
        <p:grpSpPr>
          <a:xfrm>
            <a:off x="1475656" y="2906893"/>
            <a:ext cx="6251409" cy="2076010"/>
            <a:chOff x="1367800" y="2396469"/>
            <a:chExt cx="6251409" cy="2076010"/>
          </a:xfrm>
        </p:grpSpPr>
        <p:pic>
          <p:nvPicPr>
            <p:cNvPr id="10242" name="Picture 2" descr="http://www.radio-electronics.com/images/mimo-siso.gif">
              <a:hlinkClick r:id="rId2"/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71800" y="2396469"/>
              <a:ext cx="3334132" cy="95578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245" name="Picture 5" descr="http://en.flossmanuals.net/collaborative-futures/ch026_can-design-by-committee-work/_booki/collaborative-futures/static/osd_comcycle_0_2.png">
              <a:hlinkClick r:id="rId4"/>
            </p:cNvPr>
            <p:cNvPicPr>
              <a:picLocks noChangeAspect="1" noChangeArrowheads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918" t="4231" r="48666" b="-2407"/>
            <a:stretch/>
          </p:blipFill>
          <p:spPr bwMode="auto">
            <a:xfrm>
              <a:off x="1367800" y="3054169"/>
              <a:ext cx="1404000" cy="123149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246" name="Picture 6"/>
            <p:cNvPicPr>
              <a:picLocks noChangeAspect="1" noChangeArrowheads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2920" r="-4137"/>
            <a:stretch/>
          </p:blipFill>
          <p:spPr bwMode="auto">
            <a:xfrm>
              <a:off x="6107209" y="2874362"/>
              <a:ext cx="1512000" cy="135617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9" name="Picture 2" descr="http://www.radio-electronics.com/images/mimo-siso.gif">
              <a:hlinkClick r:id="rId2"/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71800" y="3516693"/>
              <a:ext cx="3334132" cy="95578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cxnSp>
          <p:nvCxnSpPr>
            <p:cNvPr id="10" name="Straight Arrow Connector 9"/>
            <p:cNvCxnSpPr/>
            <p:nvPr/>
          </p:nvCxnSpPr>
          <p:spPr>
            <a:xfrm>
              <a:off x="4083820" y="2780928"/>
              <a:ext cx="799655" cy="0"/>
            </a:xfrm>
            <a:prstGeom prst="straightConnector1">
              <a:avLst/>
            </a:prstGeom>
            <a:ln w="19050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Arrow Connector 10"/>
            <p:cNvCxnSpPr/>
            <p:nvPr/>
          </p:nvCxnSpPr>
          <p:spPr>
            <a:xfrm>
              <a:off x="4083820" y="3861048"/>
              <a:ext cx="720080" cy="0"/>
            </a:xfrm>
            <a:prstGeom prst="straightConnector1">
              <a:avLst/>
            </a:prstGeom>
            <a:ln w="19050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Arrow Connector 11"/>
            <p:cNvCxnSpPr/>
            <p:nvPr/>
          </p:nvCxnSpPr>
          <p:spPr>
            <a:xfrm flipV="1">
              <a:off x="4083820" y="2874362"/>
              <a:ext cx="799655" cy="986686"/>
            </a:xfrm>
            <a:prstGeom prst="straightConnector1">
              <a:avLst/>
            </a:prstGeom>
            <a:ln w="19050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Arrow Connector 19"/>
            <p:cNvCxnSpPr/>
            <p:nvPr/>
          </p:nvCxnSpPr>
          <p:spPr>
            <a:xfrm>
              <a:off x="4083820" y="2790655"/>
              <a:ext cx="720080" cy="998385"/>
            </a:xfrm>
            <a:prstGeom prst="straightConnector1">
              <a:avLst/>
            </a:prstGeom>
            <a:ln w="19050">
              <a:solidFill>
                <a:srgbClr val="FF000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Freeform 17"/>
            <p:cNvSpPr/>
            <p:nvPr/>
          </p:nvSpPr>
          <p:spPr>
            <a:xfrm>
              <a:off x="2396415" y="3241591"/>
              <a:ext cx="375385" cy="856648"/>
            </a:xfrm>
            <a:custGeom>
              <a:avLst/>
              <a:gdLst>
                <a:gd name="connsiteX0" fmla="*/ 0 w 375385"/>
                <a:gd name="connsiteY0" fmla="*/ 856648 h 856648"/>
                <a:gd name="connsiteX1" fmla="*/ 28876 w 375385"/>
                <a:gd name="connsiteY1" fmla="*/ 808522 h 856648"/>
                <a:gd name="connsiteX2" fmla="*/ 57752 w 375385"/>
                <a:gd name="connsiteY2" fmla="*/ 789271 h 856648"/>
                <a:gd name="connsiteX3" fmla="*/ 67377 w 375385"/>
                <a:gd name="connsiteY3" fmla="*/ 760396 h 856648"/>
                <a:gd name="connsiteX4" fmla="*/ 115503 w 375385"/>
                <a:gd name="connsiteY4" fmla="*/ 693019 h 856648"/>
                <a:gd name="connsiteX5" fmla="*/ 154004 w 375385"/>
                <a:gd name="connsiteY5" fmla="*/ 635267 h 856648"/>
                <a:gd name="connsiteX6" fmla="*/ 173255 w 375385"/>
                <a:gd name="connsiteY6" fmla="*/ 577516 h 856648"/>
                <a:gd name="connsiteX7" fmla="*/ 182880 w 375385"/>
                <a:gd name="connsiteY7" fmla="*/ 548640 h 856648"/>
                <a:gd name="connsiteX8" fmla="*/ 192505 w 375385"/>
                <a:gd name="connsiteY8" fmla="*/ 433137 h 856648"/>
                <a:gd name="connsiteX9" fmla="*/ 202131 w 375385"/>
                <a:gd name="connsiteY9" fmla="*/ 346509 h 856648"/>
                <a:gd name="connsiteX10" fmla="*/ 211756 w 375385"/>
                <a:gd name="connsiteY10" fmla="*/ 192505 h 856648"/>
                <a:gd name="connsiteX11" fmla="*/ 231006 w 375385"/>
                <a:gd name="connsiteY11" fmla="*/ 134754 h 856648"/>
                <a:gd name="connsiteX12" fmla="*/ 269507 w 375385"/>
                <a:gd name="connsiteY12" fmla="*/ 96253 h 856648"/>
                <a:gd name="connsiteX13" fmla="*/ 288758 w 375385"/>
                <a:gd name="connsiteY13" fmla="*/ 67377 h 856648"/>
                <a:gd name="connsiteX14" fmla="*/ 356135 w 375385"/>
                <a:gd name="connsiteY14" fmla="*/ 28876 h 856648"/>
                <a:gd name="connsiteX15" fmla="*/ 375385 w 375385"/>
                <a:gd name="connsiteY15" fmla="*/ 0 h 8566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75385" h="856648">
                  <a:moveTo>
                    <a:pt x="0" y="856648"/>
                  </a:moveTo>
                  <a:cubicBezTo>
                    <a:pt x="9625" y="840606"/>
                    <a:pt x="16701" y="822726"/>
                    <a:pt x="28876" y="808522"/>
                  </a:cubicBezTo>
                  <a:cubicBezTo>
                    <a:pt x="36405" y="799739"/>
                    <a:pt x="50525" y="798304"/>
                    <a:pt x="57752" y="789271"/>
                  </a:cubicBezTo>
                  <a:cubicBezTo>
                    <a:pt x="64090" y="781349"/>
                    <a:pt x="62840" y="769471"/>
                    <a:pt x="67377" y="760396"/>
                  </a:cubicBezTo>
                  <a:cubicBezTo>
                    <a:pt x="75203" y="744744"/>
                    <a:pt x="107869" y="703925"/>
                    <a:pt x="115503" y="693019"/>
                  </a:cubicBezTo>
                  <a:cubicBezTo>
                    <a:pt x="128771" y="674065"/>
                    <a:pt x="141170" y="654518"/>
                    <a:pt x="154004" y="635267"/>
                  </a:cubicBezTo>
                  <a:cubicBezTo>
                    <a:pt x="165260" y="618383"/>
                    <a:pt x="166838" y="596766"/>
                    <a:pt x="173255" y="577516"/>
                  </a:cubicBezTo>
                  <a:lnTo>
                    <a:pt x="182880" y="548640"/>
                  </a:lnTo>
                  <a:cubicBezTo>
                    <a:pt x="186088" y="510139"/>
                    <a:pt x="188842" y="471597"/>
                    <a:pt x="192505" y="433137"/>
                  </a:cubicBezTo>
                  <a:cubicBezTo>
                    <a:pt x="195260" y="404214"/>
                    <a:pt x="199814" y="375470"/>
                    <a:pt x="202131" y="346509"/>
                  </a:cubicBezTo>
                  <a:cubicBezTo>
                    <a:pt x="206233" y="295238"/>
                    <a:pt x="204807" y="243468"/>
                    <a:pt x="211756" y="192505"/>
                  </a:cubicBezTo>
                  <a:cubicBezTo>
                    <a:pt x="214498" y="172399"/>
                    <a:pt x="224589" y="154004"/>
                    <a:pt x="231006" y="134754"/>
                  </a:cubicBezTo>
                  <a:cubicBezTo>
                    <a:pt x="243840" y="96253"/>
                    <a:pt x="231007" y="109086"/>
                    <a:pt x="269507" y="96253"/>
                  </a:cubicBezTo>
                  <a:cubicBezTo>
                    <a:pt x="275924" y="86628"/>
                    <a:pt x="280578" y="75557"/>
                    <a:pt x="288758" y="67377"/>
                  </a:cubicBezTo>
                  <a:cubicBezTo>
                    <a:pt x="302364" y="53771"/>
                    <a:pt x="341034" y="36426"/>
                    <a:pt x="356135" y="28876"/>
                  </a:cubicBezTo>
                  <a:lnTo>
                    <a:pt x="375385" y="0"/>
                  </a:lnTo>
                </a:path>
              </a:pathLst>
            </a:custGeom>
            <a:noFill/>
            <a:ln w="12700">
              <a:solidFill>
                <a:srgbClr val="FF000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3" name="Freeform 22"/>
            <p:cNvSpPr/>
            <p:nvPr/>
          </p:nvSpPr>
          <p:spPr>
            <a:xfrm>
              <a:off x="6123884" y="3264443"/>
              <a:ext cx="375385" cy="856648"/>
            </a:xfrm>
            <a:custGeom>
              <a:avLst/>
              <a:gdLst>
                <a:gd name="connsiteX0" fmla="*/ 0 w 375385"/>
                <a:gd name="connsiteY0" fmla="*/ 856648 h 856648"/>
                <a:gd name="connsiteX1" fmla="*/ 28876 w 375385"/>
                <a:gd name="connsiteY1" fmla="*/ 808522 h 856648"/>
                <a:gd name="connsiteX2" fmla="*/ 57752 w 375385"/>
                <a:gd name="connsiteY2" fmla="*/ 789271 h 856648"/>
                <a:gd name="connsiteX3" fmla="*/ 67377 w 375385"/>
                <a:gd name="connsiteY3" fmla="*/ 760396 h 856648"/>
                <a:gd name="connsiteX4" fmla="*/ 115503 w 375385"/>
                <a:gd name="connsiteY4" fmla="*/ 693019 h 856648"/>
                <a:gd name="connsiteX5" fmla="*/ 154004 w 375385"/>
                <a:gd name="connsiteY5" fmla="*/ 635267 h 856648"/>
                <a:gd name="connsiteX6" fmla="*/ 173255 w 375385"/>
                <a:gd name="connsiteY6" fmla="*/ 577516 h 856648"/>
                <a:gd name="connsiteX7" fmla="*/ 182880 w 375385"/>
                <a:gd name="connsiteY7" fmla="*/ 548640 h 856648"/>
                <a:gd name="connsiteX8" fmla="*/ 192505 w 375385"/>
                <a:gd name="connsiteY8" fmla="*/ 433137 h 856648"/>
                <a:gd name="connsiteX9" fmla="*/ 202131 w 375385"/>
                <a:gd name="connsiteY9" fmla="*/ 346509 h 856648"/>
                <a:gd name="connsiteX10" fmla="*/ 211756 w 375385"/>
                <a:gd name="connsiteY10" fmla="*/ 192505 h 856648"/>
                <a:gd name="connsiteX11" fmla="*/ 231006 w 375385"/>
                <a:gd name="connsiteY11" fmla="*/ 134754 h 856648"/>
                <a:gd name="connsiteX12" fmla="*/ 269507 w 375385"/>
                <a:gd name="connsiteY12" fmla="*/ 96253 h 856648"/>
                <a:gd name="connsiteX13" fmla="*/ 288758 w 375385"/>
                <a:gd name="connsiteY13" fmla="*/ 67377 h 856648"/>
                <a:gd name="connsiteX14" fmla="*/ 356135 w 375385"/>
                <a:gd name="connsiteY14" fmla="*/ 28876 h 856648"/>
                <a:gd name="connsiteX15" fmla="*/ 375385 w 375385"/>
                <a:gd name="connsiteY15" fmla="*/ 0 h 8566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375385" h="856648">
                  <a:moveTo>
                    <a:pt x="0" y="856648"/>
                  </a:moveTo>
                  <a:cubicBezTo>
                    <a:pt x="9625" y="840606"/>
                    <a:pt x="16701" y="822726"/>
                    <a:pt x="28876" y="808522"/>
                  </a:cubicBezTo>
                  <a:cubicBezTo>
                    <a:pt x="36405" y="799739"/>
                    <a:pt x="50525" y="798304"/>
                    <a:pt x="57752" y="789271"/>
                  </a:cubicBezTo>
                  <a:cubicBezTo>
                    <a:pt x="64090" y="781349"/>
                    <a:pt x="62840" y="769471"/>
                    <a:pt x="67377" y="760396"/>
                  </a:cubicBezTo>
                  <a:cubicBezTo>
                    <a:pt x="75203" y="744744"/>
                    <a:pt x="107869" y="703925"/>
                    <a:pt x="115503" y="693019"/>
                  </a:cubicBezTo>
                  <a:cubicBezTo>
                    <a:pt x="128771" y="674065"/>
                    <a:pt x="141170" y="654518"/>
                    <a:pt x="154004" y="635267"/>
                  </a:cubicBezTo>
                  <a:cubicBezTo>
                    <a:pt x="165260" y="618383"/>
                    <a:pt x="166838" y="596766"/>
                    <a:pt x="173255" y="577516"/>
                  </a:cubicBezTo>
                  <a:lnTo>
                    <a:pt x="182880" y="548640"/>
                  </a:lnTo>
                  <a:cubicBezTo>
                    <a:pt x="186088" y="510139"/>
                    <a:pt x="188842" y="471597"/>
                    <a:pt x="192505" y="433137"/>
                  </a:cubicBezTo>
                  <a:cubicBezTo>
                    <a:pt x="195260" y="404214"/>
                    <a:pt x="199814" y="375470"/>
                    <a:pt x="202131" y="346509"/>
                  </a:cubicBezTo>
                  <a:cubicBezTo>
                    <a:pt x="206233" y="295238"/>
                    <a:pt x="204807" y="243468"/>
                    <a:pt x="211756" y="192505"/>
                  </a:cubicBezTo>
                  <a:cubicBezTo>
                    <a:pt x="214498" y="172399"/>
                    <a:pt x="224589" y="154004"/>
                    <a:pt x="231006" y="134754"/>
                  </a:cubicBezTo>
                  <a:cubicBezTo>
                    <a:pt x="243840" y="96253"/>
                    <a:pt x="231007" y="109086"/>
                    <a:pt x="269507" y="96253"/>
                  </a:cubicBezTo>
                  <a:cubicBezTo>
                    <a:pt x="275924" y="86628"/>
                    <a:pt x="280578" y="75557"/>
                    <a:pt x="288758" y="67377"/>
                  </a:cubicBezTo>
                  <a:cubicBezTo>
                    <a:pt x="302364" y="53771"/>
                    <a:pt x="341034" y="36426"/>
                    <a:pt x="356135" y="28876"/>
                  </a:cubicBezTo>
                  <a:lnTo>
                    <a:pt x="375385" y="0"/>
                  </a:lnTo>
                </a:path>
              </a:pathLst>
            </a:custGeom>
            <a:noFill/>
            <a:ln w="12700">
              <a:solidFill>
                <a:srgbClr val="FF0000"/>
              </a:solidFill>
              <a:prstDash val="sysDash"/>
            </a:ln>
            <a:scene3d>
              <a:camera prst="orthographicFront">
                <a:rot lat="0" lon="10800000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</p:spTree>
    <p:extLst>
      <p:ext uri="{BB962C8B-B14F-4D97-AF65-F5344CB8AC3E}">
        <p14:creationId xmlns:p14="http://schemas.microsoft.com/office/powerpoint/2010/main" val="27011071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Threshold Receiver Model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000" dirty="0" smtClean="0"/>
              <a:t>The throughput in conducted measurements can be modelled as</a:t>
            </a:r>
          </a:p>
          <a:p>
            <a:endParaRPr lang="en-US" sz="2000" dirty="0"/>
          </a:p>
          <a:p>
            <a:endParaRPr lang="en-US" sz="2000" dirty="0" smtClean="0"/>
          </a:p>
          <a:p>
            <a:endParaRPr lang="en-US" sz="2000" dirty="0"/>
          </a:p>
          <a:p>
            <a:endParaRPr lang="en-US" sz="2000" dirty="0"/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/>
          </p:nvPr>
        </p:nvGraphicFramePr>
        <p:xfrm>
          <a:off x="2590800" y="2427005"/>
          <a:ext cx="3733800" cy="70589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2068" name="Equation" r:id="rId3" imgW="2552400" imgH="482400" progId="Equation.DSMT4">
                  <p:embed/>
                </p:oleObj>
              </mc:Choice>
              <mc:Fallback>
                <p:oleObj name="Equation" r:id="rId3" imgW="2552400" imgH="4824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590800" y="2427005"/>
                        <a:ext cx="3733800" cy="70589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9" name="Picture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9800" y="3247197"/>
            <a:ext cx="5038725" cy="3629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24206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257175"/>
            <a:ext cx="7772400" cy="1143000"/>
          </a:xfrm>
        </p:spPr>
        <p:txBody>
          <a:bodyPr/>
          <a:lstStyle/>
          <a:p>
            <a:r>
              <a:rPr lang="en-US" sz="3600" dirty="0"/>
              <a:t>Threshold Receiver </a:t>
            </a:r>
            <a:r>
              <a:rPr lang="en-US" sz="3600" dirty="0" smtClean="0"/>
              <a:t>Model in Fading Channel RIMP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1400175"/>
            <a:ext cx="7772400" cy="4695825"/>
          </a:xfrm>
        </p:spPr>
        <p:txBody>
          <a:bodyPr/>
          <a:lstStyle/>
          <a:p>
            <a:r>
              <a:rPr lang="en-US" sz="2000" dirty="0" smtClean="0"/>
              <a:t>Throughput is averaged over fading states</a:t>
            </a:r>
            <a:endParaRPr lang="en-US" sz="20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3306417"/>
            <a:ext cx="4221525" cy="340042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6800" y="3306417"/>
            <a:ext cx="4221525" cy="3400425"/>
          </a:xfrm>
          <a:prstGeom prst="rect">
            <a:avLst/>
          </a:prstGeom>
        </p:spPr>
      </p:pic>
      <p:graphicFrame>
        <p:nvGraphicFramePr>
          <p:cNvPr id="6" name="Object 5"/>
          <p:cNvGraphicFramePr>
            <a:graphicFrameLocks noChangeAspect="1"/>
          </p:cNvGraphicFramePr>
          <p:nvPr>
            <p:extLst/>
          </p:nvPr>
        </p:nvGraphicFramePr>
        <p:xfrm>
          <a:off x="1462515" y="2036657"/>
          <a:ext cx="6218969" cy="38990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3092" name="Equation" r:id="rId5" imgW="4051080" imgH="253800" progId="Equation.DSMT4">
                  <p:embed/>
                </p:oleObj>
              </mc:Choice>
              <mc:Fallback>
                <p:oleObj name="Equation" r:id="rId5" imgW="4051080" imgH="2538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462515" y="2036657"/>
                        <a:ext cx="6218969" cy="38990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1828800" y="3075584"/>
            <a:ext cx="1143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Model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6156079" y="3069313"/>
            <a:ext cx="20023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Measurements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35774477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520" y="533400"/>
            <a:ext cx="8640960" cy="1143000"/>
          </a:xfrm>
        </p:spPr>
        <p:txBody>
          <a:bodyPr/>
          <a:lstStyle/>
          <a:p>
            <a:r>
              <a:rPr lang="en-US" sz="2800" dirty="0" smtClean="0"/>
              <a:t>Theory and measurements of LTE device:</a:t>
            </a:r>
            <a:br>
              <a:rPr lang="en-US" sz="2800" dirty="0" smtClean="0"/>
            </a:br>
            <a:r>
              <a:rPr lang="en-US" sz="2800" dirty="0" smtClean="0"/>
              <a:t>Includes MIMO and OFDM diversity</a:t>
            </a:r>
            <a:endParaRPr lang="en-US" sz="2800" dirty="0"/>
          </a:p>
        </p:txBody>
      </p:sp>
      <p:sp>
        <p:nvSpPr>
          <p:cNvPr id="5" name="TextBox 4"/>
          <p:cNvSpPr txBox="1"/>
          <p:nvPr/>
        </p:nvSpPr>
        <p:spPr>
          <a:xfrm>
            <a:off x="1115616" y="5445224"/>
            <a:ext cx="763284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Solid curve: Measured in </a:t>
            </a:r>
            <a:r>
              <a:rPr lang="en-US" dirty="0" err="1" smtClean="0"/>
              <a:t>Bluetest</a:t>
            </a:r>
            <a:r>
              <a:rPr lang="en-US" dirty="0" smtClean="0"/>
              <a:t> RTS chamber</a:t>
            </a:r>
          </a:p>
          <a:p>
            <a:r>
              <a:rPr lang="en-US" dirty="0" smtClean="0"/>
              <a:t>Dotted curves: Theory with threshold receiver model</a:t>
            </a:r>
            <a:endParaRPr lang="en-US" dirty="0"/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/>
          </p:nvPr>
        </p:nvGraphicFramePr>
        <p:xfrm>
          <a:off x="395536" y="1988840"/>
          <a:ext cx="3464716" cy="295232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4118" name="Document" r:id="rId3" imgW="1803400" imgH="1536700" progId="Word.Document.12">
                  <p:embed/>
                </p:oleObj>
              </mc:Choice>
              <mc:Fallback>
                <p:oleObj name="Document" r:id="rId3" imgW="1803400" imgH="153670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95536" y="1988840"/>
                        <a:ext cx="3464716" cy="295232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/>
          </p:nvPr>
        </p:nvGraphicFramePr>
        <p:xfrm>
          <a:off x="539552" y="4941168"/>
          <a:ext cx="3816424" cy="4641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4119" name="Equation" r:id="rId5" imgW="1358900" imgH="165100" progId="Equation.3">
                  <p:embed/>
                </p:oleObj>
              </mc:Choice>
              <mc:Fallback>
                <p:oleObj name="Equation" r:id="rId5" imgW="1358900" imgH="16510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39552" y="4941168"/>
                        <a:ext cx="3816424" cy="464138"/>
                      </a:xfrm>
                      <a:prstGeom prst="rect">
                        <a:avLst/>
                      </a:prstGeom>
                      <a:solidFill>
                        <a:srgbClr val="A0BCFE"/>
                      </a:solidFill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2" name="Content Placeholder 3"/>
          <p:cNvPicPr>
            <a:picLocks noGrp="1"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5434"/>
          <a:stretch>
            <a:fillRect/>
          </a:stretch>
        </p:blipFill>
        <p:spPr bwMode="auto">
          <a:xfrm>
            <a:off x="16167100" y="17645063"/>
            <a:ext cx="7559675" cy="5983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3" name="Group 15"/>
          <p:cNvGrpSpPr>
            <a:grpSpLocks/>
          </p:cNvGrpSpPr>
          <p:nvPr/>
        </p:nvGrpSpPr>
        <p:grpSpPr bwMode="auto">
          <a:xfrm>
            <a:off x="17884775" y="18184813"/>
            <a:ext cx="3946525" cy="4127500"/>
            <a:chOff x="16201241" y="18184654"/>
            <a:chExt cx="3945941" cy="4127567"/>
          </a:xfrm>
        </p:grpSpPr>
        <p:sp>
          <p:nvSpPr>
            <p:cNvPr id="14" name="TextBox 29"/>
            <p:cNvSpPr txBox="1">
              <a:spLocks noChangeArrowheads="1"/>
            </p:cNvSpPr>
            <p:nvPr/>
          </p:nvSpPr>
          <p:spPr bwMode="auto">
            <a:xfrm>
              <a:off x="18361517" y="19624838"/>
              <a:ext cx="1623361" cy="5847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6900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69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2pPr>
              <a:lvl3pPr marL="1143000" indent="-228600" eaLnBrk="0" hangingPunct="0">
                <a:defRPr sz="69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3pPr>
              <a:lvl4pPr marL="1600200" indent="-228600" eaLnBrk="0" hangingPunct="0">
                <a:defRPr sz="69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4pPr>
              <a:lvl5pPr marL="2057400" indent="-228600" eaLnBrk="0" hangingPunct="0">
                <a:defRPr sz="69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69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69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69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69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pPr defTabSz="914400" eaLnBrk="1" hangingPunct="1"/>
              <a:r>
                <a:rPr lang="en-US" sz="3200" dirty="0">
                  <a:latin typeface="Calibri" charset="0"/>
                </a:rPr>
                <a:t>1x1 SISO</a:t>
              </a:r>
            </a:p>
          </p:txBody>
        </p:sp>
        <p:sp>
          <p:nvSpPr>
            <p:cNvPr id="15" name="TextBox 30"/>
            <p:cNvSpPr txBox="1">
              <a:spLocks noChangeArrowheads="1"/>
            </p:cNvSpPr>
            <p:nvPr/>
          </p:nvSpPr>
          <p:spPr bwMode="auto">
            <a:xfrm>
              <a:off x="18361517" y="18364677"/>
              <a:ext cx="1785665" cy="5847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6900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69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2pPr>
              <a:lvl3pPr marL="1143000" indent="-228600" eaLnBrk="0" hangingPunct="0">
                <a:defRPr sz="69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3pPr>
              <a:lvl4pPr marL="1600200" indent="-228600" eaLnBrk="0" hangingPunct="0">
                <a:defRPr sz="69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4pPr>
              <a:lvl5pPr marL="2057400" indent="-228600" eaLnBrk="0" hangingPunct="0">
                <a:defRPr sz="69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69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69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69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69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pPr defTabSz="914400" eaLnBrk="1" hangingPunct="1"/>
              <a:r>
                <a:rPr lang="en-US" sz="3200">
                  <a:latin typeface="Calibri" charset="0"/>
                </a:rPr>
                <a:t>1x2 SIMO</a:t>
              </a:r>
            </a:p>
          </p:txBody>
        </p:sp>
        <p:sp>
          <p:nvSpPr>
            <p:cNvPr id="16" name="TextBox 31"/>
            <p:cNvSpPr txBox="1">
              <a:spLocks noChangeArrowheads="1"/>
            </p:cNvSpPr>
            <p:nvPr/>
          </p:nvSpPr>
          <p:spPr bwMode="auto">
            <a:xfrm>
              <a:off x="16201241" y="18184654"/>
              <a:ext cx="1297951" cy="10772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6900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69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2pPr>
              <a:lvl3pPr marL="1143000" indent="-228600" eaLnBrk="0" hangingPunct="0">
                <a:defRPr sz="69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3pPr>
              <a:lvl4pPr marL="1600200" indent="-228600" eaLnBrk="0" hangingPunct="0">
                <a:defRPr sz="69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4pPr>
              <a:lvl5pPr marL="2057400" indent="-228600" eaLnBrk="0" hangingPunct="0">
                <a:defRPr sz="69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69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69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69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69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pPr defTabSz="914400" eaLnBrk="1" hangingPunct="1"/>
              <a:r>
                <a:rPr lang="en-US" sz="3200" dirty="0">
                  <a:latin typeface="Calibri" charset="0"/>
                </a:rPr>
                <a:t>&amp; with </a:t>
              </a:r>
            </a:p>
            <a:p>
              <a:pPr defTabSz="914400" eaLnBrk="1" hangingPunct="1"/>
              <a:r>
                <a:rPr lang="en-US" sz="3200" dirty="0">
                  <a:latin typeface="Calibri" charset="0"/>
                </a:rPr>
                <a:t>OFDM</a:t>
              </a:r>
            </a:p>
          </p:txBody>
        </p:sp>
        <p:sp>
          <p:nvSpPr>
            <p:cNvPr id="17" name="TextBox 32"/>
            <p:cNvSpPr txBox="1">
              <a:spLocks noChangeArrowheads="1"/>
            </p:cNvSpPr>
            <p:nvPr/>
          </p:nvSpPr>
          <p:spPr bwMode="auto">
            <a:xfrm rot="-5400000">
              <a:off x="16320087" y="21126199"/>
              <a:ext cx="1787268" cy="5847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6900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69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2pPr>
              <a:lvl3pPr marL="1143000" indent="-228600" eaLnBrk="0" hangingPunct="0">
                <a:defRPr sz="69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3pPr>
              <a:lvl4pPr marL="1600200" indent="-228600" eaLnBrk="0" hangingPunct="0">
                <a:defRPr sz="69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4pPr>
              <a:lvl5pPr marL="2057400" indent="-228600" eaLnBrk="0" hangingPunct="0">
                <a:defRPr sz="69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69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69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69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69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pPr defTabSz="914400" eaLnBrk="1" hangingPunct="1"/>
              <a:r>
                <a:rPr lang="en-US" sz="3200" dirty="0">
                  <a:latin typeface="Calibri" charset="0"/>
                </a:rPr>
                <a:t>threshold</a:t>
              </a:r>
            </a:p>
          </p:txBody>
        </p:sp>
      </p:grpSp>
      <p:sp>
        <p:nvSpPr>
          <p:cNvPr id="18" name="TextBox 57"/>
          <p:cNvSpPr txBox="1">
            <a:spLocks noChangeArrowheads="1"/>
          </p:cNvSpPr>
          <p:nvPr/>
        </p:nvSpPr>
        <p:spPr bwMode="auto">
          <a:xfrm>
            <a:off x="18810288" y="23225125"/>
            <a:ext cx="3151187" cy="46196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69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6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6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6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6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defTabSz="3495675" eaLnBrk="0" fontAlgn="base" hangingPunct="0">
              <a:spcBef>
                <a:spcPct val="0"/>
              </a:spcBef>
              <a:spcAft>
                <a:spcPct val="0"/>
              </a:spcAft>
              <a:defRPr sz="6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defTabSz="3495675" eaLnBrk="0" fontAlgn="base" hangingPunct="0">
              <a:spcBef>
                <a:spcPct val="0"/>
              </a:spcBef>
              <a:spcAft>
                <a:spcPct val="0"/>
              </a:spcAft>
              <a:defRPr sz="6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defTabSz="3495675" eaLnBrk="0" fontAlgn="base" hangingPunct="0">
              <a:spcBef>
                <a:spcPct val="0"/>
              </a:spcBef>
              <a:spcAft>
                <a:spcPct val="0"/>
              </a:spcAft>
              <a:defRPr sz="6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defTabSz="3495675" eaLnBrk="0" fontAlgn="base" hangingPunct="0">
              <a:spcBef>
                <a:spcPct val="0"/>
              </a:spcBef>
              <a:spcAft>
                <a:spcPct val="0"/>
              </a:spcAft>
              <a:defRPr sz="6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2400"/>
              <a:t>Average power [dBm]</a:t>
            </a:r>
          </a:p>
        </p:txBody>
      </p:sp>
      <p:sp>
        <p:nvSpPr>
          <p:cNvPr id="19" name="TextBox 59"/>
          <p:cNvSpPr txBox="1">
            <a:spLocks noChangeArrowheads="1"/>
          </p:cNvSpPr>
          <p:nvPr/>
        </p:nvSpPr>
        <p:spPr bwMode="auto">
          <a:xfrm rot="16200000">
            <a:off x="15185231" y="20281107"/>
            <a:ext cx="2854325" cy="461962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69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6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6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6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6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defTabSz="3495675" eaLnBrk="0" fontAlgn="base" hangingPunct="0">
              <a:spcBef>
                <a:spcPct val="0"/>
              </a:spcBef>
              <a:spcAft>
                <a:spcPct val="0"/>
              </a:spcAft>
              <a:defRPr sz="6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defTabSz="3495675" eaLnBrk="0" fontAlgn="base" hangingPunct="0">
              <a:spcBef>
                <a:spcPct val="0"/>
              </a:spcBef>
              <a:spcAft>
                <a:spcPct val="0"/>
              </a:spcAft>
              <a:defRPr sz="6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defTabSz="3495675" eaLnBrk="0" fontAlgn="base" hangingPunct="0">
              <a:spcBef>
                <a:spcPct val="0"/>
              </a:spcBef>
              <a:spcAft>
                <a:spcPct val="0"/>
              </a:spcAft>
              <a:defRPr sz="6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defTabSz="3495675" eaLnBrk="0" fontAlgn="base" hangingPunct="0">
              <a:spcBef>
                <a:spcPct val="0"/>
              </a:spcBef>
              <a:spcAft>
                <a:spcPct val="0"/>
              </a:spcAft>
              <a:defRPr sz="6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2400"/>
              <a:t>Relative throughput</a:t>
            </a:r>
          </a:p>
        </p:txBody>
      </p:sp>
      <p:pic>
        <p:nvPicPr>
          <p:cNvPr id="20" name="Content Placeholder 3"/>
          <p:cNvPicPr>
            <a:picLocks noGrp="1"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5434"/>
          <a:stretch>
            <a:fillRect/>
          </a:stretch>
        </p:blipFill>
        <p:spPr bwMode="auto">
          <a:xfrm>
            <a:off x="16319500" y="17797463"/>
            <a:ext cx="7559675" cy="5983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1" name="Group 15"/>
          <p:cNvGrpSpPr>
            <a:grpSpLocks/>
          </p:cNvGrpSpPr>
          <p:nvPr/>
        </p:nvGrpSpPr>
        <p:grpSpPr bwMode="auto">
          <a:xfrm>
            <a:off x="18037175" y="18337213"/>
            <a:ext cx="3946525" cy="4127500"/>
            <a:chOff x="16201241" y="18184654"/>
            <a:chExt cx="3945941" cy="4127567"/>
          </a:xfrm>
        </p:grpSpPr>
        <p:sp>
          <p:nvSpPr>
            <p:cNvPr id="22" name="TextBox 29"/>
            <p:cNvSpPr txBox="1">
              <a:spLocks noChangeArrowheads="1"/>
            </p:cNvSpPr>
            <p:nvPr/>
          </p:nvSpPr>
          <p:spPr bwMode="auto">
            <a:xfrm>
              <a:off x="18361517" y="19624838"/>
              <a:ext cx="1623361" cy="5847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6900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69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2pPr>
              <a:lvl3pPr marL="1143000" indent="-228600" eaLnBrk="0" hangingPunct="0">
                <a:defRPr sz="69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3pPr>
              <a:lvl4pPr marL="1600200" indent="-228600" eaLnBrk="0" hangingPunct="0">
                <a:defRPr sz="69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4pPr>
              <a:lvl5pPr marL="2057400" indent="-228600" eaLnBrk="0" hangingPunct="0">
                <a:defRPr sz="69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69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69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69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69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pPr defTabSz="914400" eaLnBrk="1" hangingPunct="1"/>
              <a:r>
                <a:rPr lang="en-US" sz="3200" dirty="0">
                  <a:latin typeface="Calibri" charset="0"/>
                </a:rPr>
                <a:t>1x1 SISO</a:t>
              </a:r>
            </a:p>
          </p:txBody>
        </p:sp>
        <p:sp>
          <p:nvSpPr>
            <p:cNvPr id="23" name="TextBox 30"/>
            <p:cNvSpPr txBox="1">
              <a:spLocks noChangeArrowheads="1"/>
            </p:cNvSpPr>
            <p:nvPr/>
          </p:nvSpPr>
          <p:spPr bwMode="auto">
            <a:xfrm>
              <a:off x="18361517" y="18364677"/>
              <a:ext cx="1785665" cy="5847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6900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69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2pPr>
              <a:lvl3pPr marL="1143000" indent="-228600" eaLnBrk="0" hangingPunct="0">
                <a:defRPr sz="69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3pPr>
              <a:lvl4pPr marL="1600200" indent="-228600" eaLnBrk="0" hangingPunct="0">
                <a:defRPr sz="69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4pPr>
              <a:lvl5pPr marL="2057400" indent="-228600" eaLnBrk="0" hangingPunct="0">
                <a:defRPr sz="69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69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69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69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69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pPr defTabSz="914400" eaLnBrk="1" hangingPunct="1"/>
              <a:r>
                <a:rPr lang="en-US" sz="3200">
                  <a:latin typeface="Calibri" charset="0"/>
                </a:rPr>
                <a:t>1x2 SIMO</a:t>
              </a:r>
            </a:p>
          </p:txBody>
        </p:sp>
        <p:sp>
          <p:nvSpPr>
            <p:cNvPr id="24" name="TextBox 31"/>
            <p:cNvSpPr txBox="1">
              <a:spLocks noChangeArrowheads="1"/>
            </p:cNvSpPr>
            <p:nvPr/>
          </p:nvSpPr>
          <p:spPr bwMode="auto">
            <a:xfrm>
              <a:off x="16201241" y="18184654"/>
              <a:ext cx="1297951" cy="10772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6900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69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2pPr>
              <a:lvl3pPr marL="1143000" indent="-228600" eaLnBrk="0" hangingPunct="0">
                <a:defRPr sz="69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3pPr>
              <a:lvl4pPr marL="1600200" indent="-228600" eaLnBrk="0" hangingPunct="0">
                <a:defRPr sz="69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4pPr>
              <a:lvl5pPr marL="2057400" indent="-228600" eaLnBrk="0" hangingPunct="0">
                <a:defRPr sz="69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69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69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69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69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pPr defTabSz="914400" eaLnBrk="1" hangingPunct="1"/>
              <a:r>
                <a:rPr lang="en-US" sz="3200" dirty="0">
                  <a:latin typeface="Calibri" charset="0"/>
                </a:rPr>
                <a:t>&amp; with </a:t>
              </a:r>
            </a:p>
            <a:p>
              <a:pPr defTabSz="914400" eaLnBrk="1" hangingPunct="1"/>
              <a:r>
                <a:rPr lang="en-US" sz="3200" dirty="0">
                  <a:latin typeface="Calibri" charset="0"/>
                </a:rPr>
                <a:t>OFDM</a:t>
              </a:r>
            </a:p>
          </p:txBody>
        </p:sp>
        <p:sp>
          <p:nvSpPr>
            <p:cNvPr id="25" name="TextBox 32"/>
            <p:cNvSpPr txBox="1">
              <a:spLocks noChangeArrowheads="1"/>
            </p:cNvSpPr>
            <p:nvPr/>
          </p:nvSpPr>
          <p:spPr bwMode="auto">
            <a:xfrm rot="-5400000">
              <a:off x="16320087" y="21126199"/>
              <a:ext cx="1787268" cy="5847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6900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 sz="69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2pPr>
              <a:lvl3pPr marL="1143000" indent="-228600" eaLnBrk="0" hangingPunct="0">
                <a:defRPr sz="69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3pPr>
              <a:lvl4pPr marL="1600200" indent="-228600" eaLnBrk="0" hangingPunct="0">
                <a:defRPr sz="69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4pPr>
              <a:lvl5pPr marL="2057400" indent="-228600" eaLnBrk="0" hangingPunct="0">
                <a:defRPr sz="69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69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69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69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69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pPr defTabSz="914400" eaLnBrk="1" hangingPunct="1"/>
              <a:r>
                <a:rPr lang="en-US" sz="3200" dirty="0">
                  <a:latin typeface="Calibri" charset="0"/>
                </a:rPr>
                <a:t>threshold</a:t>
              </a:r>
            </a:p>
          </p:txBody>
        </p:sp>
      </p:grpSp>
      <p:sp>
        <p:nvSpPr>
          <p:cNvPr id="26" name="TextBox 57"/>
          <p:cNvSpPr txBox="1">
            <a:spLocks noChangeArrowheads="1"/>
          </p:cNvSpPr>
          <p:nvPr/>
        </p:nvSpPr>
        <p:spPr bwMode="auto">
          <a:xfrm>
            <a:off x="18962688" y="23377525"/>
            <a:ext cx="3151187" cy="46196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69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6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6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6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6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defTabSz="3495675" eaLnBrk="0" fontAlgn="base" hangingPunct="0">
              <a:spcBef>
                <a:spcPct val="0"/>
              </a:spcBef>
              <a:spcAft>
                <a:spcPct val="0"/>
              </a:spcAft>
              <a:defRPr sz="6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defTabSz="3495675" eaLnBrk="0" fontAlgn="base" hangingPunct="0">
              <a:spcBef>
                <a:spcPct val="0"/>
              </a:spcBef>
              <a:spcAft>
                <a:spcPct val="0"/>
              </a:spcAft>
              <a:defRPr sz="6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defTabSz="3495675" eaLnBrk="0" fontAlgn="base" hangingPunct="0">
              <a:spcBef>
                <a:spcPct val="0"/>
              </a:spcBef>
              <a:spcAft>
                <a:spcPct val="0"/>
              </a:spcAft>
              <a:defRPr sz="6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defTabSz="3495675" eaLnBrk="0" fontAlgn="base" hangingPunct="0">
              <a:spcBef>
                <a:spcPct val="0"/>
              </a:spcBef>
              <a:spcAft>
                <a:spcPct val="0"/>
              </a:spcAft>
              <a:defRPr sz="6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2400"/>
              <a:t>Average power [dBm]</a:t>
            </a:r>
          </a:p>
        </p:txBody>
      </p:sp>
      <p:sp>
        <p:nvSpPr>
          <p:cNvPr id="27" name="TextBox 59"/>
          <p:cNvSpPr txBox="1">
            <a:spLocks noChangeArrowheads="1"/>
          </p:cNvSpPr>
          <p:nvPr/>
        </p:nvSpPr>
        <p:spPr bwMode="auto">
          <a:xfrm rot="16200000">
            <a:off x="15337631" y="20433507"/>
            <a:ext cx="2854325" cy="461962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69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6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6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6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6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defTabSz="3495675" eaLnBrk="0" fontAlgn="base" hangingPunct="0">
              <a:spcBef>
                <a:spcPct val="0"/>
              </a:spcBef>
              <a:spcAft>
                <a:spcPct val="0"/>
              </a:spcAft>
              <a:defRPr sz="6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defTabSz="3495675" eaLnBrk="0" fontAlgn="base" hangingPunct="0">
              <a:spcBef>
                <a:spcPct val="0"/>
              </a:spcBef>
              <a:spcAft>
                <a:spcPct val="0"/>
              </a:spcAft>
              <a:defRPr sz="6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defTabSz="3495675" eaLnBrk="0" fontAlgn="base" hangingPunct="0">
              <a:spcBef>
                <a:spcPct val="0"/>
              </a:spcBef>
              <a:spcAft>
                <a:spcPct val="0"/>
              </a:spcAft>
              <a:defRPr sz="6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defTabSz="3495675" eaLnBrk="0" fontAlgn="base" hangingPunct="0">
              <a:spcBef>
                <a:spcPct val="0"/>
              </a:spcBef>
              <a:spcAft>
                <a:spcPct val="0"/>
              </a:spcAft>
              <a:defRPr sz="69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en-US" sz="2400"/>
              <a:t>Relative throughput</a:t>
            </a:r>
          </a:p>
        </p:txBody>
      </p:sp>
      <p:pic>
        <p:nvPicPr>
          <p:cNvPr id="37" name="Picture 36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283511" y="1916832"/>
            <a:ext cx="4711967" cy="35283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00392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dirty="0" smtClean="0"/>
              <a:t>Relation between </a:t>
            </a:r>
            <a:r>
              <a:rPr lang="en-US" sz="4000" dirty="0" err="1" smtClean="0"/>
              <a:t>Tput</a:t>
            </a:r>
            <a:r>
              <a:rPr lang="en-US" sz="4000" dirty="0" smtClean="0"/>
              <a:t> and CDF</a:t>
            </a:r>
            <a:br>
              <a:rPr lang="en-US" sz="4000" dirty="0" smtClean="0"/>
            </a:br>
            <a:r>
              <a:rPr lang="en-US" sz="4000" dirty="0" smtClean="0"/>
              <a:t>in RIMP</a:t>
            </a:r>
            <a:endParaRPr lang="en-US" sz="4000" dirty="0"/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/>
          </p:nvPr>
        </p:nvGraphicFramePr>
        <p:xfrm>
          <a:off x="467543" y="2060848"/>
          <a:ext cx="4224469" cy="316835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5142" name="Document" r:id="rId3" imgW="3200400" imgH="2400300" progId="Word.Document.12">
                  <p:embed/>
                </p:oleObj>
              </mc:Choice>
              <mc:Fallback>
                <p:oleObj name="Document" r:id="rId3" imgW="3200400" imgH="240030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67543" y="2060848"/>
                        <a:ext cx="4224469" cy="316835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/>
          </p:nvPr>
        </p:nvGraphicFramePr>
        <p:xfrm>
          <a:off x="4571999" y="2060848"/>
          <a:ext cx="4339264" cy="316835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5143" name="Document" r:id="rId5" imgW="3200400" imgH="2336800" progId="Word.Document.12">
                  <p:embed/>
                </p:oleObj>
              </mc:Choice>
              <mc:Fallback>
                <p:oleObj name="Document" r:id="rId5" imgW="3200400" imgH="233680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571999" y="2060848"/>
                        <a:ext cx="4339264" cy="316835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1122824" y="5445224"/>
            <a:ext cx="683700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solidFill>
                  <a:srgbClr val="FF0000"/>
                </a:solidFill>
                <a:latin typeface="+mn-lt"/>
              </a:rPr>
              <a:t>Diversity gain is clearly seen in both </a:t>
            </a:r>
            <a:r>
              <a:rPr lang="en-US" sz="2000" dirty="0" err="1" smtClean="0">
                <a:solidFill>
                  <a:srgbClr val="FF0000"/>
                </a:solidFill>
                <a:latin typeface="+mn-lt"/>
              </a:rPr>
              <a:t>Tput</a:t>
            </a:r>
            <a:r>
              <a:rPr lang="en-US" sz="2000" dirty="0" smtClean="0">
                <a:solidFill>
                  <a:srgbClr val="FF0000"/>
                </a:solidFill>
                <a:latin typeface="+mn-lt"/>
              </a:rPr>
              <a:t> and CDF curves,</a:t>
            </a:r>
          </a:p>
          <a:p>
            <a:r>
              <a:rPr lang="en-US" sz="2000" dirty="0">
                <a:solidFill>
                  <a:srgbClr val="FF0000"/>
                </a:solidFill>
                <a:latin typeface="+mn-lt"/>
              </a:rPr>
              <a:t>r</a:t>
            </a:r>
            <a:r>
              <a:rPr lang="en-US" sz="2000" dirty="0" smtClean="0">
                <a:solidFill>
                  <a:srgbClr val="FF0000"/>
                </a:solidFill>
                <a:latin typeface="+mn-lt"/>
              </a:rPr>
              <a:t>epresenting cumulative improvement of 1% worst users </a:t>
            </a:r>
            <a:endParaRPr lang="en-US" sz="2000" dirty="0">
              <a:solidFill>
                <a:srgbClr val="FF0000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4781292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773832"/>
            <a:ext cx="9144000" cy="1143000"/>
          </a:xfrm>
        </p:spPr>
        <p:txBody>
          <a:bodyPr/>
          <a:lstStyle/>
          <a:p>
            <a:r>
              <a:rPr lang="en-US" sz="3200" dirty="0" smtClean="0"/>
              <a:t>Details about theoretical model in RIMP</a:t>
            </a: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sz="2000" dirty="0" smtClean="0">
                <a:solidFill>
                  <a:schemeClr val="accent2">
                    <a:lumMod val="50000"/>
                  </a:schemeClr>
                </a:solidFill>
              </a:rPr>
              <a:t>Note the inverse relation to </a:t>
            </a:r>
            <a:r>
              <a:rPr lang="en-US" sz="2000" dirty="0" err="1" smtClean="0">
                <a:solidFill>
                  <a:schemeClr val="accent2">
                    <a:lumMod val="50000"/>
                  </a:schemeClr>
                </a:solidFill>
              </a:rPr>
              <a:t>P</a:t>
            </a:r>
            <a:r>
              <a:rPr lang="en-US" sz="2000" baseline="-25000" dirty="0" err="1" smtClean="0">
                <a:solidFill>
                  <a:schemeClr val="accent2">
                    <a:lumMod val="50000"/>
                  </a:schemeClr>
                </a:solidFill>
              </a:rPr>
              <a:t>av</a:t>
            </a:r>
            <a:r>
              <a:rPr lang="en-US" sz="2000" dirty="0" smtClean="0">
                <a:solidFill>
                  <a:schemeClr val="accent2">
                    <a:lumMod val="50000"/>
                  </a:schemeClr>
                </a:solidFill>
              </a:rPr>
              <a:t> comparing </a:t>
            </a:r>
            <a:r>
              <a:rPr lang="en-US" sz="2000" dirty="0" err="1" smtClean="0">
                <a:solidFill>
                  <a:schemeClr val="accent2">
                    <a:lumMod val="50000"/>
                  </a:schemeClr>
                </a:solidFill>
              </a:rPr>
              <a:t>Tput</a:t>
            </a:r>
            <a:r>
              <a:rPr lang="en-US" sz="2000" dirty="0" smtClean="0">
                <a:solidFill>
                  <a:schemeClr val="accent2">
                    <a:lumMod val="50000"/>
                  </a:schemeClr>
                </a:solidFill>
              </a:rPr>
              <a:t> and CDF</a:t>
            </a:r>
            <a:br>
              <a:rPr lang="en-US" sz="2000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en-US" sz="2000" dirty="0" smtClean="0">
                <a:solidFill>
                  <a:schemeClr val="accent2">
                    <a:lumMod val="50000"/>
                  </a:schemeClr>
                </a:solidFill>
              </a:rPr>
              <a:t>Normally we determine and plot CDF(</a:t>
            </a:r>
            <a:r>
              <a:rPr lang="en-US" sz="2000" dirty="0" err="1" smtClean="0">
                <a:solidFill>
                  <a:schemeClr val="accent2">
                    <a:lumMod val="50000"/>
                  </a:schemeClr>
                </a:solidFill>
              </a:rPr>
              <a:t>P</a:t>
            </a:r>
            <a:r>
              <a:rPr lang="en-US" sz="2000" baseline="-25000" dirty="0" err="1" smtClean="0">
                <a:solidFill>
                  <a:schemeClr val="accent2">
                    <a:lumMod val="50000"/>
                  </a:schemeClr>
                </a:solidFill>
              </a:rPr>
              <a:t>av</a:t>
            </a:r>
            <a:r>
              <a:rPr lang="en-US" sz="2000" dirty="0" smtClean="0">
                <a:solidFill>
                  <a:schemeClr val="accent2">
                    <a:lumMod val="50000"/>
                  </a:schemeClr>
                </a:solidFill>
              </a:rPr>
              <a:t>)</a:t>
            </a:r>
            <a:endParaRPr lang="en-US" sz="2000" dirty="0">
              <a:solidFill>
                <a:schemeClr val="accent2">
                  <a:lumMod val="50000"/>
                </a:schemeClr>
              </a:solidFill>
            </a:endParaRPr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/>
          </p:nvPr>
        </p:nvGraphicFramePr>
        <p:xfrm>
          <a:off x="744538" y="2122488"/>
          <a:ext cx="7367587" cy="1647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6168" name="Equation" r:id="rId3" imgW="4203360" imgH="939600" progId="Equation.DSMT4">
                  <p:embed/>
                </p:oleObj>
              </mc:Choice>
              <mc:Fallback>
                <p:oleObj name="Equation" r:id="rId3" imgW="4203360" imgH="9396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744538" y="2122488"/>
                        <a:ext cx="7367587" cy="1647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/>
          <p:cNvGraphicFramePr>
            <a:graphicFrameLocks noChangeAspect="1"/>
          </p:cNvGraphicFramePr>
          <p:nvPr>
            <p:extLst/>
          </p:nvPr>
        </p:nvGraphicFramePr>
        <p:xfrm>
          <a:off x="755650" y="3851275"/>
          <a:ext cx="7934325" cy="1533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6169" name="Equation" r:id="rId5" imgW="4863960" imgH="939600" progId="Equation.DSMT4">
                  <p:embed/>
                </p:oleObj>
              </mc:Choice>
              <mc:Fallback>
                <p:oleObj name="Equation" r:id="rId5" imgW="4863960" imgH="9396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755650" y="3851275"/>
                        <a:ext cx="7934325" cy="15335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/>
          </p:nvPr>
        </p:nvGraphicFramePr>
        <p:xfrm>
          <a:off x="2828925" y="5434013"/>
          <a:ext cx="5895975" cy="9445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6170" name="Equation" r:id="rId7" imgW="3174840" imgH="507960" progId="Equation.DSMT4">
                  <p:embed/>
                </p:oleObj>
              </mc:Choice>
              <mc:Fallback>
                <p:oleObj name="Equation" r:id="rId7" imgW="3174840" imgH="50796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828925" y="5434013"/>
                        <a:ext cx="5895975" cy="944562"/>
                      </a:xfrm>
                      <a:prstGeom prst="rect">
                        <a:avLst/>
                      </a:prstGeom>
                      <a:ln>
                        <a:solidFill>
                          <a:srgbClr val="FF0000"/>
                        </a:solidFill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683569" y="5517232"/>
            <a:ext cx="1983432" cy="70788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US" sz="2000" dirty="0" smtClean="0">
                <a:solidFill>
                  <a:srgbClr val="FF0000"/>
                </a:solidFill>
              </a:rPr>
              <a:t>Relationships for powers in </a:t>
            </a:r>
            <a:r>
              <a:rPr lang="en-US" sz="2000" dirty="0" err="1" smtClean="0">
                <a:solidFill>
                  <a:srgbClr val="FF0000"/>
                </a:solidFill>
              </a:rPr>
              <a:t>dBm</a:t>
            </a:r>
            <a:r>
              <a:rPr lang="en-US" sz="2000" dirty="0" smtClean="0">
                <a:solidFill>
                  <a:srgbClr val="FF0000"/>
                </a:solidFill>
              </a:rPr>
              <a:t>:</a:t>
            </a:r>
            <a:endParaRPr lang="en-US" sz="2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44430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87824" y="1772816"/>
            <a:ext cx="6131664" cy="4581128"/>
          </a:xfrm>
          <a:prstGeom prst="rect">
            <a:avLst/>
          </a:prstGeom>
        </p:spPr>
      </p:pic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304800" y="404664"/>
            <a:ext cx="8686800" cy="1195536"/>
          </a:xfrm>
        </p:spPr>
        <p:txBody>
          <a:bodyPr/>
          <a:lstStyle/>
          <a:p>
            <a:r>
              <a:rPr lang="en-US" dirty="0" smtClean="0"/>
              <a:t>Popularity of “OTA” tests in RIMP</a:t>
            </a:r>
            <a:br>
              <a:rPr lang="en-US" dirty="0" smtClean="0"/>
            </a:br>
            <a:r>
              <a:rPr lang="en-US" dirty="0" smtClean="0"/>
              <a:t>OTA = Over-The-Air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10000" contrast="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08520" y="2204864"/>
            <a:ext cx="3360128" cy="3169183"/>
          </a:xfrm>
          <a:prstGeom prst="rect">
            <a:avLst/>
          </a:prstGeom>
          <a:scene3d>
            <a:camera prst="orthographicFront">
              <a:rot lat="0" lon="0" rev="0"/>
            </a:camera>
            <a:lightRig rig="threePt" dir="t"/>
          </a:scene3d>
        </p:spPr>
      </p:pic>
    </p:spTree>
    <p:extLst>
      <p:ext uri="{BB962C8B-B14F-4D97-AF65-F5344CB8AC3E}">
        <p14:creationId xmlns:p14="http://schemas.microsoft.com/office/powerpoint/2010/main" val="1538661869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2800" b="0" dirty="0" smtClean="0">
                <a:solidFill>
                  <a:srgbClr val="FF0000"/>
                </a:solidFill>
              </a:rPr>
              <a:t>Our present research: includes also random-LOS</a:t>
            </a:r>
            <a:br>
              <a:rPr lang="en-US" sz="2800" b="0" dirty="0" smtClean="0">
                <a:solidFill>
                  <a:srgbClr val="FF0000"/>
                </a:solidFill>
              </a:rPr>
            </a:br>
            <a:r>
              <a:rPr lang="en-US" sz="2800" b="0" dirty="0" smtClean="0">
                <a:solidFill>
                  <a:srgbClr val="FF0000"/>
                </a:solidFill>
              </a:rPr>
              <a:t>&amp; testing the real-life hypothesis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/>
          </p:nvPr>
        </p:nvGraphicFramePr>
        <p:xfrm>
          <a:off x="428625" y="1787080"/>
          <a:ext cx="8286808" cy="329810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9119"/>
                <a:gridCol w="1584176"/>
                <a:gridCol w="3312368"/>
                <a:gridCol w="1551145"/>
              </a:tblGrid>
              <a:tr h="824526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latin typeface="Arial"/>
                          <a:cs typeface="Arial"/>
                        </a:rPr>
                        <a:t>Environment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latin typeface="Arial"/>
                          <a:cs typeface="Arial"/>
                        </a:rPr>
                        <a:t>Equivalent measurement method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latin typeface="Arial"/>
                          <a:cs typeface="Arial"/>
                        </a:rPr>
                        <a:t>Antenna quality measure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latin typeface="Arial"/>
                          <a:cs typeface="Arial"/>
                        </a:rPr>
                        <a:t>MIMO and diversity capability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</a:tr>
              <a:tr h="824526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>
                          <a:solidFill>
                            <a:srgbClr val="FF0000"/>
                          </a:solidFill>
                          <a:latin typeface="Arial"/>
                          <a:cs typeface="Arial"/>
                        </a:rPr>
                        <a:t>Free space</a:t>
                      </a:r>
                      <a:r>
                        <a:rPr lang="en-US" sz="1400" b="1" baseline="0" dirty="0" smtClean="0">
                          <a:solidFill>
                            <a:srgbClr val="FF0000"/>
                          </a:solidFill>
                          <a:latin typeface="Arial"/>
                          <a:cs typeface="Arial"/>
                        </a:rPr>
                        <a:t> </a:t>
                      </a:r>
                      <a:br>
                        <a:rPr lang="en-US" sz="1400" b="1" baseline="0" dirty="0" smtClean="0">
                          <a:solidFill>
                            <a:srgbClr val="FF0000"/>
                          </a:solidFill>
                          <a:latin typeface="Arial"/>
                          <a:cs typeface="Arial"/>
                        </a:rPr>
                      </a:br>
                      <a:r>
                        <a:rPr lang="en-US" sz="1400" b="1" baseline="0" dirty="0" smtClean="0">
                          <a:solidFill>
                            <a:srgbClr val="FF0000"/>
                          </a:solidFill>
                          <a:latin typeface="Arial"/>
                          <a:cs typeface="Arial"/>
                        </a:rPr>
                        <a:t>(pure-LOS)</a:t>
                      </a:r>
                      <a:endParaRPr lang="en-US" sz="1400" b="1" dirty="0" smtClean="0">
                        <a:solidFill>
                          <a:srgbClr val="FF0000"/>
                        </a:solidFill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FF0000"/>
                          </a:solidFill>
                          <a:latin typeface="Arial"/>
                          <a:cs typeface="Arial"/>
                        </a:rPr>
                        <a:t>Anechoic </a:t>
                      </a:r>
                      <a:br>
                        <a:rPr lang="en-US" sz="1400" b="1" dirty="0" smtClean="0">
                          <a:solidFill>
                            <a:srgbClr val="FF0000"/>
                          </a:solidFill>
                          <a:latin typeface="Arial"/>
                          <a:cs typeface="Arial"/>
                        </a:rPr>
                      </a:br>
                      <a:r>
                        <a:rPr lang="en-US" sz="1400" b="1" dirty="0" smtClean="0">
                          <a:solidFill>
                            <a:srgbClr val="FF0000"/>
                          </a:solidFill>
                          <a:latin typeface="Arial"/>
                          <a:cs typeface="Arial"/>
                        </a:rPr>
                        <a:t>chamber</a:t>
                      </a:r>
                      <a:endParaRPr lang="en-US" sz="1400" b="1" dirty="0">
                        <a:solidFill>
                          <a:srgbClr val="FF0000"/>
                        </a:solidFill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>
                          <a:solidFill>
                            <a:srgbClr val="008000"/>
                          </a:solidFill>
                          <a:latin typeface="Arial"/>
                          <a:cs typeface="Arial"/>
                        </a:rPr>
                        <a:t>Deterministic</a:t>
                      </a:r>
                      <a:r>
                        <a:rPr lang="en-US" sz="1400" b="1" baseline="0" dirty="0" smtClean="0">
                          <a:solidFill>
                            <a:srgbClr val="008000"/>
                          </a:solidFill>
                          <a:latin typeface="Arial"/>
                          <a:cs typeface="Arial"/>
                        </a:rPr>
                        <a:t> case: </a:t>
                      </a:r>
                      <a:r>
                        <a:rPr lang="en-US" sz="1400" b="1" dirty="0" smtClean="0">
                          <a:solidFill>
                            <a:srgbClr val="008000"/>
                          </a:solidFill>
                          <a:latin typeface="Arial"/>
                          <a:cs typeface="Arial"/>
                        </a:rPr>
                        <a:t>Realized gain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>
                          <a:solidFill>
                            <a:srgbClr val="FF0000"/>
                          </a:solidFill>
                          <a:latin typeface="Arial"/>
                          <a:cs typeface="Arial"/>
                        </a:rPr>
                        <a:t>User-random</a:t>
                      </a:r>
                      <a:r>
                        <a:rPr lang="en-US" sz="1400" b="1" baseline="0" dirty="0" smtClean="0">
                          <a:solidFill>
                            <a:srgbClr val="FF0000"/>
                          </a:solidFill>
                          <a:latin typeface="Arial"/>
                          <a:cs typeface="Arial"/>
                        </a:rPr>
                        <a:t> case: Not known</a:t>
                      </a:r>
                      <a:endParaRPr lang="en-US" sz="1400" b="1" dirty="0" smtClean="0">
                        <a:solidFill>
                          <a:srgbClr val="FF0000"/>
                        </a:solidFill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FF0000"/>
                          </a:solidFill>
                          <a:latin typeface="Arial"/>
                          <a:cs typeface="Arial"/>
                        </a:rPr>
                        <a:t>To</a:t>
                      </a:r>
                      <a:r>
                        <a:rPr lang="en-US" sz="1400" b="1" baseline="0" dirty="0" smtClean="0">
                          <a:solidFill>
                            <a:srgbClr val="FF0000"/>
                          </a:solidFill>
                          <a:latin typeface="Arial"/>
                          <a:cs typeface="Arial"/>
                        </a:rPr>
                        <a:t> some </a:t>
                      </a:r>
                    </a:p>
                    <a:p>
                      <a:pPr algn="ctr"/>
                      <a:r>
                        <a:rPr lang="en-US" sz="1400" b="1" baseline="0" dirty="0" smtClean="0">
                          <a:solidFill>
                            <a:srgbClr val="FF0000"/>
                          </a:solidFill>
                          <a:latin typeface="Arial"/>
                          <a:cs typeface="Arial"/>
                        </a:rPr>
                        <a:t>degree</a:t>
                      </a:r>
                      <a:endParaRPr lang="en-US" sz="1400" b="1" dirty="0">
                        <a:solidFill>
                          <a:srgbClr val="FF0000"/>
                        </a:solidFill>
                        <a:latin typeface="Arial"/>
                        <a:cs typeface="Arial"/>
                      </a:endParaRPr>
                    </a:p>
                  </a:txBody>
                  <a:tcPr anchor="ctr"/>
                </a:tc>
              </a:tr>
              <a:tr h="824526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latin typeface="Arial"/>
                          <a:cs typeface="Arial"/>
                        </a:rPr>
                        <a:t>Real-life environments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latin typeface="Arial"/>
                          <a:cs typeface="Arial"/>
                        </a:rPr>
                        <a:t>Expensive drive tests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latin typeface="Arial"/>
                          <a:cs typeface="Arial"/>
                        </a:rPr>
                        <a:t>No unique quality measure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latin typeface="Arial"/>
                          <a:cs typeface="Arial"/>
                        </a:rPr>
                        <a:t>Yes</a:t>
                      </a:r>
                      <a:endParaRPr lang="en-US" sz="1400" dirty="0">
                        <a:latin typeface="Arial"/>
                        <a:cs typeface="Arial"/>
                      </a:endParaRPr>
                    </a:p>
                  </a:txBody>
                  <a:tcPr anchor="ctr"/>
                </a:tc>
              </a:tr>
              <a:tr h="824526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>
                          <a:solidFill>
                            <a:srgbClr val="FF0000"/>
                          </a:solidFill>
                          <a:latin typeface="Arial"/>
                          <a:cs typeface="Arial"/>
                        </a:rPr>
                        <a:t>Rich isotropic multipath (RIMP)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FF0000"/>
                          </a:solidFill>
                          <a:latin typeface="Arial"/>
                          <a:cs typeface="Arial"/>
                        </a:rPr>
                        <a:t>Reverberation chamber</a:t>
                      </a:r>
                      <a:endParaRPr lang="en-US" sz="1400" b="1" dirty="0">
                        <a:solidFill>
                          <a:srgbClr val="FF0000"/>
                        </a:solidFill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>
                          <a:solidFill>
                            <a:srgbClr val="008000"/>
                          </a:solidFill>
                          <a:latin typeface="Arial"/>
                          <a:cs typeface="Arial"/>
                        </a:rPr>
                        <a:t>Total radiation efficiency   </a:t>
                      </a:r>
                      <a:r>
                        <a:rPr lang="en-US" sz="1400" b="1" dirty="0" err="1" smtClean="0">
                          <a:solidFill>
                            <a:srgbClr val="008000"/>
                          </a:solidFill>
                          <a:latin typeface="Arial"/>
                          <a:cs typeface="Arial"/>
                        </a:rPr>
                        <a:t>e</a:t>
                      </a:r>
                      <a:r>
                        <a:rPr lang="en-US" sz="1400" b="1" baseline="-25000" dirty="0" err="1" smtClean="0">
                          <a:solidFill>
                            <a:srgbClr val="008000"/>
                          </a:solidFill>
                          <a:latin typeface="Arial"/>
                          <a:cs typeface="Arial"/>
                        </a:rPr>
                        <a:t>rad</a:t>
                      </a:r>
                      <a:endParaRPr lang="en-US" sz="1400" b="1" baseline="-25000" dirty="0" smtClean="0">
                        <a:solidFill>
                          <a:srgbClr val="008000"/>
                        </a:solidFill>
                        <a:latin typeface="Arial"/>
                        <a:cs typeface="Arial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baseline="0" dirty="0" smtClean="0">
                          <a:solidFill>
                            <a:srgbClr val="008000"/>
                          </a:solidFill>
                          <a:latin typeface="Arial"/>
                          <a:cs typeface="Arial"/>
                        </a:rPr>
                        <a:t>&amp; Diversity gain in </a:t>
                      </a:r>
                      <a:r>
                        <a:rPr lang="en-US" sz="1400" b="1" baseline="0" dirty="0" err="1" smtClean="0">
                          <a:solidFill>
                            <a:srgbClr val="008000"/>
                          </a:solidFill>
                          <a:latin typeface="Arial"/>
                          <a:cs typeface="Arial"/>
                        </a:rPr>
                        <a:t>dBR</a:t>
                      </a:r>
                      <a:endParaRPr lang="en-US" sz="1400" b="1" baseline="0" dirty="0" smtClean="0">
                        <a:solidFill>
                          <a:srgbClr val="008000"/>
                        </a:solidFill>
                        <a:latin typeface="Arial"/>
                        <a:cs typeface="Arial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baseline="0" dirty="0" smtClean="0">
                          <a:solidFill>
                            <a:srgbClr val="008000"/>
                          </a:solidFill>
                          <a:latin typeface="Arial"/>
                          <a:cs typeface="Arial"/>
                        </a:rPr>
                        <a:t>&amp; Multiplexing efficiency in </a:t>
                      </a:r>
                      <a:r>
                        <a:rPr lang="en-US" sz="1400" b="1" baseline="0" dirty="0" err="1" smtClean="0">
                          <a:solidFill>
                            <a:srgbClr val="008000"/>
                          </a:solidFill>
                          <a:latin typeface="Arial"/>
                          <a:cs typeface="Arial"/>
                        </a:rPr>
                        <a:t>dBiid</a:t>
                      </a:r>
                      <a:endParaRPr lang="en-US" sz="1400" b="1" baseline="0" dirty="0" smtClean="0">
                        <a:solidFill>
                          <a:srgbClr val="008000"/>
                        </a:solidFill>
                        <a:latin typeface="Arial"/>
                        <a:cs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rgbClr val="FF0000"/>
                          </a:solidFill>
                          <a:latin typeface="Arial"/>
                          <a:cs typeface="Arial"/>
                        </a:rPr>
                        <a:t>Yes</a:t>
                      </a:r>
                      <a:endParaRPr lang="en-US" sz="1400" b="1" dirty="0">
                        <a:solidFill>
                          <a:srgbClr val="FF0000"/>
                        </a:solidFill>
                        <a:latin typeface="Arial"/>
                        <a:cs typeface="Arial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2" name="Rectangle 1"/>
          <p:cNvSpPr/>
          <p:nvPr/>
        </p:nvSpPr>
        <p:spPr>
          <a:xfrm>
            <a:off x="179512" y="5385410"/>
            <a:ext cx="8784976" cy="584775"/>
          </a:xfrm>
          <a:prstGeom prst="rect">
            <a:avLst/>
          </a:prstGeom>
          <a:ln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en-US" sz="1600" dirty="0" smtClean="0">
                <a:solidFill>
                  <a:srgbClr val="FF0000"/>
                </a:solidFill>
                <a:latin typeface="Arial"/>
              </a:rPr>
              <a:t>Hypothesis: If </a:t>
            </a:r>
            <a:r>
              <a:rPr lang="en-US" sz="1600" dirty="0">
                <a:solidFill>
                  <a:srgbClr val="FF0000"/>
                </a:solidFill>
                <a:latin typeface="Arial"/>
              </a:rPr>
              <a:t>wireless terminals work well in RIMP and </a:t>
            </a:r>
            <a:r>
              <a:rPr lang="en-US" sz="1600" dirty="0" smtClean="0">
                <a:solidFill>
                  <a:srgbClr val="FF0000"/>
                </a:solidFill>
                <a:latin typeface="Arial"/>
              </a:rPr>
              <a:t>random pure</a:t>
            </a:r>
            <a:r>
              <a:rPr lang="en-US" sz="1600" dirty="0">
                <a:solidFill>
                  <a:srgbClr val="FF0000"/>
                </a:solidFill>
                <a:latin typeface="Arial"/>
              </a:rPr>
              <a:t>-LOS environments, they will work well also in real-life </a:t>
            </a:r>
            <a:r>
              <a:rPr lang="en-US" sz="1600" dirty="0" smtClean="0">
                <a:solidFill>
                  <a:srgbClr val="FF0000"/>
                </a:solidFill>
                <a:latin typeface="Arial"/>
              </a:rPr>
              <a:t>environments. It </a:t>
            </a:r>
            <a:r>
              <a:rPr lang="en-US" sz="1600" dirty="0">
                <a:solidFill>
                  <a:srgbClr val="FF0000"/>
                </a:solidFill>
                <a:latin typeface="Arial"/>
              </a:rPr>
              <a:t>remains to be </a:t>
            </a:r>
            <a:r>
              <a:rPr lang="en-US" sz="1600" dirty="0" smtClean="0">
                <a:solidFill>
                  <a:srgbClr val="FF0000"/>
                </a:solidFill>
                <a:latin typeface="Arial"/>
              </a:rPr>
              <a:t>proven. </a:t>
            </a:r>
            <a:endParaRPr lang="en-US" sz="1600" dirty="0">
              <a:solidFill>
                <a:srgbClr val="FF0000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1522899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304800"/>
            <a:ext cx="7772400" cy="1219200"/>
          </a:xfrm>
        </p:spPr>
        <p:txBody>
          <a:bodyPr/>
          <a:lstStyle/>
          <a:p>
            <a:r>
              <a:rPr lang="en-US" dirty="0" smtClean="0"/>
              <a:t>Learning goals</a:t>
            </a:r>
            <a:br>
              <a:rPr lang="en-US" dirty="0" smtClean="0"/>
            </a:br>
            <a:r>
              <a:rPr lang="en-US" dirty="0" smtClean="0"/>
              <a:t>(after lab 1)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1828800"/>
            <a:ext cx="7772400" cy="4572000"/>
          </a:xfrm>
        </p:spPr>
        <p:txBody>
          <a:bodyPr/>
          <a:lstStyle/>
          <a:p>
            <a:r>
              <a:rPr lang="en-US" dirty="0" smtClean="0"/>
              <a:t>Describe how reverberation chambers work.</a:t>
            </a:r>
          </a:p>
          <a:p>
            <a:r>
              <a:rPr lang="en-US" dirty="0" smtClean="0"/>
              <a:t>Describe how reverberation chambers can be used to measure MIMO antenna performance in rich isotropic multipath</a:t>
            </a:r>
          </a:p>
          <a:p>
            <a:r>
              <a:rPr lang="en-US" dirty="0" smtClean="0"/>
              <a:t>Describe how reverberation chamber can be used to measure active terminals: Calibration of chamber and measurements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082850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685800" y="228600"/>
            <a:ext cx="7772400" cy="1371600"/>
          </a:xfrm>
        </p:spPr>
        <p:txBody>
          <a:bodyPr/>
          <a:lstStyle/>
          <a:p>
            <a:r>
              <a:rPr lang="en-GB" sz="3200" dirty="0" smtClean="0"/>
              <a:t>Shannon’s formula (1948) for the capacity of a </a:t>
            </a:r>
            <a:r>
              <a:rPr lang="en-GB" sz="3200" dirty="0"/>
              <a:t>SISO communication </a:t>
            </a:r>
            <a:r>
              <a:rPr lang="en-GB" sz="3200" dirty="0" smtClean="0"/>
              <a:t>link in additive white noise channel (AWGN)</a:t>
            </a:r>
            <a:endParaRPr lang="en-GB" sz="3200" dirty="0"/>
          </a:p>
        </p:txBody>
      </p:sp>
      <p:graphicFrame>
        <p:nvGraphicFramePr>
          <p:cNvPr id="462849" name="Object 1"/>
          <p:cNvGraphicFramePr>
            <a:graphicFrameLocks noChangeAspect="1"/>
          </p:cNvGraphicFramePr>
          <p:nvPr>
            <p:extLst/>
          </p:nvPr>
        </p:nvGraphicFramePr>
        <p:xfrm>
          <a:off x="914400" y="1752600"/>
          <a:ext cx="7405221" cy="990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8544" name="Equation" r:id="rId3" imgW="1612800" imgH="215640" progId="Equation.DSMT4">
                  <p:embed/>
                </p:oleObj>
              </mc:Choice>
              <mc:Fallback>
                <p:oleObj name="Equation" r:id="rId3" imgW="1612800" imgH="2156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14400" y="1752600"/>
                        <a:ext cx="7405221" cy="990600"/>
                      </a:xfrm>
                      <a:prstGeom prst="rect">
                        <a:avLst/>
                      </a:prstGeom>
                      <a:solidFill>
                        <a:srgbClr val="CCFFCC"/>
                      </a:solidFill>
                      <a:extLst/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5" name="Group 4"/>
          <p:cNvGrpSpPr/>
          <p:nvPr/>
        </p:nvGrpSpPr>
        <p:grpSpPr>
          <a:xfrm>
            <a:off x="3070768" y="4679520"/>
            <a:ext cx="3117850" cy="665163"/>
            <a:chOff x="1143000" y="2916237"/>
            <a:chExt cx="3117850" cy="665163"/>
          </a:xfrm>
        </p:grpSpPr>
        <p:grpSp>
          <p:nvGrpSpPr>
            <p:cNvPr id="6" name="Grupp 23"/>
            <p:cNvGrpSpPr/>
            <p:nvPr/>
          </p:nvGrpSpPr>
          <p:grpSpPr>
            <a:xfrm>
              <a:off x="1352550" y="2992437"/>
              <a:ext cx="762000" cy="304800"/>
              <a:chOff x="1219200" y="1752600"/>
              <a:chExt cx="762000" cy="304800"/>
            </a:xfrm>
          </p:grpSpPr>
          <p:grpSp>
            <p:nvGrpSpPr>
              <p:cNvPr id="19" name="Grupp 17"/>
              <p:cNvGrpSpPr/>
              <p:nvPr/>
            </p:nvGrpSpPr>
            <p:grpSpPr>
              <a:xfrm>
                <a:off x="1219200" y="1752600"/>
                <a:ext cx="762000" cy="304800"/>
                <a:chOff x="1219200" y="1752600"/>
                <a:chExt cx="762000" cy="304800"/>
              </a:xfrm>
            </p:grpSpPr>
            <p:cxnSp>
              <p:nvCxnSpPr>
                <p:cNvPr id="21" name="Rak 4"/>
                <p:cNvCxnSpPr/>
                <p:nvPr/>
              </p:nvCxnSpPr>
              <p:spPr bwMode="auto">
                <a:xfrm>
                  <a:off x="1219200" y="1905000"/>
                  <a:ext cx="533400" cy="0"/>
                </a:xfrm>
                <a:prstGeom prst="line">
                  <a:avLst/>
                </a:prstGeom>
                <a:solidFill>
                  <a:schemeClr val="accent1"/>
                </a:solidFill>
                <a:ln w="12700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</p:cxnSp>
            <p:cxnSp>
              <p:nvCxnSpPr>
                <p:cNvPr id="22" name="Rak 6"/>
                <p:cNvCxnSpPr/>
                <p:nvPr/>
              </p:nvCxnSpPr>
              <p:spPr bwMode="auto">
                <a:xfrm flipV="1">
                  <a:off x="1752600" y="1752600"/>
                  <a:ext cx="228600" cy="152400"/>
                </a:xfrm>
                <a:prstGeom prst="line">
                  <a:avLst/>
                </a:prstGeom>
                <a:solidFill>
                  <a:schemeClr val="accent1"/>
                </a:solidFill>
                <a:ln w="12700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</p:cxnSp>
            <p:cxnSp>
              <p:nvCxnSpPr>
                <p:cNvPr id="23" name="Rak 8"/>
                <p:cNvCxnSpPr/>
                <p:nvPr/>
              </p:nvCxnSpPr>
              <p:spPr bwMode="auto">
                <a:xfrm>
                  <a:off x="1752600" y="1905000"/>
                  <a:ext cx="228600" cy="152400"/>
                </a:xfrm>
                <a:prstGeom prst="line">
                  <a:avLst/>
                </a:prstGeom>
                <a:solidFill>
                  <a:schemeClr val="accent1"/>
                </a:solidFill>
                <a:ln w="12700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</p:cxnSp>
          </p:grpSp>
          <p:cxnSp>
            <p:nvCxnSpPr>
              <p:cNvPr id="20" name="Rak pil 20"/>
              <p:cNvCxnSpPr/>
              <p:nvPr/>
            </p:nvCxnSpPr>
            <p:spPr bwMode="auto">
              <a:xfrm>
                <a:off x="1295400" y="1905000"/>
                <a:ext cx="228600" cy="1588"/>
              </a:xfrm>
              <a:prstGeom prst="straightConnector1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arrow"/>
              </a:ln>
              <a:effectLst/>
            </p:spPr>
          </p:cxnSp>
        </p:grpSp>
        <p:grpSp>
          <p:nvGrpSpPr>
            <p:cNvPr id="8" name="Grupp 24"/>
            <p:cNvGrpSpPr/>
            <p:nvPr/>
          </p:nvGrpSpPr>
          <p:grpSpPr>
            <a:xfrm>
              <a:off x="3181350" y="2992437"/>
              <a:ext cx="838200" cy="304800"/>
              <a:chOff x="2514600" y="1752600"/>
              <a:chExt cx="838200" cy="304800"/>
            </a:xfrm>
          </p:grpSpPr>
          <p:grpSp>
            <p:nvGrpSpPr>
              <p:cNvPr id="14" name="Grupp 18"/>
              <p:cNvGrpSpPr/>
              <p:nvPr/>
            </p:nvGrpSpPr>
            <p:grpSpPr>
              <a:xfrm>
                <a:off x="2514600" y="1752600"/>
                <a:ext cx="838200" cy="304800"/>
                <a:chOff x="2514600" y="1752600"/>
                <a:chExt cx="838200" cy="304800"/>
              </a:xfrm>
            </p:grpSpPr>
            <p:cxnSp>
              <p:nvCxnSpPr>
                <p:cNvPr id="16" name="Rak 11"/>
                <p:cNvCxnSpPr/>
                <p:nvPr/>
              </p:nvCxnSpPr>
              <p:spPr bwMode="auto">
                <a:xfrm>
                  <a:off x="2514600" y="1752600"/>
                  <a:ext cx="228600" cy="152400"/>
                </a:xfrm>
                <a:prstGeom prst="line">
                  <a:avLst/>
                </a:prstGeom>
                <a:solidFill>
                  <a:schemeClr val="accent1"/>
                </a:solidFill>
                <a:ln w="12700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</p:cxnSp>
            <p:cxnSp>
              <p:nvCxnSpPr>
                <p:cNvPr id="17" name="Rak 13"/>
                <p:cNvCxnSpPr/>
                <p:nvPr/>
              </p:nvCxnSpPr>
              <p:spPr bwMode="auto">
                <a:xfrm rot="10800000" flipV="1">
                  <a:off x="2514600" y="1905000"/>
                  <a:ext cx="228600" cy="152400"/>
                </a:xfrm>
                <a:prstGeom prst="line">
                  <a:avLst/>
                </a:prstGeom>
                <a:solidFill>
                  <a:schemeClr val="accent1"/>
                </a:solidFill>
                <a:ln w="12700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</p:cxnSp>
            <p:cxnSp>
              <p:nvCxnSpPr>
                <p:cNvPr id="18" name="Rak 15"/>
                <p:cNvCxnSpPr/>
                <p:nvPr/>
              </p:nvCxnSpPr>
              <p:spPr bwMode="auto">
                <a:xfrm>
                  <a:off x="2743200" y="1905000"/>
                  <a:ext cx="609600" cy="0"/>
                </a:xfrm>
                <a:prstGeom prst="line">
                  <a:avLst/>
                </a:prstGeom>
                <a:solidFill>
                  <a:schemeClr val="accent1"/>
                </a:solidFill>
                <a:ln w="12700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</p:cxnSp>
          </p:grpSp>
          <p:cxnSp>
            <p:nvCxnSpPr>
              <p:cNvPr id="15" name="Rak pil 22"/>
              <p:cNvCxnSpPr/>
              <p:nvPr/>
            </p:nvCxnSpPr>
            <p:spPr bwMode="auto">
              <a:xfrm>
                <a:off x="2971800" y="1905000"/>
                <a:ext cx="152400" cy="1588"/>
              </a:xfrm>
              <a:prstGeom prst="straightConnector1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arrow"/>
              </a:ln>
              <a:effectLst/>
            </p:spPr>
          </p:cxnSp>
        </p:grpSp>
        <p:cxnSp>
          <p:nvCxnSpPr>
            <p:cNvPr id="9" name="Rak pil 26"/>
            <p:cNvCxnSpPr/>
            <p:nvPr/>
          </p:nvCxnSpPr>
          <p:spPr bwMode="auto">
            <a:xfrm>
              <a:off x="2495550" y="3144837"/>
              <a:ext cx="381000" cy="1588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graphicFrame>
          <p:nvGraphicFramePr>
            <p:cNvPr id="10" name="Object 2"/>
            <p:cNvGraphicFramePr>
              <a:graphicFrameLocks noChangeAspect="1"/>
            </p:cNvGraphicFramePr>
            <p:nvPr>
              <p:extLst/>
            </p:nvPr>
          </p:nvGraphicFramePr>
          <p:xfrm>
            <a:off x="1143000" y="2916237"/>
            <a:ext cx="209550" cy="28416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48545" name="Equation" r:id="rId5" imgW="139680" imgH="190440" progId="Equation.DSMT4">
                    <p:embed/>
                  </p:oleObj>
                </mc:Choice>
                <mc:Fallback>
                  <p:oleObj name="Equation" r:id="rId5" imgW="139680" imgH="190440" progId="Equation.DSMT4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143000" y="2916237"/>
                          <a:ext cx="209550" cy="284163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=""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1" name="Object 3"/>
            <p:cNvGraphicFramePr>
              <a:graphicFrameLocks noChangeAspect="1"/>
            </p:cNvGraphicFramePr>
            <p:nvPr>
              <p:extLst/>
            </p:nvPr>
          </p:nvGraphicFramePr>
          <p:xfrm>
            <a:off x="4032250" y="2916237"/>
            <a:ext cx="228600" cy="28416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48546" name="Equation" r:id="rId7" imgW="152280" imgH="190440" progId="Equation.DSMT4">
                    <p:embed/>
                  </p:oleObj>
                </mc:Choice>
                <mc:Fallback>
                  <p:oleObj name="Equation" r:id="rId7" imgW="152280" imgH="190440" progId="Equation.DSMT4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8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032250" y="2916237"/>
                          <a:ext cx="228600" cy="284163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=""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2" name="Object 4"/>
            <p:cNvGraphicFramePr>
              <a:graphicFrameLocks noChangeAspect="1"/>
            </p:cNvGraphicFramePr>
            <p:nvPr>
              <p:extLst/>
            </p:nvPr>
          </p:nvGraphicFramePr>
          <p:xfrm>
            <a:off x="1911350" y="3297237"/>
            <a:ext cx="266700" cy="28416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48547" name="Equation" r:id="rId9" imgW="177480" imgH="190440" progId="Equation.DSMT4">
                    <p:embed/>
                  </p:oleObj>
                </mc:Choice>
                <mc:Fallback>
                  <p:oleObj name="Equation" r:id="rId9" imgW="177480" imgH="190440" progId="Equation.DSMT4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0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911350" y="3297237"/>
                          <a:ext cx="266700" cy="284163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=""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3" name="Object 5"/>
            <p:cNvGraphicFramePr>
              <a:graphicFrameLocks noChangeAspect="1"/>
            </p:cNvGraphicFramePr>
            <p:nvPr>
              <p:extLst/>
            </p:nvPr>
          </p:nvGraphicFramePr>
          <p:xfrm>
            <a:off x="3105150" y="3297237"/>
            <a:ext cx="285750" cy="28416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48548" name="Equation" r:id="rId11" imgW="190440" imgH="190440" progId="Equation.DSMT4">
                    <p:embed/>
                  </p:oleObj>
                </mc:Choice>
                <mc:Fallback>
                  <p:oleObj name="Equation" r:id="rId11" imgW="190440" imgH="190440" progId="Equation.DSMT4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2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105150" y="3297237"/>
                          <a:ext cx="285750" cy="284163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=""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aphicFrame>
        <p:nvGraphicFramePr>
          <p:cNvPr id="24" name="Object 6"/>
          <p:cNvGraphicFramePr>
            <a:graphicFrameLocks noChangeAspect="1"/>
          </p:cNvGraphicFramePr>
          <p:nvPr>
            <p:extLst/>
          </p:nvPr>
        </p:nvGraphicFramePr>
        <p:xfrm>
          <a:off x="3068924" y="5791200"/>
          <a:ext cx="3119694" cy="762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8549" name="Equation" r:id="rId13" imgW="1612800" imgH="393480" progId="Equation.3">
                  <p:embed/>
                </p:oleObj>
              </mc:Choice>
              <mc:Fallback>
                <p:oleObj name="Equation" r:id="rId13" imgW="1612800" imgH="3934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68924" y="5791200"/>
                        <a:ext cx="3119694" cy="762000"/>
                      </a:xfrm>
                      <a:prstGeom prst="rect">
                        <a:avLst/>
                      </a:prstGeom>
                      <a:noFill/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3846745" y="5426372"/>
            <a:ext cx="145815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LOS case: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914400" y="3048000"/>
            <a:ext cx="73914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 smtClean="0"/>
              <a:t>This formula gives the maximum achievable spectral efficiency in AWGN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 smtClean="0"/>
              <a:t>Power and Bandwidth are resources available to improve communication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46974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381000" y="76200"/>
            <a:ext cx="8382000" cy="914400"/>
          </a:xfrm>
        </p:spPr>
        <p:txBody>
          <a:bodyPr/>
          <a:lstStyle/>
          <a:p>
            <a:r>
              <a:rPr lang="en-GB" sz="3200" dirty="0" smtClean="0"/>
              <a:t>How to use four antennas best in LOS</a:t>
            </a:r>
            <a:br>
              <a:rPr lang="en-GB" sz="3200" dirty="0" smtClean="0"/>
            </a:br>
            <a:r>
              <a:rPr lang="en-GB" sz="3200" dirty="0" smtClean="0"/>
              <a:t>according to Shannon?</a:t>
            </a:r>
            <a:endParaRPr lang="en-GB" sz="3200" dirty="0"/>
          </a:p>
        </p:txBody>
      </p:sp>
      <p:grpSp>
        <p:nvGrpSpPr>
          <p:cNvPr id="3" name="Grupp 23"/>
          <p:cNvGrpSpPr/>
          <p:nvPr/>
        </p:nvGrpSpPr>
        <p:grpSpPr>
          <a:xfrm>
            <a:off x="685800" y="1295400"/>
            <a:ext cx="762000" cy="304800"/>
            <a:chOff x="1219200" y="1752600"/>
            <a:chExt cx="762000" cy="304800"/>
          </a:xfrm>
        </p:grpSpPr>
        <p:grpSp>
          <p:nvGrpSpPr>
            <p:cNvPr id="4" name="Grupp 17"/>
            <p:cNvGrpSpPr/>
            <p:nvPr/>
          </p:nvGrpSpPr>
          <p:grpSpPr>
            <a:xfrm>
              <a:off x="1219200" y="1752600"/>
              <a:ext cx="762000" cy="304800"/>
              <a:chOff x="1219200" y="1752600"/>
              <a:chExt cx="762000" cy="304800"/>
            </a:xfrm>
          </p:grpSpPr>
          <p:cxnSp>
            <p:nvCxnSpPr>
              <p:cNvPr id="5" name="Rak 4"/>
              <p:cNvCxnSpPr/>
              <p:nvPr/>
            </p:nvCxnSpPr>
            <p:spPr bwMode="auto">
              <a:xfrm>
                <a:off x="1219200" y="1905000"/>
                <a:ext cx="533400" cy="0"/>
              </a:xfrm>
              <a:prstGeom prst="line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7" name="Rak 6"/>
              <p:cNvCxnSpPr/>
              <p:nvPr/>
            </p:nvCxnSpPr>
            <p:spPr bwMode="auto">
              <a:xfrm flipV="1">
                <a:off x="1752600" y="1752600"/>
                <a:ext cx="228600" cy="152400"/>
              </a:xfrm>
              <a:prstGeom prst="line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9" name="Rak 8"/>
              <p:cNvCxnSpPr/>
              <p:nvPr/>
            </p:nvCxnSpPr>
            <p:spPr bwMode="auto">
              <a:xfrm>
                <a:off x="1752600" y="1905000"/>
                <a:ext cx="228600" cy="152400"/>
              </a:xfrm>
              <a:prstGeom prst="line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</p:grpSp>
        <p:cxnSp>
          <p:nvCxnSpPr>
            <p:cNvPr id="21" name="Rak pil 20"/>
            <p:cNvCxnSpPr/>
            <p:nvPr/>
          </p:nvCxnSpPr>
          <p:spPr bwMode="auto">
            <a:xfrm>
              <a:off x="1295400" y="1905000"/>
              <a:ext cx="228600" cy="1588"/>
            </a:xfrm>
            <a:prstGeom prst="straightConnector1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</p:grpSp>
      <p:grpSp>
        <p:nvGrpSpPr>
          <p:cNvPr id="6" name="Grupp 24"/>
          <p:cNvGrpSpPr/>
          <p:nvPr/>
        </p:nvGrpSpPr>
        <p:grpSpPr>
          <a:xfrm>
            <a:off x="2514600" y="1295400"/>
            <a:ext cx="838200" cy="304800"/>
            <a:chOff x="2514600" y="1752600"/>
            <a:chExt cx="838200" cy="304800"/>
          </a:xfrm>
        </p:grpSpPr>
        <p:grpSp>
          <p:nvGrpSpPr>
            <p:cNvPr id="8" name="Grupp 18"/>
            <p:cNvGrpSpPr/>
            <p:nvPr/>
          </p:nvGrpSpPr>
          <p:grpSpPr>
            <a:xfrm>
              <a:off x="2514600" y="1752600"/>
              <a:ext cx="838200" cy="304800"/>
              <a:chOff x="2514600" y="1752600"/>
              <a:chExt cx="838200" cy="304800"/>
            </a:xfrm>
          </p:grpSpPr>
          <p:cxnSp>
            <p:nvCxnSpPr>
              <p:cNvPr id="12" name="Rak 11"/>
              <p:cNvCxnSpPr/>
              <p:nvPr/>
            </p:nvCxnSpPr>
            <p:spPr bwMode="auto">
              <a:xfrm>
                <a:off x="2514600" y="1752600"/>
                <a:ext cx="228600" cy="152400"/>
              </a:xfrm>
              <a:prstGeom prst="line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14" name="Rak 13"/>
              <p:cNvCxnSpPr/>
              <p:nvPr/>
            </p:nvCxnSpPr>
            <p:spPr bwMode="auto">
              <a:xfrm rot="10800000" flipV="1">
                <a:off x="2514600" y="1905000"/>
                <a:ext cx="228600" cy="152400"/>
              </a:xfrm>
              <a:prstGeom prst="line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16" name="Rak 15"/>
              <p:cNvCxnSpPr/>
              <p:nvPr/>
            </p:nvCxnSpPr>
            <p:spPr bwMode="auto">
              <a:xfrm>
                <a:off x="2743200" y="1905000"/>
                <a:ext cx="609600" cy="0"/>
              </a:xfrm>
              <a:prstGeom prst="line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</p:grpSp>
        <p:cxnSp>
          <p:nvCxnSpPr>
            <p:cNvPr id="23" name="Rak pil 22"/>
            <p:cNvCxnSpPr/>
            <p:nvPr/>
          </p:nvCxnSpPr>
          <p:spPr bwMode="auto">
            <a:xfrm>
              <a:off x="2971800" y="1905000"/>
              <a:ext cx="152400" cy="1588"/>
            </a:xfrm>
            <a:prstGeom prst="straightConnector1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</p:grpSp>
      <p:cxnSp>
        <p:nvCxnSpPr>
          <p:cNvPr id="27" name="Rak pil 26"/>
          <p:cNvCxnSpPr/>
          <p:nvPr/>
        </p:nvCxnSpPr>
        <p:spPr bwMode="auto">
          <a:xfrm>
            <a:off x="1828800" y="1447800"/>
            <a:ext cx="381000" cy="1588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graphicFrame>
        <p:nvGraphicFramePr>
          <p:cNvPr id="460802" name="Object 2"/>
          <p:cNvGraphicFramePr>
            <a:graphicFrameLocks noChangeAspect="1"/>
          </p:cNvGraphicFramePr>
          <p:nvPr/>
        </p:nvGraphicFramePr>
        <p:xfrm>
          <a:off x="476250" y="1219200"/>
          <a:ext cx="209550" cy="284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9618" name="Equation" r:id="rId3" imgW="139680" imgH="190440" progId="Equation.DSMT4">
                  <p:embed/>
                </p:oleObj>
              </mc:Choice>
              <mc:Fallback>
                <p:oleObj name="Equation" r:id="rId3" imgW="139680" imgH="1904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6250" y="1219200"/>
                        <a:ext cx="209550" cy="2841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=""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60803" name="Object 3"/>
          <p:cNvGraphicFramePr>
            <a:graphicFrameLocks noChangeAspect="1"/>
          </p:cNvGraphicFramePr>
          <p:nvPr/>
        </p:nvGraphicFramePr>
        <p:xfrm>
          <a:off x="3365500" y="1219200"/>
          <a:ext cx="228600" cy="284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9619" name="Equation" r:id="rId5" imgW="152280" imgH="190440" progId="Equation.DSMT4">
                  <p:embed/>
                </p:oleObj>
              </mc:Choice>
              <mc:Fallback>
                <p:oleObj name="Equation" r:id="rId5" imgW="152280" imgH="1904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65500" y="1219200"/>
                        <a:ext cx="228600" cy="2841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=""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60804" name="Object 4"/>
          <p:cNvGraphicFramePr>
            <a:graphicFrameLocks noChangeAspect="1"/>
          </p:cNvGraphicFramePr>
          <p:nvPr/>
        </p:nvGraphicFramePr>
        <p:xfrm>
          <a:off x="1244600" y="1600200"/>
          <a:ext cx="266700" cy="284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9620" name="Equation" r:id="rId7" imgW="177480" imgH="190440" progId="Equation.DSMT4">
                  <p:embed/>
                </p:oleObj>
              </mc:Choice>
              <mc:Fallback>
                <p:oleObj name="Equation" r:id="rId7" imgW="177480" imgH="1904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44600" y="1600200"/>
                        <a:ext cx="266700" cy="2841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=""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60805" name="Object 5"/>
          <p:cNvGraphicFramePr>
            <a:graphicFrameLocks noChangeAspect="1"/>
          </p:cNvGraphicFramePr>
          <p:nvPr/>
        </p:nvGraphicFramePr>
        <p:xfrm>
          <a:off x="2438400" y="1600200"/>
          <a:ext cx="285750" cy="284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9621" name="Equation" r:id="rId9" imgW="190440" imgH="190440" progId="Equation.DSMT4">
                  <p:embed/>
                </p:oleObj>
              </mc:Choice>
              <mc:Fallback>
                <p:oleObj name="Equation" r:id="rId9" imgW="190440" imgH="1904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38400" y="1600200"/>
                        <a:ext cx="285750" cy="2841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=""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60806" name="Object 6"/>
          <p:cNvGraphicFramePr>
            <a:graphicFrameLocks noChangeAspect="1"/>
          </p:cNvGraphicFramePr>
          <p:nvPr/>
        </p:nvGraphicFramePr>
        <p:xfrm>
          <a:off x="4410075" y="1143000"/>
          <a:ext cx="2417763" cy="590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9622" name="Equation" r:id="rId11" imgW="1612800" imgH="393480" progId="Equation.DSMT4">
                  <p:embed/>
                </p:oleObj>
              </mc:Choice>
              <mc:Fallback>
                <p:oleObj name="Equation" r:id="rId11" imgW="1612800" imgH="3934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10075" y="1143000"/>
                        <a:ext cx="2417763" cy="5905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=""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34" name="Rak 33"/>
          <p:cNvCxnSpPr/>
          <p:nvPr/>
        </p:nvCxnSpPr>
        <p:spPr bwMode="auto">
          <a:xfrm>
            <a:off x="152400" y="2133600"/>
            <a:ext cx="8763000" cy="0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35" name="textruta 34"/>
          <p:cNvSpPr txBox="1"/>
          <p:nvPr/>
        </p:nvSpPr>
        <p:spPr>
          <a:xfrm>
            <a:off x="265281" y="2209800"/>
            <a:ext cx="35092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800" u="sng" dirty="0" smtClean="0"/>
              <a:t>Two separate (uncoupled) channels:</a:t>
            </a:r>
            <a:endParaRPr lang="en-GB" sz="1800" u="sng" dirty="0"/>
          </a:p>
        </p:txBody>
      </p:sp>
      <p:grpSp>
        <p:nvGrpSpPr>
          <p:cNvPr id="10" name="Grupp 112"/>
          <p:cNvGrpSpPr/>
          <p:nvPr/>
        </p:nvGrpSpPr>
        <p:grpSpPr>
          <a:xfrm>
            <a:off x="381000" y="2554288"/>
            <a:ext cx="3228975" cy="1408112"/>
            <a:chOff x="381000" y="2554288"/>
            <a:chExt cx="3228975" cy="1408112"/>
          </a:xfrm>
        </p:grpSpPr>
        <p:grpSp>
          <p:nvGrpSpPr>
            <p:cNvPr id="11" name="Grupp 35"/>
            <p:cNvGrpSpPr/>
            <p:nvPr/>
          </p:nvGrpSpPr>
          <p:grpSpPr>
            <a:xfrm>
              <a:off x="666750" y="2743200"/>
              <a:ext cx="762000" cy="304800"/>
              <a:chOff x="1219200" y="1752600"/>
              <a:chExt cx="762000" cy="304800"/>
            </a:xfrm>
          </p:grpSpPr>
          <p:grpSp>
            <p:nvGrpSpPr>
              <p:cNvPr id="13" name="Grupp 17"/>
              <p:cNvGrpSpPr/>
              <p:nvPr/>
            </p:nvGrpSpPr>
            <p:grpSpPr>
              <a:xfrm>
                <a:off x="1219200" y="1752600"/>
                <a:ext cx="762000" cy="304800"/>
                <a:chOff x="1219200" y="1752600"/>
                <a:chExt cx="762000" cy="304800"/>
              </a:xfrm>
            </p:grpSpPr>
            <p:cxnSp>
              <p:nvCxnSpPr>
                <p:cNvPr id="39" name="Rak 38"/>
                <p:cNvCxnSpPr/>
                <p:nvPr/>
              </p:nvCxnSpPr>
              <p:spPr bwMode="auto">
                <a:xfrm>
                  <a:off x="1219200" y="1905000"/>
                  <a:ext cx="533400" cy="0"/>
                </a:xfrm>
                <a:prstGeom prst="line">
                  <a:avLst/>
                </a:prstGeom>
                <a:solidFill>
                  <a:schemeClr val="accent1"/>
                </a:solidFill>
                <a:ln w="12700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</p:cxnSp>
            <p:cxnSp>
              <p:nvCxnSpPr>
                <p:cNvPr id="40" name="Rak 39"/>
                <p:cNvCxnSpPr/>
                <p:nvPr/>
              </p:nvCxnSpPr>
              <p:spPr bwMode="auto">
                <a:xfrm flipV="1">
                  <a:off x="1752600" y="1752600"/>
                  <a:ext cx="228600" cy="152400"/>
                </a:xfrm>
                <a:prstGeom prst="line">
                  <a:avLst/>
                </a:prstGeom>
                <a:solidFill>
                  <a:schemeClr val="accent1"/>
                </a:solidFill>
                <a:ln w="12700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</p:cxnSp>
            <p:cxnSp>
              <p:nvCxnSpPr>
                <p:cNvPr id="41" name="Rak 40"/>
                <p:cNvCxnSpPr/>
                <p:nvPr/>
              </p:nvCxnSpPr>
              <p:spPr bwMode="auto">
                <a:xfrm>
                  <a:off x="1752600" y="1905000"/>
                  <a:ext cx="228600" cy="152400"/>
                </a:xfrm>
                <a:prstGeom prst="line">
                  <a:avLst/>
                </a:prstGeom>
                <a:solidFill>
                  <a:schemeClr val="accent1"/>
                </a:solidFill>
                <a:ln w="12700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</p:cxnSp>
          </p:grpSp>
          <p:cxnSp>
            <p:nvCxnSpPr>
              <p:cNvPr id="38" name="Rak pil 37"/>
              <p:cNvCxnSpPr/>
              <p:nvPr/>
            </p:nvCxnSpPr>
            <p:spPr bwMode="auto">
              <a:xfrm>
                <a:off x="1295400" y="1905000"/>
                <a:ext cx="228600" cy="1588"/>
              </a:xfrm>
              <a:prstGeom prst="straightConnector1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arrow"/>
              </a:ln>
              <a:effectLst/>
            </p:spPr>
          </p:cxnSp>
        </p:grpSp>
        <p:grpSp>
          <p:nvGrpSpPr>
            <p:cNvPr id="15" name="Grupp 41"/>
            <p:cNvGrpSpPr/>
            <p:nvPr/>
          </p:nvGrpSpPr>
          <p:grpSpPr>
            <a:xfrm>
              <a:off x="2495550" y="2743200"/>
              <a:ext cx="838200" cy="304800"/>
              <a:chOff x="2514600" y="1752600"/>
              <a:chExt cx="838200" cy="304800"/>
            </a:xfrm>
          </p:grpSpPr>
          <p:grpSp>
            <p:nvGrpSpPr>
              <p:cNvPr id="17" name="Grupp 18"/>
              <p:cNvGrpSpPr/>
              <p:nvPr/>
            </p:nvGrpSpPr>
            <p:grpSpPr>
              <a:xfrm>
                <a:off x="2514600" y="1752600"/>
                <a:ext cx="838200" cy="304800"/>
                <a:chOff x="2514600" y="1752600"/>
                <a:chExt cx="838200" cy="304800"/>
              </a:xfrm>
            </p:grpSpPr>
            <p:cxnSp>
              <p:nvCxnSpPr>
                <p:cNvPr id="45" name="Rak 44"/>
                <p:cNvCxnSpPr/>
                <p:nvPr/>
              </p:nvCxnSpPr>
              <p:spPr bwMode="auto">
                <a:xfrm>
                  <a:off x="2514600" y="1752600"/>
                  <a:ext cx="228600" cy="152400"/>
                </a:xfrm>
                <a:prstGeom prst="line">
                  <a:avLst/>
                </a:prstGeom>
                <a:solidFill>
                  <a:schemeClr val="accent1"/>
                </a:solidFill>
                <a:ln w="12700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</p:cxnSp>
            <p:cxnSp>
              <p:nvCxnSpPr>
                <p:cNvPr id="46" name="Rak 45"/>
                <p:cNvCxnSpPr/>
                <p:nvPr/>
              </p:nvCxnSpPr>
              <p:spPr bwMode="auto">
                <a:xfrm rot="10800000" flipV="1">
                  <a:off x="2514600" y="1905000"/>
                  <a:ext cx="228600" cy="152400"/>
                </a:xfrm>
                <a:prstGeom prst="line">
                  <a:avLst/>
                </a:prstGeom>
                <a:solidFill>
                  <a:schemeClr val="accent1"/>
                </a:solidFill>
                <a:ln w="12700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</p:cxnSp>
            <p:cxnSp>
              <p:nvCxnSpPr>
                <p:cNvPr id="47" name="Rak 46"/>
                <p:cNvCxnSpPr/>
                <p:nvPr/>
              </p:nvCxnSpPr>
              <p:spPr bwMode="auto">
                <a:xfrm>
                  <a:off x="2743200" y="1905000"/>
                  <a:ext cx="609600" cy="0"/>
                </a:xfrm>
                <a:prstGeom prst="line">
                  <a:avLst/>
                </a:prstGeom>
                <a:solidFill>
                  <a:schemeClr val="accent1"/>
                </a:solidFill>
                <a:ln w="12700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</p:cxnSp>
          </p:grpSp>
          <p:cxnSp>
            <p:nvCxnSpPr>
              <p:cNvPr id="44" name="Rak pil 43"/>
              <p:cNvCxnSpPr/>
              <p:nvPr/>
            </p:nvCxnSpPr>
            <p:spPr bwMode="auto">
              <a:xfrm>
                <a:off x="2971800" y="1905000"/>
                <a:ext cx="152400" cy="1588"/>
              </a:xfrm>
              <a:prstGeom prst="straightConnector1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arrow"/>
              </a:ln>
              <a:effectLst/>
            </p:spPr>
          </p:cxnSp>
        </p:grpSp>
        <p:cxnSp>
          <p:nvCxnSpPr>
            <p:cNvPr id="48" name="Rak pil 47"/>
            <p:cNvCxnSpPr/>
            <p:nvPr/>
          </p:nvCxnSpPr>
          <p:spPr bwMode="auto">
            <a:xfrm>
              <a:off x="1809750" y="2895600"/>
              <a:ext cx="381000" cy="1588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graphicFrame>
          <p:nvGraphicFramePr>
            <p:cNvPr id="49" name="Object 2"/>
            <p:cNvGraphicFramePr>
              <a:graphicFrameLocks noChangeAspect="1"/>
            </p:cNvGraphicFramePr>
            <p:nvPr/>
          </p:nvGraphicFramePr>
          <p:xfrm>
            <a:off x="381000" y="2554288"/>
            <a:ext cx="247650" cy="51117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49623" name="Equation" r:id="rId13" imgW="164880" imgH="342720" progId="Equation.DSMT4">
                    <p:embed/>
                  </p:oleObj>
                </mc:Choice>
                <mc:Fallback>
                  <p:oleObj name="Equation" r:id="rId13" imgW="164880" imgH="342720" progId="Equation.DSMT4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81000" y="2554288"/>
                          <a:ext cx="247650" cy="511175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=""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50" name="Object 3"/>
            <p:cNvGraphicFramePr>
              <a:graphicFrameLocks noChangeAspect="1"/>
            </p:cNvGraphicFramePr>
            <p:nvPr/>
          </p:nvGraphicFramePr>
          <p:xfrm>
            <a:off x="3327400" y="2667000"/>
            <a:ext cx="266700" cy="28416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49624" name="Equation" r:id="rId15" imgW="177480" imgH="190440" progId="Equation.DSMT4">
                    <p:embed/>
                  </p:oleObj>
                </mc:Choice>
                <mc:Fallback>
                  <p:oleObj name="Equation" r:id="rId15" imgW="177480" imgH="190440" progId="Equation.DSMT4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327400" y="2667000"/>
                          <a:ext cx="266700" cy="284163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=""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51" name="Object 4"/>
            <p:cNvGraphicFramePr>
              <a:graphicFrameLocks noChangeAspect="1"/>
            </p:cNvGraphicFramePr>
            <p:nvPr/>
          </p:nvGraphicFramePr>
          <p:xfrm>
            <a:off x="1225550" y="3048000"/>
            <a:ext cx="266700" cy="28416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49625" name="Equation" r:id="rId17" imgW="177480" imgH="190440" progId="Equation.DSMT4">
                    <p:embed/>
                  </p:oleObj>
                </mc:Choice>
                <mc:Fallback>
                  <p:oleObj name="Equation" r:id="rId17" imgW="177480" imgH="190440" progId="Equation.DSMT4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8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225550" y="3048000"/>
                          <a:ext cx="266700" cy="284163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=""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52" name="Object 5"/>
            <p:cNvGraphicFramePr>
              <a:graphicFrameLocks noChangeAspect="1"/>
            </p:cNvGraphicFramePr>
            <p:nvPr/>
          </p:nvGraphicFramePr>
          <p:xfrm>
            <a:off x="2419350" y="3048000"/>
            <a:ext cx="285750" cy="28416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49626" name="Equation" r:id="rId19" imgW="190440" imgH="190440" progId="Equation.DSMT4">
                    <p:embed/>
                  </p:oleObj>
                </mc:Choice>
                <mc:Fallback>
                  <p:oleObj name="Equation" r:id="rId19" imgW="190440" imgH="190440" progId="Equation.DSMT4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0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419350" y="3048000"/>
                          <a:ext cx="285750" cy="284163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=""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pSp>
          <p:nvGrpSpPr>
            <p:cNvPr id="18" name="Grupp 52"/>
            <p:cNvGrpSpPr/>
            <p:nvPr/>
          </p:nvGrpSpPr>
          <p:grpSpPr>
            <a:xfrm>
              <a:off x="673100" y="3373437"/>
              <a:ext cx="762000" cy="304800"/>
              <a:chOff x="1219200" y="1752600"/>
              <a:chExt cx="762000" cy="304800"/>
            </a:xfrm>
          </p:grpSpPr>
          <p:grpSp>
            <p:nvGrpSpPr>
              <p:cNvPr id="19" name="Grupp 17"/>
              <p:cNvGrpSpPr/>
              <p:nvPr/>
            </p:nvGrpSpPr>
            <p:grpSpPr>
              <a:xfrm>
                <a:off x="1219200" y="1752600"/>
                <a:ext cx="762000" cy="304800"/>
                <a:chOff x="1219200" y="1752600"/>
                <a:chExt cx="762000" cy="304800"/>
              </a:xfrm>
            </p:grpSpPr>
            <p:cxnSp>
              <p:nvCxnSpPr>
                <p:cNvPr id="56" name="Rak 55"/>
                <p:cNvCxnSpPr/>
                <p:nvPr/>
              </p:nvCxnSpPr>
              <p:spPr bwMode="auto">
                <a:xfrm>
                  <a:off x="1219200" y="1905000"/>
                  <a:ext cx="533400" cy="0"/>
                </a:xfrm>
                <a:prstGeom prst="line">
                  <a:avLst/>
                </a:prstGeom>
                <a:solidFill>
                  <a:schemeClr val="accent1"/>
                </a:solidFill>
                <a:ln w="12700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</p:cxnSp>
            <p:cxnSp>
              <p:nvCxnSpPr>
                <p:cNvPr id="57" name="Rak 56"/>
                <p:cNvCxnSpPr/>
                <p:nvPr/>
              </p:nvCxnSpPr>
              <p:spPr bwMode="auto">
                <a:xfrm flipV="1">
                  <a:off x="1752600" y="1752600"/>
                  <a:ext cx="228600" cy="152400"/>
                </a:xfrm>
                <a:prstGeom prst="line">
                  <a:avLst/>
                </a:prstGeom>
                <a:solidFill>
                  <a:schemeClr val="accent1"/>
                </a:solidFill>
                <a:ln w="12700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</p:cxnSp>
            <p:cxnSp>
              <p:nvCxnSpPr>
                <p:cNvPr id="58" name="Rak 57"/>
                <p:cNvCxnSpPr/>
                <p:nvPr/>
              </p:nvCxnSpPr>
              <p:spPr bwMode="auto">
                <a:xfrm>
                  <a:off x="1752600" y="1905000"/>
                  <a:ext cx="228600" cy="152400"/>
                </a:xfrm>
                <a:prstGeom prst="line">
                  <a:avLst/>
                </a:prstGeom>
                <a:solidFill>
                  <a:schemeClr val="accent1"/>
                </a:solidFill>
                <a:ln w="12700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</p:cxnSp>
          </p:grpSp>
          <p:cxnSp>
            <p:nvCxnSpPr>
              <p:cNvPr id="55" name="Rak pil 54"/>
              <p:cNvCxnSpPr/>
              <p:nvPr/>
            </p:nvCxnSpPr>
            <p:spPr bwMode="auto">
              <a:xfrm>
                <a:off x="1295400" y="1905000"/>
                <a:ext cx="228600" cy="1588"/>
              </a:xfrm>
              <a:prstGeom prst="straightConnector1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arrow"/>
              </a:ln>
              <a:effectLst/>
            </p:spPr>
          </p:cxnSp>
        </p:grpSp>
        <p:grpSp>
          <p:nvGrpSpPr>
            <p:cNvPr id="20" name="Grupp 58"/>
            <p:cNvGrpSpPr/>
            <p:nvPr/>
          </p:nvGrpSpPr>
          <p:grpSpPr>
            <a:xfrm>
              <a:off x="2501900" y="3373437"/>
              <a:ext cx="838200" cy="304800"/>
              <a:chOff x="2514600" y="1752600"/>
              <a:chExt cx="838200" cy="304800"/>
            </a:xfrm>
          </p:grpSpPr>
          <p:grpSp>
            <p:nvGrpSpPr>
              <p:cNvPr id="22" name="Grupp 18"/>
              <p:cNvGrpSpPr/>
              <p:nvPr/>
            </p:nvGrpSpPr>
            <p:grpSpPr>
              <a:xfrm>
                <a:off x="2514600" y="1752600"/>
                <a:ext cx="838200" cy="304800"/>
                <a:chOff x="2514600" y="1752600"/>
                <a:chExt cx="838200" cy="304800"/>
              </a:xfrm>
            </p:grpSpPr>
            <p:cxnSp>
              <p:nvCxnSpPr>
                <p:cNvPr id="62" name="Rak 61"/>
                <p:cNvCxnSpPr/>
                <p:nvPr/>
              </p:nvCxnSpPr>
              <p:spPr bwMode="auto">
                <a:xfrm>
                  <a:off x="2514600" y="1752600"/>
                  <a:ext cx="228600" cy="152400"/>
                </a:xfrm>
                <a:prstGeom prst="line">
                  <a:avLst/>
                </a:prstGeom>
                <a:solidFill>
                  <a:schemeClr val="accent1"/>
                </a:solidFill>
                <a:ln w="12700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</p:cxnSp>
            <p:cxnSp>
              <p:nvCxnSpPr>
                <p:cNvPr id="63" name="Rak 62"/>
                <p:cNvCxnSpPr/>
                <p:nvPr/>
              </p:nvCxnSpPr>
              <p:spPr bwMode="auto">
                <a:xfrm rot="10800000" flipV="1">
                  <a:off x="2514600" y="1905000"/>
                  <a:ext cx="228600" cy="152400"/>
                </a:xfrm>
                <a:prstGeom prst="line">
                  <a:avLst/>
                </a:prstGeom>
                <a:solidFill>
                  <a:schemeClr val="accent1"/>
                </a:solidFill>
                <a:ln w="12700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</p:cxnSp>
            <p:cxnSp>
              <p:nvCxnSpPr>
                <p:cNvPr id="64" name="Rak 63"/>
                <p:cNvCxnSpPr/>
                <p:nvPr/>
              </p:nvCxnSpPr>
              <p:spPr bwMode="auto">
                <a:xfrm>
                  <a:off x="2743200" y="1905000"/>
                  <a:ext cx="609600" cy="0"/>
                </a:xfrm>
                <a:prstGeom prst="line">
                  <a:avLst/>
                </a:prstGeom>
                <a:solidFill>
                  <a:schemeClr val="accent1"/>
                </a:solidFill>
                <a:ln w="12700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</p:cxnSp>
          </p:grpSp>
          <p:cxnSp>
            <p:nvCxnSpPr>
              <p:cNvPr id="61" name="Rak pil 60"/>
              <p:cNvCxnSpPr/>
              <p:nvPr/>
            </p:nvCxnSpPr>
            <p:spPr bwMode="auto">
              <a:xfrm>
                <a:off x="2971800" y="1905000"/>
                <a:ext cx="152400" cy="1588"/>
              </a:xfrm>
              <a:prstGeom prst="straightConnector1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arrow"/>
              </a:ln>
              <a:effectLst/>
            </p:spPr>
          </p:cxnSp>
        </p:grpSp>
        <p:cxnSp>
          <p:nvCxnSpPr>
            <p:cNvPr id="65" name="Rak pil 64"/>
            <p:cNvCxnSpPr/>
            <p:nvPr/>
          </p:nvCxnSpPr>
          <p:spPr bwMode="auto">
            <a:xfrm>
              <a:off x="1816100" y="3525837"/>
              <a:ext cx="381000" cy="1588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graphicFrame>
          <p:nvGraphicFramePr>
            <p:cNvPr id="67" name="Object 3"/>
            <p:cNvGraphicFramePr>
              <a:graphicFrameLocks noChangeAspect="1"/>
            </p:cNvGraphicFramePr>
            <p:nvPr/>
          </p:nvGraphicFramePr>
          <p:xfrm>
            <a:off x="3324225" y="3297238"/>
            <a:ext cx="285750" cy="28416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49627" name="Equation" r:id="rId21" imgW="190440" imgH="190440" progId="Equation.DSMT4">
                    <p:embed/>
                  </p:oleObj>
                </mc:Choice>
                <mc:Fallback>
                  <p:oleObj name="Equation" r:id="rId21" imgW="190440" imgH="190440" progId="Equation.DSMT4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2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324225" y="3297238"/>
                          <a:ext cx="285750" cy="284162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=""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68" name="Object 4"/>
            <p:cNvGraphicFramePr>
              <a:graphicFrameLocks noChangeAspect="1"/>
            </p:cNvGraphicFramePr>
            <p:nvPr/>
          </p:nvGraphicFramePr>
          <p:xfrm>
            <a:off x="1231900" y="3678237"/>
            <a:ext cx="266700" cy="28416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49628" name="Equation" r:id="rId23" imgW="177480" imgH="190440" progId="Equation.DSMT4">
                    <p:embed/>
                  </p:oleObj>
                </mc:Choice>
                <mc:Fallback>
                  <p:oleObj name="Equation" r:id="rId23" imgW="177480" imgH="190440" progId="Equation.DSMT4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8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231900" y="3678237"/>
                          <a:ext cx="266700" cy="284163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=""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69" name="Object 5"/>
            <p:cNvGraphicFramePr>
              <a:graphicFrameLocks noChangeAspect="1"/>
            </p:cNvGraphicFramePr>
            <p:nvPr/>
          </p:nvGraphicFramePr>
          <p:xfrm>
            <a:off x="2425700" y="3678237"/>
            <a:ext cx="285750" cy="28416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49629" name="Equation" r:id="rId24" imgW="190440" imgH="190440" progId="Equation.DSMT4">
                    <p:embed/>
                  </p:oleObj>
                </mc:Choice>
                <mc:Fallback>
                  <p:oleObj name="Equation" r:id="rId24" imgW="190440" imgH="190440" progId="Equation.DSMT4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0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425700" y="3678237"/>
                          <a:ext cx="285750" cy="284163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=""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460815" name="Object 15"/>
            <p:cNvGraphicFramePr>
              <a:graphicFrameLocks noChangeAspect="1"/>
            </p:cNvGraphicFramePr>
            <p:nvPr/>
          </p:nvGraphicFramePr>
          <p:xfrm>
            <a:off x="381000" y="3200400"/>
            <a:ext cx="247650" cy="51117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49630" name="Equation" r:id="rId25" imgW="164880" imgH="342720" progId="Equation.DSMT4">
                    <p:embed/>
                  </p:oleObj>
                </mc:Choice>
                <mc:Fallback>
                  <p:oleObj name="Equation" r:id="rId25" imgW="164880" imgH="342720" progId="Equation.DSMT4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81000" y="3200400"/>
                          <a:ext cx="247650" cy="511175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=""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aphicFrame>
        <p:nvGraphicFramePr>
          <p:cNvPr id="460816" name="Object 16"/>
          <p:cNvGraphicFramePr>
            <a:graphicFrameLocks noChangeAspect="1"/>
          </p:cNvGraphicFramePr>
          <p:nvPr/>
        </p:nvGraphicFramePr>
        <p:xfrm>
          <a:off x="4419600" y="2514600"/>
          <a:ext cx="3275013" cy="590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9631" name="Equation" r:id="rId27" imgW="2184120" imgH="393480" progId="Equation.DSMT4">
                  <p:embed/>
                </p:oleObj>
              </mc:Choice>
              <mc:Fallback>
                <p:oleObj name="Equation" r:id="rId27" imgW="2184120" imgH="3934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19600" y="2514600"/>
                        <a:ext cx="3275013" cy="5905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=""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60817" name="Object 17"/>
          <p:cNvGraphicFramePr>
            <a:graphicFrameLocks noChangeAspect="1"/>
          </p:cNvGraphicFramePr>
          <p:nvPr/>
        </p:nvGraphicFramePr>
        <p:xfrm>
          <a:off x="4429125" y="3200400"/>
          <a:ext cx="3313113" cy="590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9632" name="Equation" r:id="rId29" imgW="2209680" imgH="393480" progId="Equation.DSMT4">
                  <p:embed/>
                </p:oleObj>
              </mc:Choice>
              <mc:Fallback>
                <p:oleObj name="Equation" r:id="rId29" imgW="2209680" imgH="3934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29125" y="3200400"/>
                        <a:ext cx="3313113" cy="5905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=""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60818" name="Object 18"/>
          <p:cNvGraphicFramePr>
            <a:graphicFrameLocks noChangeAspect="1"/>
          </p:cNvGraphicFramePr>
          <p:nvPr>
            <p:extLst/>
          </p:nvPr>
        </p:nvGraphicFramePr>
        <p:xfrm>
          <a:off x="990600" y="4495800"/>
          <a:ext cx="7296478" cy="857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9633" name="Equation" r:id="rId31" imgW="3136680" imgH="368280" progId="Equation.DSMT4">
                  <p:embed/>
                </p:oleObj>
              </mc:Choice>
              <mc:Fallback>
                <p:oleObj name="Equation" r:id="rId31" imgW="3136680" imgH="3682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90600" y="4495800"/>
                        <a:ext cx="7296478" cy="857250"/>
                      </a:xfrm>
                      <a:prstGeom prst="rect">
                        <a:avLst/>
                      </a:prstGeom>
                      <a:solidFill>
                        <a:srgbClr val="CCFFCC"/>
                      </a:solidFill>
                      <a:extLst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224302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381000" y="76200"/>
            <a:ext cx="8382000" cy="1143000"/>
          </a:xfrm>
        </p:spPr>
        <p:txBody>
          <a:bodyPr/>
          <a:lstStyle/>
          <a:p>
            <a:r>
              <a:rPr lang="en-GB" sz="4000" dirty="0" smtClean="0"/>
              <a:t>How to use four antennas best in LOS?</a:t>
            </a:r>
            <a:endParaRPr lang="en-GB" sz="4000" dirty="0"/>
          </a:p>
        </p:txBody>
      </p:sp>
      <p:grpSp>
        <p:nvGrpSpPr>
          <p:cNvPr id="3" name="Grupp 23"/>
          <p:cNvGrpSpPr/>
          <p:nvPr/>
        </p:nvGrpSpPr>
        <p:grpSpPr>
          <a:xfrm>
            <a:off x="685800" y="1295400"/>
            <a:ext cx="762000" cy="304800"/>
            <a:chOff x="1219200" y="1752600"/>
            <a:chExt cx="762000" cy="304800"/>
          </a:xfrm>
        </p:grpSpPr>
        <p:grpSp>
          <p:nvGrpSpPr>
            <p:cNvPr id="4" name="Grupp 17"/>
            <p:cNvGrpSpPr/>
            <p:nvPr/>
          </p:nvGrpSpPr>
          <p:grpSpPr>
            <a:xfrm>
              <a:off x="1219200" y="1752600"/>
              <a:ext cx="762000" cy="304800"/>
              <a:chOff x="1219200" y="1752600"/>
              <a:chExt cx="762000" cy="304800"/>
            </a:xfrm>
          </p:grpSpPr>
          <p:cxnSp>
            <p:nvCxnSpPr>
              <p:cNvPr id="5" name="Rak 4"/>
              <p:cNvCxnSpPr/>
              <p:nvPr/>
            </p:nvCxnSpPr>
            <p:spPr bwMode="auto">
              <a:xfrm>
                <a:off x="1219200" y="1905000"/>
                <a:ext cx="533400" cy="0"/>
              </a:xfrm>
              <a:prstGeom prst="line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7" name="Rak 6"/>
              <p:cNvCxnSpPr/>
              <p:nvPr/>
            </p:nvCxnSpPr>
            <p:spPr bwMode="auto">
              <a:xfrm flipV="1">
                <a:off x="1752600" y="1752600"/>
                <a:ext cx="228600" cy="152400"/>
              </a:xfrm>
              <a:prstGeom prst="line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9" name="Rak 8"/>
              <p:cNvCxnSpPr/>
              <p:nvPr/>
            </p:nvCxnSpPr>
            <p:spPr bwMode="auto">
              <a:xfrm>
                <a:off x="1752600" y="1905000"/>
                <a:ext cx="228600" cy="152400"/>
              </a:xfrm>
              <a:prstGeom prst="line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</p:grpSp>
        <p:cxnSp>
          <p:nvCxnSpPr>
            <p:cNvPr id="21" name="Rak pil 20"/>
            <p:cNvCxnSpPr/>
            <p:nvPr/>
          </p:nvCxnSpPr>
          <p:spPr bwMode="auto">
            <a:xfrm>
              <a:off x="1295400" y="1905000"/>
              <a:ext cx="228600" cy="1588"/>
            </a:xfrm>
            <a:prstGeom prst="straightConnector1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</p:grpSp>
      <p:grpSp>
        <p:nvGrpSpPr>
          <p:cNvPr id="6" name="Grupp 24"/>
          <p:cNvGrpSpPr/>
          <p:nvPr/>
        </p:nvGrpSpPr>
        <p:grpSpPr>
          <a:xfrm>
            <a:off x="2514600" y="1295400"/>
            <a:ext cx="838200" cy="304800"/>
            <a:chOff x="2514600" y="1752600"/>
            <a:chExt cx="838200" cy="304800"/>
          </a:xfrm>
        </p:grpSpPr>
        <p:grpSp>
          <p:nvGrpSpPr>
            <p:cNvPr id="8" name="Grupp 18"/>
            <p:cNvGrpSpPr/>
            <p:nvPr/>
          </p:nvGrpSpPr>
          <p:grpSpPr>
            <a:xfrm>
              <a:off x="2514600" y="1752600"/>
              <a:ext cx="838200" cy="304800"/>
              <a:chOff x="2514600" y="1752600"/>
              <a:chExt cx="838200" cy="304800"/>
            </a:xfrm>
          </p:grpSpPr>
          <p:cxnSp>
            <p:nvCxnSpPr>
              <p:cNvPr id="12" name="Rak 11"/>
              <p:cNvCxnSpPr/>
              <p:nvPr/>
            </p:nvCxnSpPr>
            <p:spPr bwMode="auto">
              <a:xfrm>
                <a:off x="2514600" y="1752600"/>
                <a:ext cx="228600" cy="152400"/>
              </a:xfrm>
              <a:prstGeom prst="line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14" name="Rak 13"/>
              <p:cNvCxnSpPr/>
              <p:nvPr/>
            </p:nvCxnSpPr>
            <p:spPr bwMode="auto">
              <a:xfrm rot="10800000" flipV="1">
                <a:off x="2514600" y="1905000"/>
                <a:ext cx="228600" cy="152400"/>
              </a:xfrm>
              <a:prstGeom prst="line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16" name="Rak 15"/>
              <p:cNvCxnSpPr/>
              <p:nvPr/>
            </p:nvCxnSpPr>
            <p:spPr bwMode="auto">
              <a:xfrm>
                <a:off x="2743200" y="1905000"/>
                <a:ext cx="609600" cy="0"/>
              </a:xfrm>
              <a:prstGeom prst="line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</p:grpSp>
        <p:cxnSp>
          <p:nvCxnSpPr>
            <p:cNvPr id="23" name="Rak pil 22"/>
            <p:cNvCxnSpPr/>
            <p:nvPr/>
          </p:nvCxnSpPr>
          <p:spPr bwMode="auto">
            <a:xfrm>
              <a:off x="2971800" y="1905000"/>
              <a:ext cx="152400" cy="1588"/>
            </a:xfrm>
            <a:prstGeom prst="straightConnector1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</p:grpSp>
      <p:cxnSp>
        <p:nvCxnSpPr>
          <p:cNvPr id="27" name="Rak pil 26"/>
          <p:cNvCxnSpPr/>
          <p:nvPr/>
        </p:nvCxnSpPr>
        <p:spPr bwMode="auto">
          <a:xfrm>
            <a:off x="1828800" y="1447800"/>
            <a:ext cx="381000" cy="1588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graphicFrame>
        <p:nvGraphicFramePr>
          <p:cNvPr id="460802" name="Object 2"/>
          <p:cNvGraphicFramePr>
            <a:graphicFrameLocks noChangeAspect="1"/>
          </p:cNvGraphicFramePr>
          <p:nvPr/>
        </p:nvGraphicFramePr>
        <p:xfrm>
          <a:off x="476250" y="1219200"/>
          <a:ext cx="209550" cy="284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0672" name="Equation" r:id="rId3" imgW="139680" imgH="190440" progId="Equation.DSMT4">
                  <p:embed/>
                </p:oleObj>
              </mc:Choice>
              <mc:Fallback>
                <p:oleObj name="Equation" r:id="rId3" imgW="139680" imgH="1904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6250" y="1219200"/>
                        <a:ext cx="209550" cy="2841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=""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60803" name="Object 3"/>
          <p:cNvGraphicFramePr>
            <a:graphicFrameLocks noChangeAspect="1"/>
          </p:cNvGraphicFramePr>
          <p:nvPr/>
        </p:nvGraphicFramePr>
        <p:xfrm>
          <a:off x="3365500" y="1219200"/>
          <a:ext cx="228600" cy="284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0673" name="Equation" r:id="rId5" imgW="152280" imgH="190440" progId="Equation.DSMT4">
                  <p:embed/>
                </p:oleObj>
              </mc:Choice>
              <mc:Fallback>
                <p:oleObj name="Equation" r:id="rId5" imgW="152280" imgH="1904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65500" y="1219200"/>
                        <a:ext cx="228600" cy="2841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=""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60804" name="Object 4"/>
          <p:cNvGraphicFramePr>
            <a:graphicFrameLocks noChangeAspect="1"/>
          </p:cNvGraphicFramePr>
          <p:nvPr/>
        </p:nvGraphicFramePr>
        <p:xfrm>
          <a:off x="1244600" y="1600200"/>
          <a:ext cx="266700" cy="284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0674" name="Equation" r:id="rId7" imgW="177480" imgH="190440" progId="Equation.DSMT4">
                  <p:embed/>
                </p:oleObj>
              </mc:Choice>
              <mc:Fallback>
                <p:oleObj name="Equation" r:id="rId7" imgW="177480" imgH="1904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44600" y="1600200"/>
                        <a:ext cx="266700" cy="2841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=""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60805" name="Object 5"/>
          <p:cNvGraphicFramePr>
            <a:graphicFrameLocks noChangeAspect="1"/>
          </p:cNvGraphicFramePr>
          <p:nvPr/>
        </p:nvGraphicFramePr>
        <p:xfrm>
          <a:off x="2438400" y="1600200"/>
          <a:ext cx="285750" cy="284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0675" name="Equation" r:id="rId9" imgW="190440" imgH="190440" progId="Equation.DSMT4">
                  <p:embed/>
                </p:oleObj>
              </mc:Choice>
              <mc:Fallback>
                <p:oleObj name="Equation" r:id="rId9" imgW="190440" imgH="1904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38400" y="1600200"/>
                        <a:ext cx="285750" cy="2841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=""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60806" name="Object 6"/>
          <p:cNvGraphicFramePr>
            <a:graphicFrameLocks noChangeAspect="1"/>
          </p:cNvGraphicFramePr>
          <p:nvPr>
            <p:extLst/>
          </p:nvPr>
        </p:nvGraphicFramePr>
        <p:xfrm>
          <a:off x="4410075" y="1143000"/>
          <a:ext cx="2417763" cy="590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0676" name="Equation" r:id="rId11" imgW="1612800" imgH="393480" progId="Equation.DSMT4">
                  <p:embed/>
                </p:oleObj>
              </mc:Choice>
              <mc:Fallback>
                <p:oleObj name="Equation" r:id="rId11" imgW="1612800" imgH="3934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10075" y="1143000"/>
                        <a:ext cx="2417763" cy="5905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=""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34" name="Rak 33"/>
          <p:cNvCxnSpPr/>
          <p:nvPr/>
        </p:nvCxnSpPr>
        <p:spPr bwMode="auto">
          <a:xfrm>
            <a:off x="152400" y="2133600"/>
            <a:ext cx="8763000" cy="0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35" name="textruta 34"/>
          <p:cNvSpPr txBox="1"/>
          <p:nvPr/>
        </p:nvSpPr>
        <p:spPr>
          <a:xfrm>
            <a:off x="265281" y="2209800"/>
            <a:ext cx="76489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800" u="sng" dirty="0" smtClean="0"/>
              <a:t>Two separate (uncoupled) channels (2 bit streams) dividing power between them:</a:t>
            </a:r>
            <a:endParaRPr lang="en-GB" sz="1800" u="sng" dirty="0"/>
          </a:p>
        </p:txBody>
      </p:sp>
      <p:grpSp>
        <p:nvGrpSpPr>
          <p:cNvPr id="10" name="Grupp 112"/>
          <p:cNvGrpSpPr/>
          <p:nvPr/>
        </p:nvGrpSpPr>
        <p:grpSpPr>
          <a:xfrm>
            <a:off x="381000" y="2554288"/>
            <a:ext cx="3228975" cy="1408112"/>
            <a:chOff x="381000" y="2554288"/>
            <a:chExt cx="3228975" cy="1408112"/>
          </a:xfrm>
        </p:grpSpPr>
        <p:grpSp>
          <p:nvGrpSpPr>
            <p:cNvPr id="11" name="Grupp 35"/>
            <p:cNvGrpSpPr/>
            <p:nvPr/>
          </p:nvGrpSpPr>
          <p:grpSpPr>
            <a:xfrm>
              <a:off x="666750" y="2743200"/>
              <a:ext cx="762000" cy="304800"/>
              <a:chOff x="1219200" y="1752600"/>
              <a:chExt cx="762000" cy="304800"/>
            </a:xfrm>
          </p:grpSpPr>
          <p:grpSp>
            <p:nvGrpSpPr>
              <p:cNvPr id="13" name="Grupp 17"/>
              <p:cNvGrpSpPr/>
              <p:nvPr/>
            </p:nvGrpSpPr>
            <p:grpSpPr>
              <a:xfrm>
                <a:off x="1219200" y="1752600"/>
                <a:ext cx="762000" cy="304800"/>
                <a:chOff x="1219200" y="1752600"/>
                <a:chExt cx="762000" cy="304800"/>
              </a:xfrm>
            </p:grpSpPr>
            <p:cxnSp>
              <p:nvCxnSpPr>
                <p:cNvPr id="39" name="Rak 38"/>
                <p:cNvCxnSpPr/>
                <p:nvPr/>
              </p:nvCxnSpPr>
              <p:spPr bwMode="auto">
                <a:xfrm>
                  <a:off x="1219200" y="1905000"/>
                  <a:ext cx="533400" cy="0"/>
                </a:xfrm>
                <a:prstGeom prst="line">
                  <a:avLst/>
                </a:prstGeom>
                <a:solidFill>
                  <a:schemeClr val="accent1"/>
                </a:solidFill>
                <a:ln w="12700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</p:cxnSp>
            <p:cxnSp>
              <p:nvCxnSpPr>
                <p:cNvPr id="40" name="Rak 39"/>
                <p:cNvCxnSpPr/>
                <p:nvPr/>
              </p:nvCxnSpPr>
              <p:spPr bwMode="auto">
                <a:xfrm flipV="1">
                  <a:off x="1752600" y="1752600"/>
                  <a:ext cx="228600" cy="152400"/>
                </a:xfrm>
                <a:prstGeom prst="line">
                  <a:avLst/>
                </a:prstGeom>
                <a:solidFill>
                  <a:schemeClr val="accent1"/>
                </a:solidFill>
                <a:ln w="12700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</p:cxnSp>
            <p:cxnSp>
              <p:nvCxnSpPr>
                <p:cNvPr id="41" name="Rak 40"/>
                <p:cNvCxnSpPr/>
                <p:nvPr/>
              </p:nvCxnSpPr>
              <p:spPr bwMode="auto">
                <a:xfrm>
                  <a:off x="1752600" y="1905000"/>
                  <a:ext cx="228600" cy="152400"/>
                </a:xfrm>
                <a:prstGeom prst="line">
                  <a:avLst/>
                </a:prstGeom>
                <a:solidFill>
                  <a:schemeClr val="accent1"/>
                </a:solidFill>
                <a:ln w="12700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</p:cxnSp>
          </p:grpSp>
          <p:cxnSp>
            <p:nvCxnSpPr>
              <p:cNvPr id="38" name="Rak pil 37"/>
              <p:cNvCxnSpPr/>
              <p:nvPr/>
            </p:nvCxnSpPr>
            <p:spPr bwMode="auto">
              <a:xfrm>
                <a:off x="1295400" y="1905000"/>
                <a:ext cx="228600" cy="1588"/>
              </a:xfrm>
              <a:prstGeom prst="straightConnector1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arrow"/>
              </a:ln>
              <a:effectLst/>
            </p:spPr>
          </p:cxnSp>
        </p:grpSp>
        <p:grpSp>
          <p:nvGrpSpPr>
            <p:cNvPr id="15" name="Grupp 41"/>
            <p:cNvGrpSpPr/>
            <p:nvPr/>
          </p:nvGrpSpPr>
          <p:grpSpPr>
            <a:xfrm>
              <a:off x="2495550" y="2743200"/>
              <a:ext cx="838200" cy="304800"/>
              <a:chOff x="2514600" y="1752600"/>
              <a:chExt cx="838200" cy="304800"/>
            </a:xfrm>
          </p:grpSpPr>
          <p:grpSp>
            <p:nvGrpSpPr>
              <p:cNvPr id="17" name="Grupp 18"/>
              <p:cNvGrpSpPr/>
              <p:nvPr/>
            </p:nvGrpSpPr>
            <p:grpSpPr>
              <a:xfrm>
                <a:off x="2514600" y="1752600"/>
                <a:ext cx="838200" cy="304800"/>
                <a:chOff x="2514600" y="1752600"/>
                <a:chExt cx="838200" cy="304800"/>
              </a:xfrm>
            </p:grpSpPr>
            <p:cxnSp>
              <p:nvCxnSpPr>
                <p:cNvPr id="45" name="Rak 44"/>
                <p:cNvCxnSpPr/>
                <p:nvPr/>
              </p:nvCxnSpPr>
              <p:spPr bwMode="auto">
                <a:xfrm>
                  <a:off x="2514600" y="1752600"/>
                  <a:ext cx="228600" cy="152400"/>
                </a:xfrm>
                <a:prstGeom prst="line">
                  <a:avLst/>
                </a:prstGeom>
                <a:solidFill>
                  <a:schemeClr val="accent1"/>
                </a:solidFill>
                <a:ln w="12700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</p:cxnSp>
            <p:cxnSp>
              <p:nvCxnSpPr>
                <p:cNvPr id="46" name="Rak 45"/>
                <p:cNvCxnSpPr/>
                <p:nvPr/>
              </p:nvCxnSpPr>
              <p:spPr bwMode="auto">
                <a:xfrm rot="10800000" flipV="1">
                  <a:off x="2514600" y="1905000"/>
                  <a:ext cx="228600" cy="152400"/>
                </a:xfrm>
                <a:prstGeom prst="line">
                  <a:avLst/>
                </a:prstGeom>
                <a:solidFill>
                  <a:schemeClr val="accent1"/>
                </a:solidFill>
                <a:ln w="12700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</p:cxnSp>
            <p:cxnSp>
              <p:nvCxnSpPr>
                <p:cNvPr id="47" name="Rak 46"/>
                <p:cNvCxnSpPr/>
                <p:nvPr/>
              </p:nvCxnSpPr>
              <p:spPr bwMode="auto">
                <a:xfrm>
                  <a:off x="2743200" y="1905000"/>
                  <a:ext cx="609600" cy="0"/>
                </a:xfrm>
                <a:prstGeom prst="line">
                  <a:avLst/>
                </a:prstGeom>
                <a:solidFill>
                  <a:schemeClr val="accent1"/>
                </a:solidFill>
                <a:ln w="12700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</p:cxnSp>
          </p:grpSp>
          <p:cxnSp>
            <p:nvCxnSpPr>
              <p:cNvPr id="44" name="Rak pil 43"/>
              <p:cNvCxnSpPr/>
              <p:nvPr/>
            </p:nvCxnSpPr>
            <p:spPr bwMode="auto">
              <a:xfrm>
                <a:off x="2971800" y="1905000"/>
                <a:ext cx="152400" cy="1588"/>
              </a:xfrm>
              <a:prstGeom prst="straightConnector1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arrow"/>
              </a:ln>
              <a:effectLst/>
            </p:spPr>
          </p:cxnSp>
        </p:grpSp>
        <p:cxnSp>
          <p:nvCxnSpPr>
            <p:cNvPr id="48" name="Rak pil 47"/>
            <p:cNvCxnSpPr/>
            <p:nvPr/>
          </p:nvCxnSpPr>
          <p:spPr bwMode="auto">
            <a:xfrm>
              <a:off x="1809750" y="2895600"/>
              <a:ext cx="381000" cy="1588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graphicFrame>
          <p:nvGraphicFramePr>
            <p:cNvPr id="49" name="Object 2"/>
            <p:cNvGraphicFramePr>
              <a:graphicFrameLocks noChangeAspect="1"/>
            </p:cNvGraphicFramePr>
            <p:nvPr/>
          </p:nvGraphicFramePr>
          <p:xfrm>
            <a:off x="381000" y="2554288"/>
            <a:ext cx="247650" cy="51117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50677" name="Equation" r:id="rId13" imgW="164880" imgH="342720" progId="Equation.DSMT4">
                    <p:embed/>
                  </p:oleObj>
                </mc:Choice>
                <mc:Fallback>
                  <p:oleObj name="Equation" r:id="rId13" imgW="164880" imgH="342720" progId="Equation.DSMT4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81000" y="2554288"/>
                          <a:ext cx="247650" cy="511175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=""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50" name="Object 3"/>
            <p:cNvGraphicFramePr>
              <a:graphicFrameLocks noChangeAspect="1"/>
            </p:cNvGraphicFramePr>
            <p:nvPr/>
          </p:nvGraphicFramePr>
          <p:xfrm>
            <a:off x="3327400" y="2667000"/>
            <a:ext cx="266700" cy="28416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50678" name="Equation" r:id="rId15" imgW="177480" imgH="190440" progId="Equation.DSMT4">
                    <p:embed/>
                  </p:oleObj>
                </mc:Choice>
                <mc:Fallback>
                  <p:oleObj name="Equation" r:id="rId15" imgW="177480" imgH="190440" progId="Equation.DSMT4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327400" y="2667000"/>
                          <a:ext cx="266700" cy="284163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=""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51" name="Object 4"/>
            <p:cNvGraphicFramePr>
              <a:graphicFrameLocks noChangeAspect="1"/>
            </p:cNvGraphicFramePr>
            <p:nvPr/>
          </p:nvGraphicFramePr>
          <p:xfrm>
            <a:off x="1225550" y="3048000"/>
            <a:ext cx="266700" cy="28416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50679" name="Equation" r:id="rId17" imgW="177480" imgH="190440" progId="Equation.DSMT4">
                    <p:embed/>
                  </p:oleObj>
                </mc:Choice>
                <mc:Fallback>
                  <p:oleObj name="Equation" r:id="rId17" imgW="177480" imgH="190440" progId="Equation.DSMT4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8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225550" y="3048000"/>
                          <a:ext cx="266700" cy="284163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=""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52" name="Object 5"/>
            <p:cNvGraphicFramePr>
              <a:graphicFrameLocks noChangeAspect="1"/>
            </p:cNvGraphicFramePr>
            <p:nvPr/>
          </p:nvGraphicFramePr>
          <p:xfrm>
            <a:off x="2419350" y="3048000"/>
            <a:ext cx="285750" cy="28416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50680" name="Equation" r:id="rId19" imgW="190440" imgH="190440" progId="Equation.DSMT4">
                    <p:embed/>
                  </p:oleObj>
                </mc:Choice>
                <mc:Fallback>
                  <p:oleObj name="Equation" r:id="rId19" imgW="190440" imgH="190440" progId="Equation.DSMT4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0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419350" y="3048000"/>
                          <a:ext cx="285750" cy="284163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=""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pSp>
          <p:nvGrpSpPr>
            <p:cNvPr id="18" name="Grupp 52"/>
            <p:cNvGrpSpPr/>
            <p:nvPr/>
          </p:nvGrpSpPr>
          <p:grpSpPr>
            <a:xfrm>
              <a:off x="673100" y="3373437"/>
              <a:ext cx="762000" cy="304800"/>
              <a:chOff x="1219200" y="1752600"/>
              <a:chExt cx="762000" cy="304800"/>
            </a:xfrm>
          </p:grpSpPr>
          <p:grpSp>
            <p:nvGrpSpPr>
              <p:cNvPr id="19" name="Grupp 17"/>
              <p:cNvGrpSpPr/>
              <p:nvPr/>
            </p:nvGrpSpPr>
            <p:grpSpPr>
              <a:xfrm>
                <a:off x="1219200" y="1752600"/>
                <a:ext cx="762000" cy="304800"/>
                <a:chOff x="1219200" y="1752600"/>
                <a:chExt cx="762000" cy="304800"/>
              </a:xfrm>
            </p:grpSpPr>
            <p:cxnSp>
              <p:nvCxnSpPr>
                <p:cNvPr id="56" name="Rak 55"/>
                <p:cNvCxnSpPr/>
                <p:nvPr/>
              </p:nvCxnSpPr>
              <p:spPr bwMode="auto">
                <a:xfrm>
                  <a:off x="1219200" y="1905000"/>
                  <a:ext cx="533400" cy="0"/>
                </a:xfrm>
                <a:prstGeom prst="line">
                  <a:avLst/>
                </a:prstGeom>
                <a:solidFill>
                  <a:schemeClr val="accent1"/>
                </a:solidFill>
                <a:ln w="12700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</p:cxnSp>
            <p:cxnSp>
              <p:nvCxnSpPr>
                <p:cNvPr id="57" name="Rak 56"/>
                <p:cNvCxnSpPr/>
                <p:nvPr/>
              </p:nvCxnSpPr>
              <p:spPr bwMode="auto">
                <a:xfrm flipV="1">
                  <a:off x="1752600" y="1752600"/>
                  <a:ext cx="228600" cy="152400"/>
                </a:xfrm>
                <a:prstGeom prst="line">
                  <a:avLst/>
                </a:prstGeom>
                <a:solidFill>
                  <a:schemeClr val="accent1"/>
                </a:solidFill>
                <a:ln w="12700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</p:cxnSp>
            <p:cxnSp>
              <p:nvCxnSpPr>
                <p:cNvPr id="58" name="Rak 57"/>
                <p:cNvCxnSpPr/>
                <p:nvPr/>
              </p:nvCxnSpPr>
              <p:spPr bwMode="auto">
                <a:xfrm>
                  <a:off x="1752600" y="1905000"/>
                  <a:ext cx="228600" cy="152400"/>
                </a:xfrm>
                <a:prstGeom prst="line">
                  <a:avLst/>
                </a:prstGeom>
                <a:solidFill>
                  <a:schemeClr val="accent1"/>
                </a:solidFill>
                <a:ln w="12700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</p:cxnSp>
          </p:grpSp>
          <p:cxnSp>
            <p:nvCxnSpPr>
              <p:cNvPr id="55" name="Rak pil 54"/>
              <p:cNvCxnSpPr/>
              <p:nvPr/>
            </p:nvCxnSpPr>
            <p:spPr bwMode="auto">
              <a:xfrm>
                <a:off x="1295400" y="1905000"/>
                <a:ext cx="228600" cy="1588"/>
              </a:xfrm>
              <a:prstGeom prst="straightConnector1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arrow"/>
              </a:ln>
              <a:effectLst/>
            </p:spPr>
          </p:cxnSp>
        </p:grpSp>
        <p:grpSp>
          <p:nvGrpSpPr>
            <p:cNvPr id="20" name="Grupp 58"/>
            <p:cNvGrpSpPr/>
            <p:nvPr/>
          </p:nvGrpSpPr>
          <p:grpSpPr>
            <a:xfrm>
              <a:off x="2501900" y="3373437"/>
              <a:ext cx="838200" cy="304800"/>
              <a:chOff x="2514600" y="1752600"/>
              <a:chExt cx="838200" cy="304800"/>
            </a:xfrm>
          </p:grpSpPr>
          <p:grpSp>
            <p:nvGrpSpPr>
              <p:cNvPr id="22" name="Grupp 18"/>
              <p:cNvGrpSpPr/>
              <p:nvPr/>
            </p:nvGrpSpPr>
            <p:grpSpPr>
              <a:xfrm>
                <a:off x="2514600" y="1752600"/>
                <a:ext cx="838200" cy="304800"/>
                <a:chOff x="2514600" y="1752600"/>
                <a:chExt cx="838200" cy="304800"/>
              </a:xfrm>
            </p:grpSpPr>
            <p:cxnSp>
              <p:nvCxnSpPr>
                <p:cNvPr id="62" name="Rak 61"/>
                <p:cNvCxnSpPr/>
                <p:nvPr/>
              </p:nvCxnSpPr>
              <p:spPr bwMode="auto">
                <a:xfrm>
                  <a:off x="2514600" y="1752600"/>
                  <a:ext cx="228600" cy="152400"/>
                </a:xfrm>
                <a:prstGeom prst="line">
                  <a:avLst/>
                </a:prstGeom>
                <a:solidFill>
                  <a:schemeClr val="accent1"/>
                </a:solidFill>
                <a:ln w="12700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</p:cxnSp>
            <p:cxnSp>
              <p:nvCxnSpPr>
                <p:cNvPr id="63" name="Rak 62"/>
                <p:cNvCxnSpPr/>
                <p:nvPr/>
              </p:nvCxnSpPr>
              <p:spPr bwMode="auto">
                <a:xfrm rot="10800000" flipV="1">
                  <a:off x="2514600" y="1905000"/>
                  <a:ext cx="228600" cy="152400"/>
                </a:xfrm>
                <a:prstGeom prst="line">
                  <a:avLst/>
                </a:prstGeom>
                <a:solidFill>
                  <a:schemeClr val="accent1"/>
                </a:solidFill>
                <a:ln w="12700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</p:cxnSp>
            <p:cxnSp>
              <p:nvCxnSpPr>
                <p:cNvPr id="64" name="Rak 63"/>
                <p:cNvCxnSpPr/>
                <p:nvPr/>
              </p:nvCxnSpPr>
              <p:spPr bwMode="auto">
                <a:xfrm>
                  <a:off x="2743200" y="1905000"/>
                  <a:ext cx="609600" cy="0"/>
                </a:xfrm>
                <a:prstGeom prst="line">
                  <a:avLst/>
                </a:prstGeom>
                <a:solidFill>
                  <a:schemeClr val="accent1"/>
                </a:solidFill>
                <a:ln w="12700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</p:cxnSp>
          </p:grpSp>
          <p:cxnSp>
            <p:nvCxnSpPr>
              <p:cNvPr id="61" name="Rak pil 60"/>
              <p:cNvCxnSpPr/>
              <p:nvPr/>
            </p:nvCxnSpPr>
            <p:spPr bwMode="auto">
              <a:xfrm>
                <a:off x="2971800" y="1905000"/>
                <a:ext cx="152400" cy="1588"/>
              </a:xfrm>
              <a:prstGeom prst="straightConnector1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arrow"/>
              </a:ln>
              <a:effectLst/>
            </p:spPr>
          </p:cxnSp>
        </p:grpSp>
        <p:cxnSp>
          <p:nvCxnSpPr>
            <p:cNvPr id="65" name="Rak pil 64"/>
            <p:cNvCxnSpPr/>
            <p:nvPr/>
          </p:nvCxnSpPr>
          <p:spPr bwMode="auto">
            <a:xfrm>
              <a:off x="1816100" y="3525837"/>
              <a:ext cx="381000" cy="1588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graphicFrame>
          <p:nvGraphicFramePr>
            <p:cNvPr id="67" name="Object 3"/>
            <p:cNvGraphicFramePr>
              <a:graphicFrameLocks noChangeAspect="1"/>
            </p:cNvGraphicFramePr>
            <p:nvPr/>
          </p:nvGraphicFramePr>
          <p:xfrm>
            <a:off x="3324225" y="3297238"/>
            <a:ext cx="285750" cy="28416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50681" name="Equation" r:id="rId21" imgW="190440" imgH="190440" progId="Equation.DSMT4">
                    <p:embed/>
                  </p:oleObj>
                </mc:Choice>
                <mc:Fallback>
                  <p:oleObj name="Equation" r:id="rId21" imgW="190440" imgH="190440" progId="Equation.DSMT4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2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324225" y="3297238"/>
                          <a:ext cx="285750" cy="284162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=""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68" name="Object 4"/>
            <p:cNvGraphicFramePr>
              <a:graphicFrameLocks noChangeAspect="1"/>
            </p:cNvGraphicFramePr>
            <p:nvPr/>
          </p:nvGraphicFramePr>
          <p:xfrm>
            <a:off x="1231900" y="3678237"/>
            <a:ext cx="266700" cy="28416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50682" name="Equation" r:id="rId23" imgW="177480" imgH="190440" progId="Equation.DSMT4">
                    <p:embed/>
                  </p:oleObj>
                </mc:Choice>
                <mc:Fallback>
                  <p:oleObj name="Equation" r:id="rId23" imgW="177480" imgH="190440" progId="Equation.DSMT4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8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231900" y="3678237"/>
                          <a:ext cx="266700" cy="284163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=""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69" name="Object 5"/>
            <p:cNvGraphicFramePr>
              <a:graphicFrameLocks noChangeAspect="1"/>
            </p:cNvGraphicFramePr>
            <p:nvPr/>
          </p:nvGraphicFramePr>
          <p:xfrm>
            <a:off x="2425700" y="3678237"/>
            <a:ext cx="285750" cy="28416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50683" name="Equation" r:id="rId24" imgW="190440" imgH="190440" progId="Equation.DSMT4">
                    <p:embed/>
                  </p:oleObj>
                </mc:Choice>
                <mc:Fallback>
                  <p:oleObj name="Equation" r:id="rId24" imgW="190440" imgH="190440" progId="Equation.DSMT4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0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425700" y="3678237"/>
                          <a:ext cx="285750" cy="284163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=""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460815" name="Object 15"/>
            <p:cNvGraphicFramePr>
              <a:graphicFrameLocks noChangeAspect="1"/>
            </p:cNvGraphicFramePr>
            <p:nvPr/>
          </p:nvGraphicFramePr>
          <p:xfrm>
            <a:off x="381000" y="3200400"/>
            <a:ext cx="247650" cy="51117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50684" name="Equation" r:id="rId25" imgW="164880" imgH="342720" progId="Equation.DSMT4">
                    <p:embed/>
                  </p:oleObj>
                </mc:Choice>
                <mc:Fallback>
                  <p:oleObj name="Equation" r:id="rId25" imgW="164880" imgH="342720" progId="Equation.DSMT4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81000" y="3200400"/>
                          <a:ext cx="247650" cy="511175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=""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aphicFrame>
        <p:nvGraphicFramePr>
          <p:cNvPr id="460816" name="Object 16"/>
          <p:cNvGraphicFramePr>
            <a:graphicFrameLocks noChangeAspect="1"/>
          </p:cNvGraphicFramePr>
          <p:nvPr/>
        </p:nvGraphicFramePr>
        <p:xfrm>
          <a:off x="4419600" y="2514600"/>
          <a:ext cx="3275013" cy="590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0685" name="Equation" r:id="rId27" imgW="2184120" imgH="393480" progId="Equation.DSMT4">
                  <p:embed/>
                </p:oleObj>
              </mc:Choice>
              <mc:Fallback>
                <p:oleObj name="Equation" r:id="rId27" imgW="2184120" imgH="3934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19600" y="2514600"/>
                        <a:ext cx="3275013" cy="5905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=""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60817" name="Object 17"/>
          <p:cNvGraphicFramePr>
            <a:graphicFrameLocks noChangeAspect="1"/>
          </p:cNvGraphicFramePr>
          <p:nvPr/>
        </p:nvGraphicFramePr>
        <p:xfrm>
          <a:off x="4429125" y="3200400"/>
          <a:ext cx="3313113" cy="590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0686" name="Equation" r:id="rId29" imgW="2209680" imgH="393480" progId="Equation.DSMT4">
                  <p:embed/>
                </p:oleObj>
              </mc:Choice>
              <mc:Fallback>
                <p:oleObj name="Equation" r:id="rId29" imgW="2209680" imgH="3934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29125" y="3200400"/>
                        <a:ext cx="3313113" cy="5905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=""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60818" name="Object 18"/>
          <p:cNvGraphicFramePr>
            <a:graphicFrameLocks noChangeAspect="1"/>
          </p:cNvGraphicFramePr>
          <p:nvPr>
            <p:extLst/>
          </p:nvPr>
        </p:nvGraphicFramePr>
        <p:xfrm>
          <a:off x="1600200" y="3886200"/>
          <a:ext cx="5999327" cy="704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0687" name="Equation" r:id="rId31" imgW="3136680" imgH="368280" progId="Equation.DSMT4">
                  <p:embed/>
                </p:oleObj>
              </mc:Choice>
              <mc:Fallback>
                <p:oleObj name="Equation" r:id="rId31" imgW="3136680" imgH="3682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00200" y="3886200"/>
                        <a:ext cx="5999327" cy="704850"/>
                      </a:xfrm>
                      <a:prstGeom prst="rect">
                        <a:avLst/>
                      </a:prstGeom>
                      <a:solidFill>
                        <a:srgbClr val="CCFFCC"/>
                      </a:solidFill>
                      <a:extLst/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70" name="Rak 69"/>
          <p:cNvCxnSpPr/>
          <p:nvPr/>
        </p:nvCxnSpPr>
        <p:spPr bwMode="auto">
          <a:xfrm>
            <a:off x="152400" y="4800600"/>
            <a:ext cx="8763000" cy="0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71" name="textruta 70"/>
          <p:cNvSpPr txBox="1"/>
          <p:nvPr/>
        </p:nvSpPr>
        <p:spPr>
          <a:xfrm>
            <a:off x="228600" y="4876800"/>
            <a:ext cx="52545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800" u="sng" dirty="0" smtClean="0"/>
              <a:t>Use antennas in array for increased gain (1 bit stream):</a:t>
            </a:r>
            <a:endParaRPr lang="en-GB" sz="1800" u="sng" dirty="0"/>
          </a:p>
        </p:txBody>
      </p:sp>
      <p:grpSp>
        <p:nvGrpSpPr>
          <p:cNvPr id="24" name="Grupp 113"/>
          <p:cNvGrpSpPr/>
          <p:nvPr/>
        </p:nvGrpSpPr>
        <p:grpSpPr>
          <a:xfrm>
            <a:off x="228600" y="5410200"/>
            <a:ext cx="3790950" cy="1219200"/>
            <a:chOff x="228600" y="5410200"/>
            <a:chExt cx="3790950" cy="1219200"/>
          </a:xfrm>
        </p:grpSpPr>
        <p:grpSp>
          <p:nvGrpSpPr>
            <p:cNvPr id="25" name="Grupp 71"/>
            <p:cNvGrpSpPr/>
            <p:nvPr/>
          </p:nvGrpSpPr>
          <p:grpSpPr>
            <a:xfrm>
              <a:off x="630069" y="5410200"/>
              <a:ext cx="762000" cy="304800"/>
              <a:chOff x="1219200" y="1752600"/>
              <a:chExt cx="762000" cy="304800"/>
            </a:xfrm>
          </p:grpSpPr>
          <p:grpSp>
            <p:nvGrpSpPr>
              <p:cNvPr id="26" name="Grupp 17"/>
              <p:cNvGrpSpPr/>
              <p:nvPr/>
            </p:nvGrpSpPr>
            <p:grpSpPr>
              <a:xfrm>
                <a:off x="1219200" y="1752600"/>
                <a:ext cx="762000" cy="304800"/>
                <a:chOff x="1219200" y="1752600"/>
                <a:chExt cx="762000" cy="304800"/>
              </a:xfrm>
            </p:grpSpPr>
            <p:cxnSp>
              <p:nvCxnSpPr>
                <p:cNvPr id="75" name="Rak 74"/>
                <p:cNvCxnSpPr/>
                <p:nvPr/>
              </p:nvCxnSpPr>
              <p:spPr bwMode="auto">
                <a:xfrm>
                  <a:off x="1219200" y="1905000"/>
                  <a:ext cx="533400" cy="0"/>
                </a:xfrm>
                <a:prstGeom prst="line">
                  <a:avLst/>
                </a:prstGeom>
                <a:solidFill>
                  <a:schemeClr val="accent1"/>
                </a:solidFill>
                <a:ln w="12700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</p:cxnSp>
            <p:cxnSp>
              <p:nvCxnSpPr>
                <p:cNvPr id="76" name="Rak 75"/>
                <p:cNvCxnSpPr/>
                <p:nvPr/>
              </p:nvCxnSpPr>
              <p:spPr bwMode="auto">
                <a:xfrm flipV="1">
                  <a:off x="1752600" y="1752600"/>
                  <a:ext cx="228600" cy="152400"/>
                </a:xfrm>
                <a:prstGeom prst="line">
                  <a:avLst/>
                </a:prstGeom>
                <a:solidFill>
                  <a:schemeClr val="accent1"/>
                </a:solidFill>
                <a:ln w="12700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</p:cxnSp>
            <p:cxnSp>
              <p:nvCxnSpPr>
                <p:cNvPr id="77" name="Rak 76"/>
                <p:cNvCxnSpPr/>
                <p:nvPr/>
              </p:nvCxnSpPr>
              <p:spPr bwMode="auto">
                <a:xfrm>
                  <a:off x="1752600" y="1905000"/>
                  <a:ext cx="228600" cy="152400"/>
                </a:xfrm>
                <a:prstGeom prst="line">
                  <a:avLst/>
                </a:prstGeom>
                <a:solidFill>
                  <a:schemeClr val="accent1"/>
                </a:solidFill>
                <a:ln w="12700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</p:cxnSp>
          </p:grpSp>
          <p:cxnSp>
            <p:nvCxnSpPr>
              <p:cNvPr id="74" name="Rak pil 73"/>
              <p:cNvCxnSpPr/>
              <p:nvPr/>
            </p:nvCxnSpPr>
            <p:spPr bwMode="auto">
              <a:xfrm>
                <a:off x="1295400" y="1905000"/>
                <a:ext cx="228600" cy="1588"/>
              </a:xfrm>
              <a:prstGeom prst="straightConnector1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arrow"/>
              </a:ln>
              <a:effectLst/>
            </p:spPr>
          </p:cxnSp>
        </p:grpSp>
        <p:grpSp>
          <p:nvGrpSpPr>
            <p:cNvPr id="28" name="Grupp 77"/>
            <p:cNvGrpSpPr/>
            <p:nvPr/>
          </p:nvGrpSpPr>
          <p:grpSpPr>
            <a:xfrm>
              <a:off x="2458869" y="5410200"/>
              <a:ext cx="838200" cy="304800"/>
              <a:chOff x="2514600" y="1752600"/>
              <a:chExt cx="838200" cy="304800"/>
            </a:xfrm>
          </p:grpSpPr>
          <p:grpSp>
            <p:nvGrpSpPr>
              <p:cNvPr id="29" name="Grupp 18"/>
              <p:cNvGrpSpPr/>
              <p:nvPr/>
            </p:nvGrpSpPr>
            <p:grpSpPr>
              <a:xfrm>
                <a:off x="2514600" y="1752600"/>
                <a:ext cx="838200" cy="304800"/>
                <a:chOff x="2514600" y="1752600"/>
                <a:chExt cx="838200" cy="304800"/>
              </a:xfrm>
            </p:grpSpPr>
            <p:cxnSp>
              <p:nvCxnSpPr>
                <p:cNvPr id="81" name="Rak 80"/>
                <p:cNvCxnSpPr/>
                <p:nvPr/>
              </p:nvCxnSpPr>
              <p:spPr bwMode="auto">
                <a:xfrm>
                  <a:off x="2514600" y="1752600"/>
                  <a:ext cx="228600" cy="152400"/>
                </a:xfrm>
                <a:prstGeom prst="line">
                  <a:avLst/>
                </a:prstGeom>
                <a:solidFill>
                  <a:schemeClr val="accent1"/>
                </a:solidFill>
                <a:ln w="12700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</p:cxnSp>
            <p:cxnSp>
              <p:nvCxnSpPr>
                <p:cNvPr id="82" name="Rak 81"/>
                <p:cNvCxnSpPr/>
                <p:nvPr/>
              </p:nvCxnSpPr>
              <p:spPr bwMode="auto">
                <a:xfrm rot="10800000" flipV="1">
                  <a:off x="2514600" y="1905000"/>
                  <a:ext cx="228600" cy="152400"/>
                </a:xfrm>
                <a:prstGeom prst="line">
                  <a:avLst/>
                </a:prstGeom>
                <a:solidFill>
                  <a:schemeClr val="accent1"/>
                </a:solidFill>
                <a:ln w="12700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</p:cxnSp>
            <p:cxnSp>
              <p:nvCxnSpPr>
                <p:cNvPr id="83" name="Rak 82"/>
                <p:cNvCxnSpPr/>
                <p:nvPr/>
              </p:nvCxnSpPr>
              <p:spPr bwMode="auto">
                <a:xfrm>
                  <a:off x="2743200" y="1905000"/>
                  <a:ext cx="609600" cy="0"/>
                </a:xfrm>
                <a:prstGeom prst="line">
                  <a:avLst/>
                </a:prstGeom>
                <a:solidFill>
                  <a:schemeClr val="accent1"/>
                </a:solidFill>
                <a:ln w="12700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</p:cxnSp>
          </p:grpSp>
          <p:cxnSp>
            <p:nvCxnSpPr>
              <p:cNvPr id="80" name="Rak pil 79"/>
              <p:cNvCxnSpPr/>
              <p:nvPr/>
            </p:nvCxnSpPr>
            <p:spPr bwMode="auto">
              <a:xfrm>
                <a:off x="2971800" y="1905000"/>
                <a:ext cx="152400" cy="1588"/>
              </a:xfrm>
              <a:prstGeom prst="straightConnector1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arrow"/>
              </a:ln>
              <a:effectLst/>
            </p:spPr>
          </p:cxnSp>
        </p:grpSp>
        <p:cxnSp>
          <p:nvCxnSpPr>
            <p:cNvPr id="84" name="Rak pil 83"/>
            <p:cNvCxnSpPr/>
            <p:nvPr/>
          </p:nvCxnSpPr>
          <p:spPr bwMode="auto">
            <a:xfrm>
              <a:off x="1773069" y="5942012"/>
              <a:ext cx="381000" cy="1588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graphicFrame>
          <p:nvGraphicFramePr>
            <p:cNvPr id="86" name="Object 3"/>
            <p:cNvGraphicFramePr>
              <a:graphicFrameLocks noChangeAspect="1"/>
            </p:cNvGraphicFramePr>
            <p:nvPr/>
          </p:nvGraphicFramePr>
          <p:xfrm>
            <a:off x="3562350" y="5562600"/>
            <a:ext cx="457200" cy="30321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50688" name="Equation" r:id="rId33" imgW="304560" imgH="203040" progId="Equation.DSMT4">
                    <p:embed/>
                  </p:oleObj>
                </mc:Choice>
                <mc:Fallback>
                  <p:oleObj name="Equation" r:id="rId33" imgW="304560" imgH="203040" progId="Equation.DSMT4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3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562350" y="5562600"/>
                          <a:ext cx="457200" cy="303213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=""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pSp>
          <p:nvGrpSpPr>
            <p:cNvPr id="30" name="Grupp 88"/>
            <p:cNvGrpSpPr/>
            <p:nvPr/>
          </p:nvGrpSpPr>
          <p:grpSpPr>
            <a:xfrm>
              <a:off x="636419" y="6040437"/>
              <a:ext cx="762000" cy="304800"/>
              <a:chOff x="1219200" y="1752600"/>
              <a:chExt cx="762000" cy="304800"/>
            </a:xfrm>
          </p:grpSpPr>
          <p:grpSp>
            <p:nvGrpSpPr>
              <p:cNvPr id="31" name="Grupp 17"/>
              <p:cNvGrpSpPr/>
              <p:nvPr/>
            </p:nvGrpSpPr>
            <p:grpSpPr>
              <a:xfrm>
                <a:off x="1219200" y="1752600"/>
                <a:ext cx="762000" cy="304800"/>
                <a:chOff x="1219200" y="1752600"/>
                <a:chExt cx="762000" cy="304800"/>
              </a:xfrm>
            </p:grpSpPr>
            <p:cxnSp>
              <p:nvCxnSpPr>
                <p:cNvPr id="92" name="Rak 91"/>
                <p:cNvCxnSpPr/>
                <p:nvPr/>
              </p:nvCxnSpPr>
              <p:spPr bwMode="auto">
                <a:xfrm>
                  <a:off x="1219200" y="1905000"/>
                  <a:ext cx="533400" cy="0"/>
                </a:xfrm>
                <a:prstGeom prst="line">
                  <a:avLst/>
                </a:prstGeom>
                <a:solidFill>
                  <a:schemeClr val="accent1"/>
                </a:solidFill>
                <a:ln w="12700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</p:cxnSp>
            <p:cxnSp>
              <p:nvCxnSpPr>
                <p:cNvPr id="93" name="Rak 92"/>
                <p:cNvCxnSpPr/>
                <p:nvPr/>
              </p:nvCxnSpPr>
              <p:spPr bwMode="auto">
                <a:xfrm flipV="1">
                  <a:off x="1752600" y="1752600"/>
                  <a:ext cx="228600" cy="152400"/>
                </a:xfrm>
                <a:prstGeom prst="line">
                  <a:avLst/>
                </a:prstGeom>
                <a:solidFill>
                  <a:schemeClr val="accent1"/>
                </a:solidFill>
                <a:ln w="12700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</p:cxnSp>
            <p:cxnSp>
              <p:nvCxnSpPr>
                <p:cNvPr id="94" name="Rak 93"/>
                <p:cNvCxnSpPr/>
                <p:nvPr/>
              </p:nvCxnSpPr>
              <p:spPr bwMode="auto">
                <a:xfrm>
                  <a:off x="1752600" y="1905000"/>
                  <a:ext cx="228600" cy="152400"/>
                </a:xfrm>
                <a:prstGeom prst="line">
                  <a:avLst/>
                </a:prstGeom>
                <a:solidFill>
                  <a:schemeClr val="accent1"/>
                </a:solidFill>
                <a:ln w="12700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</p:cxnSp>
          </p:grpSp>
          <p:cxnSp>
            <p:nvCxnSpPr>
              <p:cNvPr id="91" name="Rak pil 90"/>
              <p:cNvCxnSpPr/>
              <p:nvPr/>
            </p:nvCxnSpPr>
            <p:spPr bwMode="auto">
              <a:xfrm>
                <a:off x="1295400" y="1905000"/>
                <a:ext cx="228600" cy="1588"/>
              </a:xfrm>
              <a:prstGeom prst="straightConnector1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arrow"/>
              </a:ln>
              <a:effectLst/>
            </p:spPr>
          </p:cxnSp>
        </p:grpSp>
        <p:grpSp>
          <p:nvGrpSpPr>
            <p:cNvPr id="460800" name="Grupp 94"/>
            <p:cNvGrpSpPr/>
            <p:nvPr/>
          </p:nvGrpSpPr>
          <p:grpSpPr>
            <a:xfrm>
              <a:off x="2465219" y="6040437"/>
              <a:ext cx="838200" cy="304800"/>
              <a:chOff x="2514600" y="1752600"/>
              <a:chExt cx="838200" cy="304800"/>
            </a:xfrm>
          </p:grpSpPr>
          <p:grpSp>
            <p:nvGrpSpPr>
              <p:cNvPr id="460801" name="Grupp 18"/>
              <p:cNvGrpSpPr/>
              <p:nvPr/>
            </p:nvGrpSpPr>
            <p:grpSpPr>
              <a:xfrm>
                <a:off x="2514600" y="1752600"/>
                <a:ext cx="838200" cy="304800"/>
                <a:chOff x="2514600" y="1752600"/>
                <a:chExt cx="838200" cy="304800"/>
              </a:xfrm>
            </p:grpSpPr>
            <p:cxnSp>
              <p:nvCxnSpPr>
                <p:cNvPr id="98" name="Rak 97"/>
                <p:cNvCxnSpPr/>
                <p:nvPr/>
              </p:nvCxnSpPr>
              <p:spPr bwMode="auto">
                <a:xfrm>
                  <a:off x="2514600" y="1752600"/>
                  <a:ext cx="228600" cy="152400"/>
                </a:xfrm>
                <a:prstGeom prst="line">
                  <a:avLst/>
                </a:prstGeom>
                <a:solidFill>
                  <a:schemeClr val="accent1"/>
                </a:solidFill>
                <a:ln w="12700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</p:cxnSp>
            <p:cxnSp>
              <p:nvCxnSpPr>
                <p:cNvPr id="99" name="Rak 98"/>
                <p:cNvCxnSpPr/>
                <p:nvPr/>
              </p:nvCxnSpPr>
              <p:spPr bwMode="auto">
                <a:xfrm rot="10800000" flipV="1">
                  <a:off x="2514600" y="1905000"/>
                  <a:ext cx="228600" cy="152400"/>
                </a:xfrm>
                <a:prstGeom prst="line">
                  <a:avLst/>
                </a:prstGeom>
                <a:solidFill>
                  <a:schemeClr val="accent1"/>
                </a:solidFill>
                <a:ln w="12700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</p:cxnSp>
            <p:cxnSp>
              <p:nvCxnSpPr>
                <p:cNvPr id="100" name="Rak 99"/>
                <p:cNvCxnSpPr/>
                <p:nvPr/>
              </p:nvCxnSpPr>
              <p:spPr bwMode="auto">
                <a:xfrm>
                  <a:off x="2743200" y="1905000"/>
                  <a:ext cx="609600" cy="0"/>
                </a:xfrm>
                <a:prstGeom prst="line">
                  <a:avLst/>
                </a:prstGeom>
                <a:solidFill>
                  <a:schemeClr val="accent1"/>
                </a:solidFill>
                <a:ln w="12700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</p:cxnSp>
          </p:grpSp>
          <p:cxnSp>
            <p:nvCxnSpPr>
              <p:cNvPr id="97" name="Rak pil 96"/>
              <p:cNvCxnSpPr/>
              <p:nvPr/>
            </p:nvCxnSpPr>
            <p:spPr bwMode="auto">
              <a:xfrm>
                <a:off x="2971800" y="1905000"/>
                <a:ext cx="152400" cy="1588"/>
              </a:xfrm>
              <a:prstGeom prst="straightConnector1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arrow"/>
              </a:ln>
              <a:effectLst/>
            </p:spPr>
          </p:cxnSp>
        </p:grpSp>
        <p:graphicFrame>
          <p:nvGraphicFramePr>
            <p:cNvPr id="103" name="Object 4"/>
            <p:cNvGraphicFramePr>
              <a:graphicFrameLocks noChangeAspect="1"/>
            </p:cNvGraphicFramePr>
            <p:nvPr/>
          </p:nvGraphicFramePr>
          <p:xfrm>
            <a:off x="1138238" y="6345238"/>
            <a:ext cx="381000" cy="28416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50689" name="Equation" r:id="rId35" imgW="253800" imgH="190440" progId="Equation.DSMT4">
                    <p:embed/>
                  </p:oleObj>
                </mc:Choice>
                <mc:Fallback>
                  <p:oleObj name="Equation" r:id="rId35" imgW="253800" imgH="190440" progId="Equation.DSMT4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3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138238" y="6345238"/>
                          <a:ext cx="381000" cy="284162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=""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04" name="Object 5"/>
            <p:cNvGraphicFramePr>
              <a:graphicFrameLocks noChangeAspect="1"/>
            </p:cNvGraphicFramePr>
            <p:nvPr/>
          </p:nvGraphicFramePr>
          <p:xfrm>
            <a:off x="2341563" y="6345238"/>
            <a:ext cx="381000" cy="28416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50690" name="Equation" r:id="rId37" imgW="253800" imgH="190440" progId="Equation.DSMT4">
                    <p:embed/>
                  </p:oleObj>
                </mc:Choice>
                <mc:Fallback>
                  <p:oleObj name="Equation" r:id="rId37" imgW="253800" imgH="190440" progId="Equation.DSMT4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38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341563" y="6345238"/>
                          <a:ext cx="381000" cy="284162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=""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cxnSp>
          <p:nvCxnSpPr>
            <p:cNvPr id="107" name="Rak 106"/>
            <p:cNvCxnSpPr/>
            <p:nvPr/>
          </p:nvCxnSpPr>
          <p:spPr bwMode="auto">
            <a:xfrm rot="5400000">
              <a:off x="2971800" y="5874715"/>
              <a:ext cx="609600" cy="0"/>
            </a:xfrm>
            <a:prstGeom prst="line">
              <a:avLst/>
            </a:prstGeom>
            <a:solidFill>
              <a:schemeClr val="accent1"/>
            </a:solidFill>
            <a:ln w="190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08" name="Rak 107"/>
            <p:cNvCxnSpPr/>
            <p:nvPr/>
          </p:nvCxnSpPr>
          <p:spPr bwMode="auto">
            <a:xfrm rot="5400000">
              <a:off x="326745" y="5874715"/>
              <a:ext cx="609600" cy="0"/>
            </a:xfrm>
            <a:prstGeom prst="line">
              <a:avLst/>
            </a:prstGeom>
            <a:solidFill>
              <a:schemeClr val="accent1"/>
            </a:solidFill>
            <a:ln w="190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10" name="Rak pil 109"/>
            <p:cNvCxnSpPr/>
            <p:nvPr/>
          </p:nvCxnSpPr>
          <p:spPr bwMode="auto">
            <a:xfrm>
              <a:off x="228600" y="5867400"/>
              <a:ext cx="381000" cy="1588"/>
            </a:xfrm>
            <a:prstGeom prst="straightConnector1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cxnSp>
          <p:nvCxnSpPr>
            <p:cNvPr id="111" name="Rak pil 110"/>
            <p:cNvCxnSpPr/>
            <p:nvPr/>
          </p:nvCxnSpPr>
          <p:spPr bwMode="auto">
            <a:xfrm>
              <a:off x="3276600" y="5867400"/>
              <a:ext cx="381000" cy="1588"/>
            </a:xfrm>
            <a:prstGeom prst="straightConnector1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graphicFrame>
          <p:nvGraphicFramePr>
            <p:cNvPr id="460827" name="Object 27"/>
            <p:cNvGraphicFramePr>
              <a:graphicFrameLocks noChangeAspect="1"/>
            </p:cNvGraphicFramePr>
            <p:nvPr/>
          </p:nvGraphicFramePr>
          <p:xfrm>
            <a:off x="228600" y="5562600"/>
            <a:ext cx="209550" cy="28416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50691" name="Equation" r:id="rId39" imgW="139680" imgH="190440" progId="Equation.DSMT4">
                    <p:embed/>
                  </p:oleObj>
                </mc:Choice>
                <mc:Fallback>
                  <p:oleObj name="Equation" r:id="rId39" imgW="139680" imgH="190440" progId="Equation.DSMT4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28600" y="5562600"/>
                          <a:ext cx="209550" cy="284163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=""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aphicFrame>
        <p:nvGraphicFramePr>
          <p:cNvPr id="460828" name="Object 28"/>
          <p:cNvGraphicFramePr>
            <a:graphicFrameLocks noChangeAspect="1"/>
          </p:cNvGraphicFramePr>
          <p:nvPr/>
        </p:nvGraphicFramePr>
        <p:xfrm>
          <a:off x="4429125" y="5181600"/>
          <a:ext cx="3806825" cy="590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0692" name="Equation" r:id="rId40" imgW="2539800" imgH="393480" progId="Equation.DSMT4">
                  <p:embed/>
                </p:oleObj>
              </mc:Choice>
              <mc:Fallback>
                <p:oleObj name="Equation" r:id="rId40" imgW="2539800" imgH="39348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29125" y="5181600"/>
                        <a:ext cx="3806825" cy="5905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=""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60829" name="Object 29"/>
          <p:cNvGraphicFramePr>
            <a:graphicFrameLocks noChangeAspect="1"/>
          </p:cNvGraphicFramePr>
          <p:nvPr>
            <p:extLst/>
          </p:nvPr>
        </p:nvGraphicFramePr>
        <p:xfrm>
          <a:off x="5333999" y="6019800"/>
          <a:ext cx="2604247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0693" name="Equation" r:id="rId42" imgW="1054080" imgH="215640" progId="Equation.DSMT4">
                  <p:embed/>
                </p:oleObj>
              </mc:Choice>
              <mc:Fallback>
                <p:oleObj name="Equation" r:id="rId42" imgW="1054080" imgH="2156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33999" y="6019800"/>
                        <a:ext cx="2604247" cy="533400"/>
                      </a:xfrm>
                      <a:prstGeom prst="rect">
                        <a:avLst/>
                      </a:prstGeom>
                      <a:solidFill>
                        <a:srgbClr val="CCFFCC"/>
                      </a:solidFill>
                      <a:extLst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4296372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Rektangel med rundade hörn 73"/>
          <p:cNvSpPr/>
          <p:nvPr/>
        </p:nvSpPr>
        <p:spPr bwMode="auto">
          <a:xfrm>
            <a:off x="152400" y="3657600"/>
            <a:ext cx="3124200" cy="1905000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73" name="Rektangel med rundade hörn 72"/>
          <p:cNvSpPr/>
          <p:nvPr/>
        </p:nvSpPr>
        <p:spPr bwMode="auto">
          <a:xfrm>
            <a:off x="152400" y="1524000"/>
            <a:ext cx="2895600" cy="1905000"/>
          </a:xfrm>
          <a:prstGeom prst="roundRect">
            <a:avLst/>
          </a:prstGeom>
          <a:solidFill>
            <a:srgbClr val="00B0F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381000" y="228600"/>
            <a:ext cx="8382000" cy="1143000"/>
          </a:xfrm>
        </p:spPr>
        <p:txBody>
          <a:bodyPr/>
          <a:lstStyle/>
          <a:p>
            <a:r>
              <a:rPr lang="en-GB" sz="4000" dirty="0" smtClean="0"/>
              <a:t>How to use four antennas best in LOS</a:t>
            </a:r>
            <a:br>
              <a:rPr lang="en-GB" sz="4000" dirty="0" smtClean="0"/>
            </a:br>
            <a:r>
              <a:rPr lang="en-GB" sz="2000" dirty="0" smtClean="0"/>
              <a:t>Use as many bit streams as “possible”, depending on available power</a:t>
            </a:r>
            <a:r>
              <a:rPr lang="en-GB" sz="4000" dirty="0" smtClean="0"/>
              <a:t>.</a:t>
            </a:r>
            <a:endParaRPr lang="en-GB" sz="4000" dirty="0"/>
          </a:p>
        </p:txBody>
      </p:sp>
      <p:pic>
        <p:nvPicPr>
          <p:cNvPr id="3" name="Bildobjekt 2" descr="capacity_LOS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276600" y="1905000"/>
            <a:ext cx="5719027" cy="3810000"/>
          </a:xfrm>
          <a:prstGeom prst="rect">
            <a:avLst/>
          </a:prstGeom>
        </p:spPr>
      </p:pic>
      <p:grpSp>
        <p:nvGrpSpPr>
          <p:cNvPr id="4" name="Grupp 3"/>
          <p:cNvGrpSpPr>
            <a:grpSpLocks noChangeAspect="1"/>
          </p:cNvGrpSpPr>
          <p:nvPr/>
        </p:nvGrpSpPr>
        <p:grpSpPr>
          <a:xfrm>
            <a:off x="381000" y="1981200"/>
            <a:ext cx="2421731" cy="1056084"/>
            <a:chOff x="381000" y="2554288"/>
            <a:chExt cx="3228975" cy="1408112"/>
          </a:xfrm>
        </p:grpSpPr>
        <p:grpSp>
          <p:nvGrpSpPr>
            <p:cNvPr id="5" name="Grupp 35"/>
            <p:cNvGrpSpPr/>
            <p:nvPr/>
          </p:nvGrpSpPr>
          <p:grpSpPr>
            <a:xfrm>
              <a:off x="666750" y="2743200"/>
              <a:ext cx="762000" cy="304800"/>
              <a:chOff x="1219200" y="1752600"/>
              <a:chExt cx="762000" cy="304800"/>
            </a:xfrm>
          </p:grpSpPr>
          <p:grpSp>
            <p:nvGrpSpPr>
              <p:cNvPr id="34" name="Grupp 17"/>
              <p:cNvGrpSpPr/>
              <p:nvPr/>
            </p:nvGrpSpPr>
            <p:grpSpPr>
              <a:xfrm>
                <a:off x="1219200" y="1752600"/>
                <a:ext cx="762000" cy="304800"/>
                <a:chOff x="1219200" y="1752600"/>
                <a:chExt cx="762000" cy="304800"/>
              </a:xfrm>
            </p:grpSpPr>
            <p:cxnSp>
              <p:nvCxnSpPr>
                <p:cNvPr id="36" name="Rak 35"/>
                <p:cNvCxnSpPr/>
                <p:nvPr/>
              </p:nvCxnSpPr>
              <p:spPr bwMode="auto">
                <a:xfrm>
                  <a:off x="1219200" y="1905000"/>
                  <a:ext cx="533400" cy="0"/>
                </a:xfrm>
                <a:prstGeom prst="line">
                  <a:avLst/>
                </a:prstGeom>
                <a:solidFill>
                  <a:schemeClr val="accent1"/>
                </a:solidFill>
                <a:ln w="12700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</p:cxnSp>
            <p:cxnSp>
              <p:nvCxnSpPr>
                <p:cNvPr id="37" name="Rak 36"/>
                <p:cNvCxnSpPr/>
                <p:nvPr/>
              </p:nvCxnSpPr>
              <p:spPr bwMode="auto">
                <a:xfrm flipV="1">
                  <a:off x="1752600" y="1752600"/>
                  <a:ext cx="228600" cy="152400"/>
                </a:xfrm>
                <a:prstGeom prst="line">
                  <a:avLst/>
                </a:prstGeom>
                <a:solidFill>
                  <a:schemeClr val="accent1"/>
                </a:solidFill>
                <a:ln w="12700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</p:cxnSp>
            <p:cxnSp>
              <p:nvCxnSpPr>
                <p:cNvPr id="38" name="Rak 37"/>
                <p:cNvCxnSpPr/>
                <p:nvPr/>
              </p:nvCxnSpPr>
              <p:spPr bwMode="auto">
                <a:xfrm>
                  <a:off x="1752600" y="1905000"/>
                  <a:ext cx="228600" cy="152400"/>
                </a:xfrm>
                <a:prstGeom prst="line">
                  <a:avLst/>
                </a:prstGeom>
                <a:solidFill>
                  <a:schemeClr val="accent1"/>
                </a:solidFill>
                <a:ln w="12700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</p:cxnSp>
          </p:grpSp>
          <p:cxnSp>
            <p:nvCxnSpPr>
              <p:cNvPr id="35" name="Rak pil 34"/>
              <p:cNvCxnSpPr/>
              <p:nvPr/>
            </p:nvCxnSpPr>
            <p:spPr bwMode="auto">
              <a:xfrm>
                <a:off x="1295400" y="1905000"/>
                <a:ext cx="228600" cy="1588"/>
              </a:xfrm>
              <a:prstGeom prst="straightConnector1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arrow"/>
              </a:ln>
              <a:effectLst/>
            </p:spPr>
          </p:cxnSp>
        </p:grpSp>
        <p:grpSp>
          <p:nvGrpSpPr>
            <p:cNvPr id="6" name="Grupp 41"/>
            <p:cNvGrpSpPr/>
            <p:nvPr/>
          </p:nvGrpSpPr>
          <p:grpSpPr>
            <a:xfrm>
              <a:off x="2495550" y="2743200"/>
              <a:ext cx="838200" cy="304800"/>
              <a:chOff x="2514600" y="1752600"/>
              <a:chExt cx="838200" cy="304800"/>
            </a:xfrm>
          </p:grpSpPr>
          <p:grpSp>
            <p:nvGrpSpPr>
              <p:cNvPr id="29" name="Grupp 18"/>
              <p:cNvGrpSpPr/>
              <p:nvPr/>
            </p:nvGrpSpPr>
            <p:grpSpPr>
              <a:xfrm>
                <a:off x="2514600" y="1752600"/>
                <a:ext cx="838200" cy="304800"/>
                <a:chOff x="2514600" y="1752600"/>
                <a:chExt cx="838200" cy="304800"/>
              </a:xfrm>
            </p:grpSpPr>
            <p:cxnSp>
              <p:nvCxnSpPr>
                <p:cNvPr id="31" name="Rak 30"/>
                <p:cNvCxnSpPr/>
                <p:nvPr/>
              </p:nvCxnSpPr>
              <p:spPr bwMode="auto">
                <a:xfrm>
                  <a:off x="2514600" y="1752600"/>
                  <a:ext cx="228600" cy="152400"/>
                </a:xfrm>
                <a:prstGeom prst="line">
                  <a:avLst/>
                </a:prstGeom>
                <a:solidFill>
                  <a:schemeClr val="accent1"/>
                </a:solidFill>
                <a:ln w="12700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</p:cxnSp>
            <p:cxnSp>
              <p:nvCxnSpPr>
                <p:cNvPr id="32" name="Rak 31"/>
                <p:cNvCxnSpPr/>
                <p:nvPr/>
              </p:nvCxnSpPr>
              <p:spPr bwMode="auto">
                <a:xfrm rot="10800000" flipV="1">
                  <a:off x="2514600" y="1905000"/>
                  <a:ext cx="228600" cy="152400"/>
                </a:xfrm>
                <a:prstGeom prst="line">
                  <a:avLst/>
                </a:prstGeom>
                <a:solidFill>
                  <a:schemeClr val="accent1"/>
                </a:solidFill>
                <a:ln w="12700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</p:cxnSp>
            <p:cxnSp>
              <p:nvCxnSpPr>
                <p:cNvPr id="33" name="Rak 32"/>
                <p:cNvCxnSpPr/>
                <p:nvPr/>
              </p:nvCxnSpPr>
              <p:spPr bwMode="auto">
                <a:xfrm>
                  <a:off x="2743200" y="1905000"/>
                  <a:ext cx="609600" cy="0"/>
                </a:xfrm>
                <a:prstGeom prst="line">
                  <a:avLst/>
                </a:prstGeom>
                <a:solidFill>
                  <a:schemeClr val="accent1"/>
                </a:solidFill>
                <a:ln w="12700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</p:cxnSp>
          </p:grpSp>
          <p:cxnSp>
            <p:nvCxnSpPr>
              <p:cNvPr id="30" name="Rak pil 29"/>
              <p:cNvCxnSpPr/>
              <p:nvPr/>
            </p:nvCxnSpPr>
            <p:spPr bwMode="auto">
              <a:xfrm>
                <a:off x="2971800" y="1905000"/>
                <a:ext cx="152400" cy="1588"/>
              </a:xfrm>
              <a:prstGeom prst="straightConnector1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arrow"/>
              </a:ln>
              <a:effectLst/>
            </p:spPr>
          </p:cxnSp>
        </p:grpSp>
        <p:cxnSp>
          <p:nvCxnSpPr>
            <p:cNvPr id="7" name="Rak pil 6"/>
            <p:cNvCxnSpPr/>
            <p:nvPr/>
          </p:nvCxnSpPr>
          <p:spPr bwMode="auto">
            <a:xfrm>
              <a:off x="1809750" y="2895600"/>
              <a:ext cx="381000" cy="1588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graphicFrame>
          <p:nvGraphicFramePr>
            <p:cNvPr id="8" name="Object 2"/>
            <p:cNvGraphicFramePr>
              <a:graphicFrameLocks noChangeAspect="1"/>
            </p:cNvGraphicFramePr>
            <p:nvPr/>
          </p:nvGraphicFramePr>
          <p:xfrm>
            <a:off x="381000" y="2554288"/>
            <a:ext cx="247650" cy="51117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51646" name="Equation" r:id="rId4" imgW="164880" imgH="342720" progId="Equation.DSMT4">
                    <p:embed/>
                  </p:oleObj>
                </mc:Choice>
                <mc:Fallback>
                  <p:oleObj name="Equation" r:id="rId4" imgW="164880" imgH="342720" progId="Equation.DSMT4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81000" y="2554288"/>
                          <a:ext cx="247650" cy="511175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=""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9" name="Object 3"/>
            <p:cNvGraphicFramePr>
              <a:graphicFrameLocks noChangeAspect="1"/>
            </p:cNvGraphicFramePr>
            <p:nvPr/>
          </p:nvGraphicFramePr>
          <p:xfrm>
            <a:off x="3327400" y="2667000"/>
            <a:ext cx="266700" cy="28416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51647" name="Equation" r:id="rId6" imgW="177480" imgH="190440" progId="Equation.DSMT4">
                    <p:embed/>
                  </p:oleObj>
                </mc:Choice>
                <mc:Fallback>
                  <p:oleObj name="Equation" r:id="rId6" imgW="177480" imgH="190440" progId="Equation.DSMT4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7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327400" y="2667000"/>
                          <a:ext cx="266700" cy="284163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=""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0" name="Object 4"/>
            <p:cNvGraphicFramePr>
              <a:graphicFrameLocks noChangeAspect="1"/>
            </p:cNvGraphicFramePr>
            <p:nvPr/>
          </p:nvGraphicFramePr>
          <p:xfrm>
            <a:off x="1225550" y="3048000"/>
            <a:ext cx="266700" cy="28416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51648" name="Equation" r:id="rId8" imgW="177480" imgH="190440" progId="Equation.DSMT4">
                    <p:embed/>
                  </p:oleObj>
                </mc:Choice>
                <mc:Fallback>
                  <p:oleObj name="Equation" r:id="rId8" imgW="177480" imgH="190440" progId="Equation.DSMT4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9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225550" y="3048000"/>
                          <a:ext cx="266700" cy="284163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=""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1" name="Object 5"/>
            <p:cNvGraphicFramePr>
              <a:graphicFrameLocks noChangeAspect="1"/>
            </p:cNvGraphicFramePr>
            <p:nvPr/>
          </p:nvGraphicFramePr>
          <p:xfrm>
            <a:off x="2419350" y="3048000"/>
            <a:ext cx="285750" cy="28416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51649" name="Equation" r:id="rId10" imgW="190440" imgH="190440" progId="Equation.DSMT4">
                    <p:embed/>
                  </p:oleObj>
                </mc:Choice>
                <mc:Fallback>
                  <p:oleObj name="Equation" r:id="rId10" imgW="190440" imgH="190440" progId="Equation.DSMT4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1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419350" y="3048000"/>
                          <a:ext cx="285750" cy="284163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=""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pSp>
          <p:nvGrpSpPr>
            <p:cNvPr id="12" name="Grupp 52"/>
            <p:cNvGrpSpPr/>
            <p:nvPr/>
          </p:nvGrpSpPr>
          <p:grpSpPr>
            <a:xfrm>
              <a:off x="673100" y="3373437"/>
              <a:ext cx="762000" cy="304800"/>
              <a:chOff x="1219200" y="1752600"/>
              <a:chExt cx="762000" cy="304800"/>
            </a:xfrm>
          </p:grpSpPr>
          <p:grpSp>
            <p:nvGrpSpPr>
              <p:cNvPr id="24" name="Grupp 17"/>
              <p:cNvGrpSpPr/>
              <p:nvPr/>
            </p:nvGrpSpPr>
            <p:grpSpPr>
              <a:xfrm>
                <a:off x="1219200" y="1752600"/>
                <a:ext cx="762000" cy="304800"/>
                <a:chOff x="1219200" y="1752600"/>
                <a:chExt cx="762000" cy="304800"/>
              </a:xfrm>
            </p:grpSpPr>
            <p:cxnSp>
              <p:nvCxnSpPr>
                <p:cNvPr id="26" name="Rak 25"/>
                <p:cNvCxnSpPr/>
                <p:nvPr/>
              </p:nvCxnSpPr>
              <p:spPr bwMode="auto">
                <a:xfrm>
                  <a:off x="1219200" y="1905000"/>
                  <a:ext cx="533400" cy="0"/>
                </a:xfrm>
                <a:prstGeom prst="line">
                  <a:avLst/>
                </a:prstGeom>
                <a:solidFill>
                  <a:schemeClr val="accent1"/>
                </a:solidFill>
                <a:ln w="12700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</p:cxnSp>
            <p:cxnSp>
              <p:nvCxnSpPr>
                <p:cNvPr id="27" name="Rak 26"/>
                <p:cNvCxnSpPr/>
                <p:nvPr/>
              </p:nvCxnSpPr>
              <p:spPr bwMode="auto">
                <a:xfrm flipV="1">
                  <a:off x="1752600" y="1752600"/>
                  <a:ext cx="228600" cy="152400"/>
                </a:xfrm>
                <a:prstGeom prst="line">
                  <a:avLst/>
                </a:prstGeom>
                <a:solidFill>
                  <a:schemeClr val="accent1"/>
                </a:solidFill>
                <a:ln w="12700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</p:cxnSp>
            <p:cxnSp>
              <p:nvCxnSpPr>
                <p:cNvPr id="28" name="Rak 27"/>
                <p:cNvCxnSpPr/>
                <p:nvPr/>
              </p:nvCxnSpPr>
              <p:spPr bwMode="auto">
                <a:xfrm>
                  <a:off x="1752600" y="1905000"/>
                  <a:ext cx="228600" cy="152400"/>
                </a:xfrm>
                <a:prstGeom prst="line">
                  <a:avLst/>
                </a:prstGeom>
                <a:solidFill>
                  <a:schemeClr val="accent1"/>
                </a:solidFill>
                <a:ln w="12700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</p:cxnSp>
          </p:grpSp>
          <p:cxnSp>
            <p:nvCxnSpPr>
              <p:cNvPr id="25" name="Rak pil 24"/>
              <p:cNvCxnSpPr/>
              <p:nvPr/>
            </p:nvCxnSpPr>
            <p:spPr bwMode="auto">
              <a:xfrm>
                <a:off x="1295400" y="1905000"/>
                <a:ext cx="228600" cy="1588"/>
              </a:xfrm>
              <a:prstGeom prst="straightConnector1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arrow"/>
              </a:ln>
              <a:effectLst/>
            </p:spPr>
          </p:cxnSp>
        </p:grpSp>
        <p:grpSp>
          <p:nvGrpSpPr>
            <p:cNvPr id="13" name="Grupp 58"/>
            <p:cNvGrpSpPr/>
            <p:nvPr/>
          </p:nvGrpSpPr>
          <p:grpSpPr>
            <a:xfrm>
              <a:off x="2501900" y="3373437"/>
              <a:ext cx="838200" cy="304800"/>
              <a:chOff x="2514600" y="1752600"/>
              <a:chExt cx="838200" cy="304800"/>
            </a:xfrm>
          </p:grpSpPr>
          <p:grpSp>
            <p:nvGrpSpPr>
              <p:cNvPr id="19" name="Grupp 18"/>
              <p:cNvGrpSpPr/>
              <p:nvPr/>
            </p:nvGrpSpPr>
            <p:grpSpPr>
              <a:xfrm>
                <a:off x="2514600" y="1752600"/>
                <a:ext cx="838200" cy="304800"/>
                <a:chOff x="2514600" y="1752600"/>
                <a:chExt cx="838200" cy="304800"/>
              </a:xfrm>
            </p:grpSpPr>
            <p:cxnSp>
              <p:nvCxnSpPr>
                <p:cNvPr id="21" name="Rak 20"/>
                <p:cNvCxnSpPr/>
                <p:nvPr/>
              </p:nvCxnSpPr>
              <p:spPr bwMode="auto">
                <a:xfrm>
                  <a:off x="2514600" y="1752600"/>
                  <a:ext cx="228600" cy="152400"/>
                </a:xfrm>
                <a:prstGeom prst="line">
                  <a:avLst/>
                </a:prstGeom>
                <a:solidFill>
                  <a:schemeClr val="accent1"/>
                </a:solidFill>
                <a:ln w="12700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</p:cxnSp>
            <p:cxnSp>
              <p:nvCxnSpPr>
                <p:cNvPr id="22" name="Rak 21"/>
                <p:cNvCxnSpPr/>
                <p:nvPr/>
              </p:nvCxnSpPr>
              <p:spPr bwMode="auto">
                <a:xfrm rot="10800000" flipV="1">
                  <a:off x="2514600" y="1905000"/>
                  <a:ext cx="228600" cy="152400"/>
                </a:xfrm>
                <a:prstGeom prst="line">
                  <a:avLst/>
                </a:prstGeom>
                <a:solidFill>
                  <a:schemeClr val="accent1"/>
                </a:solidFill>
                <a:ln w="12700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</p:cxnSp>
            <p:cxnSp>
              <p:nvCxnSpPr>
                <p:cNvPr id="23" name="Rak 22"/>
                <p:cNvCxnSpPr/>
                <p:nvPr/>
              </p:nvCxnSpPr>
              <p:spPr bwMode="auto">
                <a:xfrm>
                  <a:off x="2743200" y="1905000"/>
                  <a:ext cx="609600" cy="0"/>
                </a:xfrm>
                <a:prstGeom prst="line">
                  <a:avLst/>
                </a:prstGeom>
                <a:solidFill>
                  <a:schemeClr val="accent1"/>
                </a:solidFill>
                <a:ln w="12700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</p:cxnSp>
          </p:grpSp>
          <p:cxnSp>
            <p:nvCxnSpPr>
              <p:cNvPr id="20" name="Rak pil 19"/>
              <p:cNvCxnSpPr/>
              <p:nvPr/>
            </p:nvCxnSpPr>
            <p:spPr bwMode="auto">
              <a:xfrm>
                <a:off x="2971800" y="1905000"/>
                <a:ext cx="152400" cy="1588"/>
              </a:xfrm>
              <a:prstGeom prst="straightConnector1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arrow"/>
              </a:ln>
              <a:effectLst/>
            </p:spPr>
          </p:cxnSp>
        </p:grpSp>
        <p:cxnSp>
          <p:nvCxnSpPr>
            <p:cNvPr id="14" name="Rak pil 13"/>
            <p:cNvCxnSpPr/>
            <p:nvPr/>
          </p:nvCxnSpPr>
          <p:spPr bwMode="auto">
            <a:xfrm>
              <a:off x="1816100" y="3525837"/>
              <a:ext cx="381000" cy="1588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graphicFrame>
          <p:nvGraphicFramePr>
            <p:cNvPr id="15" name="Object 3"/>
            <p:cNvGraphicFramePr>
              <a:graphicFrameLocks noChangeAspect="1"/>
            </p:cNvGraphicFramePr>
            <p:nvPr/>
          </p:nvGraphicFramePr>
          <p:xfrm>
            <a:off x="3324225" y="3297238"/>
            <a:ext cx="285750" cy="28416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51650" name="Equation" r:id="rId12" imgW="190440" imgH="190440" progId="Equation.DSMT4">
                    <p:embed/>
                  </p:oleObj>
                </mc:Choice>
                <mc:Fallback>
                  <p:oleObj name="Equation" r:id="rId12" imgW="190440" imgH="190440" progId="Equation.DSMT4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3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324225" y="3297238"/>
                          <a:ext cx="285750" cy="284162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=""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6" name="Object 4"/>
            <p:cNvGraphicFramePr>
              <a:graphicFrameLocks noChangeAspect="1"/>
            </p:cNvGraphicFramePr>
            <p:nvPr/>
          </p:nvGraphicFramePr>
          <p:xfrm>
            <a:off x="1231900" y="3678237"/>
            <a:ext cx="266700" cy="28416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51651" name="Equation" r:id="rId14" imgW="177480" imgH="190440" progId="Equation.DSMT4">
                    <p:embed/>
                  </p:oleObj>
                </mc:Choice>
                <mc:Fallback>
                  <p:oleObj name="Equation" r:id="rId14" imgW="177480" imgH="190440" progId="Equation.DSMT4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9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231900" y="3678237"/>
                          <a:ext cx="266700" cy="284163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=""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7" name="Object 5"/>
            <p:cNvGraphicFramePr>
              <a:graphicFrameLocks noChangeAspect="1"/>
            </p:cNvGraphicFramePr>
            <p:nvPr/>
          </p:nvGraphicFramePr>
          <p:xfrm>
            <a:off x="2425700" y="3678237"/>
            <a:ext cx="285750" cy="28416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51652" name="Equation" r:id="rId15" imgW="190440" imgH="190440" progId="Equation.DSMT4">
                    <p:embed/>
                  </p:oleObj>
                </mc:Choice>
                <mc:Fallback>
                  <p:oleObj name="Equation" r:id="rId15" imgW="190440" imgH="190440" progId="Equation.DSMT4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1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425700" y="3678237"/>
                          <a:ext cx="285750" cy="284163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=""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8" name="Object 15"/>
            <p:cNvGraphicFramePr>
              <a:graphicFrameLocks noChangeAspect="1"/>
            </p:cNvGraphicFramePr>
            <p:nvPr/>
          </p:nvGraphicFramePr>
          <p:xfrm>
            <a:off x="381000" y="3200400"/>
            <a:ext cx="247650" cy="51117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51653" name="Equation" r:id="rId16" imgW="164880" imgH="342720" progId="Equation.DSMT4">
                    <p:embed/>
                  </p:oleObj>
                </mc:Choice>
                <mc:Fallback>
                  <p:oleObj name="Equation" r:id="rId16" imgW="164880" imgH="342720" progId="Equation.DSMT4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7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81000" y="3200400"/>
                          <a:ext cx="247650" cy="511175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=""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39" name="Grupp 38"/>
          <p:cNvGrpSpPr>
            <a:grpSpLocks noChangeAspect="1"/>
          </p:cNvGrpSpPr>
          <p:nvPr/>
        </p:nvGrpSpPr>
        <p:grpSpPr>
          <a:xfrm>
            <a:off x="304801" y="4456112"/>
            <a:ext cx="2843213" cy="914400"/>
            <a:chOff x="228600" y="5410200"/>
            <a:chExt cx="3790950" cy="1219200"/>
          </a:xfrm>
        </p:grpSpPr>
        <p:grpSp>
          <p:nvGrpSpPr>
            <p:cNvPr id="40" name="Grupp 71"/>
            <p:cNvGrpSpPr/>
            <p:nvPr/>
          </p:nvGrpSpPr>
          <p:grpSpPr>
            <a:xfrm>
              <a:off x="630069" y="5410200"/>
              <a:ext cx="762000" cy="304800"/>
              <a:chOff x="1219200" y="1752600"/>
              <a:chExt cx="762000" cy="304800"/>
            </a:xfrm>
          </p:grpSpPr>
          <p:grpSp>
            <p:nvGrpSpPr>
              <p:cNvPr id="68" name="Grupp 17"/>
              <p:cNvGrpSpPr/>
              <p:nvPr/>
            </p:nvGrpSpPr>
            <p:grpSpPr>
              <a:xfrm>
                <a:off x="1219200" y="1752600"/>
                <a:ext cx="762000" cy="304800"/>
                <a:chOff x="1219200" y="1752600"/>
                <a:chExt cx="762000" cy="304800"/>
              </a:xfrm>
            </p:grpSpPr>
            <p:cxnSp>
              <p:nvCxnSpPr>
                <p:cNvPr id="70" name="Rak 69"/>
                <p:cNvCxnSpPr/>
                <p:nvPr/>
              </p:nvCxnSpPr>
              <p:spPr bwMode="auto">
                <a:xfrm>
                  <a:off x="1219200" y="1905000"/>
                  <a:ext cx="533400" cy="0"/>
                </a:xfrm>
                <a:prstGeom prst="line">
                  <a:avLst/>
                </a:prstGeom>
                <a:solidFill>
                  <a:schemeClr val="accent1"/>
                </a:solidFill>
                <a:ln w="12700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</p:cxnSp>
            <p:cxnSp>
              <p:nvCxnSpPr>
                <p:cNvPr id="71" name="Rak 70"/>
                <p:cNvCxnSpPr/>
                <p:nvPr/>
              </p:nvCxnSpPr>
              <p:spPr bwMode="auto">
                <a:xfrm flipV="1">
                  <a:off x="1752600" y="1752600"/>
                  <a:ext cx="228600" cy="152400"/>
                </a:xfrm>
                <a:prstGeom prst="line">
                  <a:avLst/>
                </a:prstGeom>
                <a:solidFill>
                  <a:schemeClr val="accent1"/>
                </a:solidFill>
                <a:ln w="12700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</p:cxnSp>
            <p:cxnSp>
              <p:nvCxnSpPr>
                <p:cNvPr id="72" name="Rak 71"/>
                <p:cNvCxnSpPr/>
                <p:nvPr/>
              </p:nvCxnSpPr>
              <p:spPr bwMode="auto">
                <a:xfrm>
                  <a:off x="1752600" y="1905000"/>
                  <a:ext cx="228600" cy="152400"/>
                </a:xfrm>
                <a:prstGeom prst="line">
                  <a:avLst/>
                </a:prstGeom>
                <a:solidFill>
                  <a:schemeClr val="accent1"/>
                </a:solidFill>
                <a:ln w="12700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</p:cxnSp>
          </p:grpSp>
          <p:cxnSp>
            <p:nvCxnSpPr>
              <p:cNvPr id="69" name="Rak pil 68"/>
              <p:cNvCxnSpPr/>
              <p:nvPr/>
            </p:nvCxnSpPr>
            <p:spPr bwMode="auto">
              <a:xfrm>
                <a:off x="1295400" y="1905000"/>
                <a:ext cx="228600" cy="1588"/>
              </a:xfrm>
              <a:prstGeom prst="straightConnector1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arrow"/>
              </a:ln>
              <a:effectLst/>
            </p:spPr>
          </p:cxnSp>
        </p:grpSp>
        <p:grpSp>
          <p:nvGrpSpPr>
            <p:cNvPr id="41" name="Grupp 77"/>
            <p:cNvGrpSpPr/>
            <p:nvPr/>
          </p:nvGrpSpPr>
          <p:grpSpPr>
            <a:xfrm>
              <a:off x="2458869" y="5410200"/>
              <a:ext cx="838200" cy="304800"/>
              <a:chOff x="2514600" y="1752600"/>
              <a:chExt cx="838200" cy="304800"/>
            </a:xfrm>
          </p:grpSpPr>
          <p:grpSp>
            <p:nvGrpSpPr>
              <p:cNvPr id="63" name="Grupp 18"/>
              <p:cNvGrpSpPr/>
              <p:nvPr/>
            </p:nvGrpSpPr>
            <p:grpSpPr>
              <a:xfrm>
                <a:off x="2514600" y="1752600"/>
                <a:ext cx="838200" cy="304800"/>
                <a:chOff x="2514600" y="1752600"/>
                <a:chExt cx="838200" cy="304800"/>
              </a:xfrm>
            </p:grpSpPr>
            <p:cxnSp>
              <p:nvCxnSpPr>
                <p:cNvPr id="65" name="Rak 64"/>
                <p:cNvCxnSpPr/>
                <p:nvPr/>
              </p:nvCxnSpPr>
              <p:spPr bwMode="auto">
                <a:xfrm>
                  <a:off x="2514600" y="1752600"/>
                  <a:ext cx="228600" cy="152400"/>
                </a:xfrm>
                <a:prstGeom prst="line">
                  <a:avLst/>
                </a:prstGeom>
                <a:solidFill>
                  <a:schemeClr val="accent1"/>
                </a:solidFill>
                <a:ln w="12700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</p:cxnSp>
            <p:cxnSp>
              <p:nvCxnSpPr>
                <p:cNvPr id="66" name="Rak 65"/>
                <p:cNvCxnSpPr/>
                <p:nvPr/>
              </p:nvCxnSpPr>
              <p:spPr bwMode="auto">
                <a:xfrm rot="10800000" flipV="1">
                  <a:off x="2514600" y="1905000"/>
                  <a:ext cx="228600" cy="152400"/>
                </a:xfrm>
                <a:prstGeom prst="line">
                  <a:avLst/>
                </a:prstGeom>
                <a:solidFill>
                  <a:schemeClr val="accent1"/>
                </a:solidFill>
                <a:ln w="12700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</p:cxnSp>
            <p:cxnSp>
              <p:nvCxnSpPr>
                <p:cNvPr id="67" name="Rak 66"/>
                <p:cNvCxnSpPr/>
                <p:nvPr/>
              </p:nvCxnSpPr>
              <p:spPr bwMode="auto">
                <a:xfrm>
                  <a:off x="2743200" y="1905000"/>
                  <a:ext cx="609600" cy="0"/>
                </a:xfrm>
                <a:prstGeom prst="line">
                  <a:avLst/>
                </a:prstGeom>
                <a:solidFill>
                  <a:schemeClr val="accent1"/>
                </a:solidFill>
                <a:ln w="12700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</p:cxnSp>
          </p:grpSp>
          <p:cxnSp>
            <p:nvCxnSpPr>
              <p:cNvPr id="64" name="Rak pil 63"/>
              <p:cNvCxnSpPr/>
              <p:nvPr/>
            </p:nvCxnSpPr>
            <p:spPr bwMode="auto">
              <a:xfrm>
                <a:off x="2971800" y="1905000"/>
                <a:ext cx="152400" cy="1588"/>
              </a:xfrm>
              <a:prstGeom prst="straightConnector1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arrow"/>
              </a:ln>
              <a:effectLst/>
            </p:spPr>
          </p:cxnSp>
        </p:grpSp>
        <p:cxnSp>
          <p:nvCxnSpPr>
            <p:cNvPr id="42" name="Rak pil 41"/>
            <p:cNvCxnSpPr/>
            <p:nvPr/>
          </p:nvCxnSpPr>
          <p:spPr bwMode="auto">
            <a:xfrm>
              <a:off x="1773069" y="5942012"/>
              <a:ext cx="381000" cy="1588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graphicFrame>
          <p:nvGraphicFramePr>
            <p:cNvPr id="43" name="Object 3"/>
            <p:cNvGraphicFramePr>
              <a:graphicFrameLocks noChangeAspect="1"/>
            </p:cNvGraphicFramePr>
            <p:nvPr/>
          </p:nvGraphicFramePr>
          <p:xfrm>
            <a:off x="3562350" y="5562600"/>
            <a:ext cx="457200" cy="30321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51654" name="Equation" r:id="rId18" imgW="304560" imgH="203040" progId="Equation.DSMT4">
                    <p:embed/>
                  </p:oleObj>
                </mc:Choice>
                <mc:Fallback>
                  <p:oleObj name="Equation" r:id="rId18" imgW="304560" imgH="203040" progId="Equation.DSMT4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9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3562350" y="5562600"/>
                          <a:ext cx="457200" cy="303213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=""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pSp>
          <p:nvGrpSpPr>
            <p:cNvPr id="44" name="Grupp 88"/>
            <p:cNvGrpSpPr/>
            <p:nvPr/>
          </p:nvGrpSpPr>
          <p:grpSpPr>
            <a:xfrm>
              <a:off x="636419" y="6040437"/>
              <a:ext cx="762000" cy="304800"/>
              <a:chOff x="1219200" y="1752600"/>
              <a:chExt cx="762000" cy="304800"/>
            </a:xfrm>
          </p:grpSpPr>
          <p:grpSp>
            <p:nvGrpSpPr>
              <p:cNvPr id="58" name="Grupp 17"/>
              <p:cNvGrpSpPr/>
              <p:nvPr/>
            </p:nvGrpSpPr>
            <p:grpSpPr>
              <a:xfrm>
                <a:off x="1219200" y="1752600"/>
                <a:ext cx="762000" cy="304800"/>
                <a:chOff x="1219200" y="1752600"/>
                <a:chExt cx="762000" cy="304800"/>
              </a:xfrm>
            </p:grpSpPr>
            <p:cxnSp>
              <p:nvCxnSpPr>
                <p:cNvPr id="60" name="Rak 59"/>
                <p:cNvCxnSpPr/>
                <p:nvPr/>
              </p:nvCxnSpPr>
              <p:spPr bwMode="auto">
                <a:xfrm>
                  <a:off x="1219200" y="1905000"/>
                  <a:ext cx="533400" cy="0"/>
                </a:xfrm>
                <a:prstGeom prst="line">
                  <a:avLst/>
                </a:prstGeom>
                <a:solidFill>
                  <a:schemeClr val="accent1"/>
                </a:solidFill>
                <a:ln w="12700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</p:cxnSp>
            <p:cxnSp>
              <p:nvCxnSpPr>
                <p:cNvPr id="61" name="Rak 60"/>
                <p:cNvCxnSpPr/>
                <p:nvPr/>
              </p:nvCxnSpPr>
              <p:spPr bwMode="auto">
                <a:xfrm flipV="1">
                  <a:off x="1752600" y="1752600"/>
                  <a:ext cx="228600" cy="152400"/>
                </a:xfrm>
                <a:prstGeom prst="line">
                  <a:avLst/>
                </a:prstGeom>
                <a:solidFill>
                  <a:schemeClr val="accent1"/>
                </a:solidFill>
                <a:ln w="12700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</p:cxnSp>
            <p:cxnSp>
              <p:nvCxnSpPr>
                <p:cNvPr id="62" name="Rak 61"/>
                <p:cNvCxnSpPr/>
                <p:nvPr/>
              </p:nvCxnSpPr>
              <p:spPr bwMode="auto">
                <a:xfrm>
                  <a:off x="1752600" y="1905000"/>
                  <a:ext cx="228600" cy="152400"/>
                </a:xfrm>
                <a:prstGeom prst="line">
                  <a:avLst/>
                </a:prstGeom>
                <a:solidFill>
                  <a:schemeClr val="accent1"/>
                </a:solidFill>
                <a:ln w="12700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</p:cxnSp>
          </p:grpSp>
          <p:cxnSp>
            <p:nvCxnSpPr>
              <p:cNvPr id="59" name="Rak pil 58"/>
              <p:cNvCxnSpPr/>
              <p:nvPr/>
            </p:nvCxnSpPr>
            <p:spPr bwMode="auto">
              <a:xfrm>
                <a:off x="1295400" y="1905000"/>
                <a:ext cx="228600" cy="1588"/>
              </a:xfrm>
              <a:prstGeom prst="straightConnector1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arrow"/>
              </a:ln>
              <a:effectLst/>
            </p:spPr>
          </p:cxnSp>
        </p:grpSp>
        <p:grpSp>
          <p:nvGrpSpPr>
            <p:cNvPr id="45" name="Grupp 94"/>
            <p:cNvGrpSpPr/>
            <p:nvPr/>
          </p:nvGrpSpPr>
          <p:grpSpPr>
            <a:xfrm>
              <a:off x="2465219" y="6040437"/>
              <a:ext cx="838200" cy="304800"/>
              <a:chOff x="2514600" y="1752600"/>
              <a:chExt cx="838200" cy="304800"/>
            </a:xfrm>
          </p:grpSpPr>
          <p:grpSp>
            <p:nvGrpSpPr>
              <p:cNvPr id="53" name="Grupp 18"/>
              <p:cNvGrpSpPr/>
              <p:nvPr/>
            </p:nvGrpSpPr>
            <p:grpSpPr>
              <a:xfrm>
                <a:off x="2514600" y="1752600"/>
                <a:ext cx="838200" cy="304800"/>
                <a:chOff x="2514600" y="1752600"/>
                <a:chExt cx="838200" cy="304800"/>
              </a:xfrm>
            </p:grpSpPr>
            <p:cxnSp>
              <p:nvCxnSpPr>
                <p:cNvPr id="55" name="Rak 54"/>
                <p:cNvCxnSpPr/>
                <p:nvPr/>
              </p:nvCxnSpPr>
              <p:spPr bwMode="auto">
                <a:xfrm>
                  <a:off x="2514600" y="1752600"/>
                  <a:ext cx="228600" cy="152400"/>
                </a:xfrm>
                <a:prstGeom prst="line">
                  <a:avLst/>
                </a:prstGeom>
                <a:solidFill>
                  <a:schemeClr val="accent1"/>
                </a:solidFill>
                <a:ln w="12700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</p:cxnSp>
            <p:cxnSp>
              <p:nvCxnSpPr>
                <p:cNvPr id="56" name="Rak 55"/>
                <p:cNvCxnSpPr/>
                <p:nvPr/>
              </p:nvCxnSpPr>
              <p:spPr bwMode="auto">
                <a:xfrm rot="10800000" flipV="1">
                  <a:off x="2514600" y="1905000"/>
                  <a:ext cx="228600" cy="152400"/>
                </a:xfrm>
                <a:prstGeom prst="line">
                  <a:avLst/>
                </a:prstGeom>
                <a:solidFill>
                  <a:schemeClr val="accent1"/>
                </a:solidFill>
                <a:ln w="12700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</p:cxnSp>
            <p:cxnSp>
              <p:nvCxnSpPr>
                <p:cNvPr id="57" name="Rak 56"/>
                <p:cNvCxnSpPr/>
                <p:nvPr/>
              </p:nvCxnSpPr>
              <p:spPr bwMode="auto">
                <a:xfrm>
                  <a:off x="2743200" y="1905000"/>
                  <a:ext cx="609600" cy="0"/>
                </a:xfrm>
                <a:prstGeom prst="line">
                  <a:avLst/>
                </a:prstGeom>
                <a:solidFill>
                  <a:schemeClr val="accent1"/>
                </a:solidFill>
                <a:ln w="12700" cap="flat" cmpd="sng" algn="ctr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</p:cxnSp>
          </p:grpSp>
          <p:cxnSp>
            <p:nvCxnSpPr>
              <p:cNvPr id="54" name="Rak pil 53"/>
              <p:cNvCxnSpPr/>
              <p:nvPr/>
            </p:nvCxnSpPr>
            <p:spPr bwMode="auto">
              <a:xfrm>
                <a:off x="2971800" y="1905000"/>
                <a:ext cx="152400" cy="1588"/>
              </a:xfrm>
              <a:prstGeom prst="straightConnector1">
                <a:avLst/>
              </a:prstGeom>
              <a:solidFill>
                <a:schemeClr val="accent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arrow"/>
              </a:ln>
              <a:effectLst/>
            </p:spPr>
          </p:cxnSp>
        </p:grpSp>
        <p:graphicFrame>
          <p:nvGraphicFramePr>
            <p:cNvPr id="46" name="Object 4"/>
            <p:cNvGraphicFramePr>
              <a:graphicFrameLocks noChangeAspect="1"/>
            </p:cNvGraphicFramePr>
            <p:nvPr/>
          </p:nvGraphicFramePr>
          <p:xfrm>
            <a:off x="1138238" y="6345238"/>
            <a:ext cx="381000" cy="28416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51655" name="Equation" r:id="rId20" imgW="253800" imgH="190440" progId="Equation.DSMT4">
                    <p:embed/>
                  </p:oleObj>
                </mc:Choice>
                <mc:Fallback>
                  <p:oleObj name="Equation" r:id="rId20" imgW="253800" imgH="190440" progId="Equation.DSMT4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1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138238" y="6345238"/>
                          <a:ext cx="381000" cy="284162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=""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47" name="Object 5"/>
            <p:cNvGraphicFramePr>
              <a:graphicFrameLocks noChangeAspect="1"/>
            </p:cNvGraphicFramePr>
            <p:nvPr/>
          </p:nvGraphicFramePr>
          <p:xfrm>
            <a:off x="2341563" y="6345238"/>
            <a:ext cx="381000" cy="28416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51656" name="Equation" r:id="rId22" imgW="253800" imgH="190440" progId="Equation.DSMT4">
                    <p:embed/>
                  </p:oleObj>
                </mc:Choice>
                <mc:Fallback>
                  <p:oleObj name="Equation" r:id="rId22" imgW="253800" imgH="190440" progId="Equation.DSMT4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3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341563" y="6345238"/>
                          <a:ext cx="381000" cy="284162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=""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cxnSp>
          <p:nvCxnSpPr>
            <p:cNvPr id="48" name="Rak 47"/>
            <p:cNvCxnSpPr/>
            <p:nvPr/>
          </p:nvCxnSpPr>
          <p:spPr bwMode="auto">
            <a:xfrm rot="5400000">
              <a:off x="2971800" y="5874715"/>
              <a:ext cx="609600" cy="0"/>
            </a:xfrm>
            <a:prstGeom prst="line">
              <a:avLst/>
            </a:prstGeom>
            <a:solidFill>
              <a:schemeClr val="accent1"/>
            </a:solidFill>
            <a:ln w="190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49" name="Rak 48"/>
            <p:cNvCxnSpPr/>
            <p:nvPr/>
          </p:nvCxnSpPr>
          <p:spPr bwMode="auto">
            <a:xfrm rot="5400000">
              <a:off x="326745" y="5874715"/>
              <a:ext cx="609600" cy="0"/>
            </a:xfrm>
            <a:prstGeom prst="line">
              <a:avLst/>
            </a:prstGeom>
            <a:solidFill>
              <a:schemeClr val="accent1"/>
            </a:solidFill>
            <a:ln w="190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50" name="Rak pil 49"/>
            <p:cNvCxnSpPr/>
            <p:nvPr/>
          </p:nvCxnSpPr>
          <p:spPr bwMode="auto">
            <a:xfrm>
              <a:off x="228600" y="5867400"/>
              <a:ext cx="381000" cy="1588"/>
            </a:xfrm>
            <a:prstGeom prst="straightConnector1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cxnSp>
          <p:nvCxnSpPr>
            <p:cNvPr id="51" name="Rak pil 50"/>
            <p:cNvCxnSpPr/>
            <p:nvPr/>
          </p:nvCxnSpPr>
          <p:spPr bwMode="auto">
            <a:xfrm>
              <a:off x="3276600" y="5867400"/>
              <a:ext cx="381000" cy="1588"/>
            </a:xfrm>
            <a:prstGeom prst="straightConnector1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graphicFrame>
          <p:nvGraphicFramePr>
            <p:cNvPr id="52" name="Object 27"/>
            <p:cNvGraphicFramePr>
              <a:graphicFrameLocks noChangeAspect="1"/>
            </p:cNvGraphicFramePr>
            <p:nvPr/>
          </p:nvGraphicFramePr>
          <p:xfrm>
            <a:off x="228600" y="5562600"/>
            <a:ext cx="209550" cy="28416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51657" name="Equation" r:id="rId24" imgW="139680" imgH="190440" progId="Equation.DSMT4">
                    <p:embed/>
                  </p:oleObj>
                </mc:Choice>
                <mc:Fallback>
                  <p:oleObj name="Equation" r:id="rId24" imgW="139680" imgH="190440" progId="Equation.DSMT4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2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28600" y="5562600"/>
                          <a:ext cx="209550" cy="284163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=""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75" name="TextBox 74"/>
          <p:cNvSpPr txBox="1"/>
          <p:nvPr/>
        </p:nvSpPr>
        <p:spPr>
          <a:xfrm>
            <a:off x="533400" y="6019800"/>
            <a:ext cx="413301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How can we do this in practice?</a:t>
            </a:r>
            <a:endParaRPr lang="en-US" dirty="0"/>
          </a:p>
        </p:txBody>
      </p:sp>
      <p:sp>
        <p:nvSpPr>
          <p:cNvPr id="76" name="TextBox 75"/>
          <p:cNvSpPr txBox="1"/>
          <p:nvPr/>
        </p:nvSpPr>
        <p:spPr>
          <a:xfrm>
            <a:off x="4724400" y="5943600"/>
            <a:ext cx="4097772" cy="584775"/>
          </a:xfrm>
          <a:prstGeom prst="rect">
            <a:avLst/>
          </a:prstGeom>
          <a:solidFill>
            <a:srgbClr val="42B6CC"/>
          </a:solidFill>
        </p:spPr>
        <p:txBody>
          <a:bodyPr wrap="square" rtlCol="0">
            <a:spAutoFit/>
          </a:bodyPr>
          <a:lstStyle/>
          <a:p>
            <a:r>
              <a:rPr lang="en-US" sz="1600" dirty="0" smtClean="0"/>
              <a:t>Orthogonally polarized antennas</a:t>
            </a:r>
          </a:p>
          <a:p>
            <a:r>
              <a:rPr lang="en-US" sz="1600" dirty="0" smtClean="0"/>
              <a:t>Spatial (or polarization) multiplexing.</a:t>
            </a:r>
            <a:endParaRPr lang="en-US" sz="1600" dirty="0"/>
          </a:p>
        </p:txBody>
      </p:sp>
      <p:cxnSp>
        <p:nvCxnSpPr>
          <p:cNvPr id="78" name="Straight Arrow Connector 77"/>
          <p:cNvCxnSpPr/>
          <p:nvPr/>
        </p:nvCxnSpPr>
        <p:spPr bwMode="auto">
          <a:xfrm>
            <a:off x="3276600" y="4876800"/>
            <a:ext cx="990600" cy="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2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80" name="Straight Arrow Connector 79"/>
          <p:cNvCxnSpPr>
            <a:stCxn id="73" idx="3"/>
          </p:cNvCxnSpPr>
          <p:nvPr/>
        </p:nvCxnSpPr>
        <p:spPr bwMode="auto">
          <a:xfrm>
            <a:off x="3048000" y="2476500"/>
            <a:ext cx="3581400" cy="110490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accent2">
                <a:lumMod val="75000"/>
              </a:schemeClr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81" name="TextBox 80"/>
          <p:cNvSpPr txBox="1"/>
          <p:nvPr/>
        </p:nvSpPr>
        <p:spPr>
          <a:xfrm>
            <a:off x="304800" y="1444823"/>
            <a:ext cx="251346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2 bit streams (two 1x1 systems):</a:t>
            </a:r>
            <a:endParaRPr lang="en-US" sz="1400" dirty="0"/>
          </a:p>
        </p:txBody>
      </p:sp>
      <p:sp>
        <p:nvSpPr>
          <p:cNvPr id="82" name="TextBox 81"/>
          <p:cNvSpPr txBox="1"/>
          <p:nvPr/>
        </p:nvSpPr>
        <p:spPr>
          <a:xfrm>
            <a:off x="304800" y="3776246"/>
            <a:ext cx="256602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 smtClean="0"/>
              <a:t>1 bit stream (classical array):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16496482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" grpId="0" animBg="1"/>
    </p:bldLst>
  </p:timing>
</p:sld>
</file>

<file path=ppt/theme/theme1.xml><?xml version="1.0" encoding="utf-8"?>
<a:theme xmlns:a="http://schemas.openxmlformats.org/drawingml/2006/main" name="Blank Presentation">
  <a:themeElements>
    <a:clrScheme name="">
      <a:dk1>
        <a:srgbClr val="000000"/>
      </a:dk1>
      <a:lt1>
        <a:srgbClr val="FFFFFF"/>
      </a:lt1>
      <a:dk2>
        <a:srgbClr val="FF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-t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-t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Office\Templates\Blank Presentation.pot</Template>
  <TotalTime>10990</TotalTime>
  <Words>1859</Words>
  <Application>Microsoft Office PowerPoint</Application>
  <PresentationFormat>On-screen Show (4:3)</PresentationFormat>
  <Paragraphs>349</Paragraphs>
  <Slides>57</Slides>
  <Notes>15</Notes>
  <HiddenSlides>0</HiddenSlides>
  <MMClips>2</MMClips>
  <ScaleCrop>false</ScaleCrop>
  <HeadingPairs>
    <vt:vector size="8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8</vt:i4>
      </vt:variant>
      <vt:variant>
        <vt:lpstr>Slide Titles</vt:lpstr>
      </vt:variant>
      <vt:variant>
        <vt:i4>57</vt:i4>
      </vt:variant>
    </vt:vector>
  </HeadingPairs>
  <TitlesOfParts>
    <vt:vector size="74" baseType="lpstr">
      <vt:lpstr>ＭＳ Ｐゴシック</vt:lpstr>
      <vt:lpstr>Arial</vt:lpstr>
      <vt:lpstr>Calibri</vt:lpstr>
      <vt:lpstr>Helvetica</vt:lpstr>
      <vt:lpstr>High Tower Text</vt:lpstr>
      <vt:lpstr>StarMath</vt:lpstr>
      <vt:lpstr>Symbol</vt:lpstr>
      <vt:lpstr>Times New Roman</vt:lpstr>
      <vt:lpstr>Blank Presentation</vt:lpstr>
      <vt:lpstr>Equation</vt:lpstr>
      <vt:lpstr>Formel</vt:lpstr>
      <vt:lpstr>Microsoft Equation 3.0</vt:lpstr>
      <vt:lpstr>Document</vt:lpstr>
      <vt:lpstr>CorelDRAW</vt:lpstr>
      <vt:lpstr>Designer Drawing</vt:lpstr>
      <vt:lpstr>Chart</vt:lpstr>
      <vt:lpstr>Photo Editor Photo</vt:lpstr>
      <vt:lpstr>Antenna Course 23-Apr-2015  Lecture 6</vt:lpstr>
      <vt:lpstr>Lecture 6 Characterization of antennas in multipath </vt:lpstr>
      <vt:lpstr>Learning goals (after lab 1)</vt:lpstr>
      <vt:lpstr>Lecture 6 Characterization of antennas in multipath </vt:lpstr>
      <vt:lpstr>What is MIMO?</vt:lpstr>
      <vt:lpstr>Shannon’s formula (1948) for the capacity of a SISO communication link in additive white noise channel (AWGN)</vt:lpstr>
      <vt:lpstr>How to use four antennas best in LOS according to Shannon?</vt:lpstr>
      <vt:lpstr>How to use four antennas best in LOS?</vt:lpstr>
      <vt:lpstr>How to use four antennas best in LOS Use as many bit streams as “possible”, depending on available power.</vt:lpstr>
      <vt:lpstr>MIMO system</vt:lpstr>
      <vt:lpstr>MIMO system in multipath environment, Shannon’s extended formula (CSI = Channel state information)</vt:lpstr>
      <vt:lpstr>Result measuring the channel measurements and  using channel capacity formula for 3x6 MIMO.  Effect of mutual coupling/correlation.</vt:lpstr>
      <vt:lpstr>MIMO capacity for SNR = 15 dB antenna modeled in IE3D and and external RIMP ray model. Measurements in reverberation chamber.</vt:lpstr>
      <vt:lpstr>MIMO concepts in modern digital communication systems</vt:lpstr>
      <vt:lpstr>Lecture 6 Characterization of antennas in multipath </vt:lpstr>
      <vt:lpstr>PowerPoint Presentation</vt:lpstr>
      <vt:lpstr>Reverberation Chamber</vt:lpstr>
      <vt:lpstr>Simulated Electrical Field in cavity during stirring</vt:lpstr>
      <vt:lpstr>Excitation of multiple resonances in a reverberation chamber……...                                      cavity modes</vt:lpstr>
      <vt:lpstr>Excitation of multiple resonances due to stirring (moves the resonances) and the finite bandwidth of each mode</vt:lpstr>
      <vt:lpstr>TE and TM-modes in rectangular cavity</vt:lpstr>
      <vt:lpstr>Angles of incidence of plane waves in  0.8m x 1.1m x 1m chamber (GSM 900 band)</vt:lpstr>
      <vt:lpstr>Field statistics similar to rich isotropic multipath propagation environment</vt:lpstr>
      <vt:lpstr>Excitation of multiple resonances due to stirring (moves the resonances) and the finite bandwidth of each mode</vt:lpstr>
      <vt:lpstr>Mode bandwidth (D. Hill)</vt:lpstr>
      <vt:lpstr>Example of mode bandwidths</vt:lpstr>
      <vt:lpstr>Mode bandwidth and Hill’s Transfer function</vt:lpstr>
      <vt:lpstr>The field inside the chamber</vt:lpstr>
      <vt:lpstr>Conf. interval for mean received power</vt:lpstr>
      <vt:lpstr>Number of independent samples Nd </vt:lpstr>
      <vt:lpstr>Reverberation chamber and set-up for antenna measurements</vt:lpstr>
      <vt:lpstr>Cumulative probability distribution of fading</vt:lpstr>
      <vt:lpstr>Coherence bandwidth and the inverse time delay spread  can be controlled by loading Coherence bandwidth = mode bandwidth</vt:lpstr>
      <vt:lpstr>RTS chamber and laptop with USB dongle for LTE with OFDM</vt:lpstr>
      <vt:lpstr>Data extraction for reflection coefficient and radiation efficiency  (averaging over stirring positions and frequency)</vt:lpstr>
      <vt:lpstr>Measurements of free space antenna impedance  Example: Dipole 10 mm from cylinder surface</vt:lpstr>
      <vt:lpstr>Data extraction for reflection coefficient and radiation efficiency  (averaging over stirring positions and frequency)</vt:lpstr>
      <vt:lpstr>Validation case: Measured and computed  radiation efficiency of dipole close to lossy cylinder</vt:lpstr>
      <vt:lpstr>STD Uncertainty of efficiency in Bluetest chambers (RIMP)</vt:lpstr>
      <vt:lpstr>Accuracy</vt:lpstr>
      <vt:lpstr>Diversity measurements</vt:lpstr>
      <vt:lpstr>Cumulative probability distributions and  effective and apparent diversity gain</vt:lpstr>
      <vt:lpstr>Setup for measuring MIMO antennas (up to 3x6 MIMO channels)</vt:lpstr>
      <vt:lpstr>Lecture 6 Characterization of antennas in multipath </vt:lpstr>
      <vt:lpstr>Measurement setup – TRP</vt:lpstr>
      <vt:lpstr>Measured radiated power of 20 phones in 5 positions  (free space + CENELEC)</vt:lpstr>
      <vt:lpstr>Example of results for TRP (TCP) 20 phones, 5 positions, 900 MHz</vt:lpstr>
      <vt:lpstr>Lecture 6 Characterization of antennas in multipath </vt:lpstr>
      <vt:lpstr>Comparison between ideal threshold receiver and practical LTE device</vt:lpstr>
      <vt:lpstr>Threshold Receiver Model</vt:lpstr>
      <vt:lpstr>Threshold Receiver Model in Fading Channel RIMP</vt:lpstr>
      <vt:lpstr>Theory and measurements of LTE device: Includes MIMO and OFDM diversity</vt:lpstr>
      <vt:lpstr>Relation between Tput and CDF in RIMP</vt:lpstr>
      <vt:lpstr>Details about theoretical model in RIMP Note the inverse relation to Pav comparing Tput and CDF Normally we determine and plot CDF(Pav)</vt:lpstr>
      <vt:lpstr>Popularity of “OTA” tests in RIMP OTA = Over-The-Air</vt:lpstr>
      <vt:lpstr>Our present research: includes also random-LOS &amp; testing the real-life hypothesis</vt:lpstr>
      <vt:lpstr>Learning goals (after lab 1)</vt:lpstr>
    </vt:vector>
  </TitlesOfParts>
  <Company>.Chalmers Univ. of Technology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Characterization of Antennas</dc:title>
  <dc:creator>.Per-Simon Kildal</dc:creator>
  <cp:lastModifiedBy>andres</cp:lastModifiedBy>
  <cp:revision>566</cp:revision>
  <dcterms:created xsi:type="dcterms:W3CDTF">1999-06-13T11:08:48Z</dcterms:created>
  <dcterms:modified xsi:type="dcterms:W3CDTF">2015-04-28T17:19:49Z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emplateType">
    <vt:i4>1</vt:i4>
  </property>
  <property fmtid="{D5CDD505-2E9C-101B-9397-08002B2CF9AE}" pid="3" name="GraphicType">
    <vt:i4>2</vt:i4>
  </property>
  <property fmtid="{D5CDD505-2E9C-101B-9397-08002B2CF9AE}" pid="4" name="Compression">
    <vt:i4>100</vt:i4>
  </property>
  <property fmtid="{D5CDD505-2E9C-101B-9397-08002B2CF9AE}" pid="5" name="ScreenSize">
    <vt:i4>2</vt:i4>
  </property>
  <property fmtid="{D5CDD505-2E9C-101B-9397-08002B2CF9AE}" pid="6" name="ScreenUsage">
    <vt:i4>2</vt:i4>
  </property>
  <property fmtid="{D5CDD505-2E9C-101B-9397-08002B2CF9AE}" pid="7" name="MailAddress">
    <vt:lpwstr/>
  </property>
  <property fmtid="{D5CDD505-2E9C-101B-9397-08002B2CF9AE}" pid="8" name="HomePage">
    <vt:lpwstr/>
  </property>
  <property fmtid="{D5CDD505-2E9C-101B-9397-08002B2CF9AE}" pid="9" name="Other">
    <vt:lpwstr/>
  </property>
  <property fmtid="{D5CDD505-2E9C-101B-9397-08002B2CF9AE}" pid="10" name="DownloadOriginal">
    <vt:bool>false</vt:bool>
  </property>
  <property fmtid="{D5CDD505-2E9C-101B-9397-08002B2CF9AE}" pid="11" name="DownloadIEButton">
    <vt:bool>false</vt:bool>
  </property>
  <property fmtid="{D5CDD505-2E9C-101B-9397-08002B2CF9AE}" pid="12" name="UseBrowserColor">
    <vt:bool>true</vt:bool>
  </property>
  <property fmtid="{D5CDD505-2E9C-101B-9397-08002B2CF9AE}" pid="13" name="BackColor">
    <vt:i4>15132390</vt:i4>
  </property>
  <property fmtid="{D5CDD505-2E9C-101B-9397-08002B2CF9AE}" pid="14" name="TextColor">
    <vt:i4>0</vt:i4>
  </property>
  <property fmtid="{D5CDD505-2E9C-101B-9397-08002B2CF9AE}" pid="15" name="LinkColor">
    <vt:i4>16711782</vt:i4>
  </property>
  <property fmtid="{D5CDD505-2E9C-101B-9397-08002B2CF9AE}" pid="16" name="VisitedColor">
    <vt:i4>10040268</vt:i4>
  </property>
  <property fmtid="{D5CDD505-2E9C-101B-9397-08002B2CF9AE}" pid="17" name="TransparentButton">
    <vt:i4>0</vt:i4>
  </property>
  <property fmtid="{D5CDD505-2E9C-101B-9397-08002B2CF9AE}" pid="18" name="ButtonType">
    <vt:i4>1</vt:i4>
  </property>
  <property fmtid="{D5CDD505-2E9C-101B-9397-08002B2CF9AE}" pid="19" name="ShowNotes">
    <vt:bool>false</vt:bool>
  </property>
  <property fmtid="{D5CDD505-2E9C-101B-9397-08002B2CF9AE}" pid="20" name="NavBtnPos">
    <vt:i4>4</vt:i4>
  </property>
  <property fmtid="{D5CDD505-2E9C-101B-9397-08002B2CF9AE}" pid="21" name="OutputDir">
    <vt:lpwstr>C:\Per-Simon_hos_Susanne\Antennkursen\99-00\Cd-rom for Microwave Antenna course 1999\OH-slides in html format</vt:lpwstr>
  </property>
</Properties>
</file>