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25" r:id="rId2"/>
    <p:sldMasterId id="2147483713" r:id="rId3"/>
    <p:sldMasterId id="2147483701" r:id="rId4"/>
    <p:sldMasterId id="2147483650" r:id="rId5"/>
    <p:sldMasterId id="2147483686" r:id="rId6"/>
  </p:sldMasterIdLst>
  <p:notesMasterIdLst>
    <p:notesMasterId r:id="rId89"/>
  </p:notesMasterIdLst>
  <p:handoutMasterIdLst>
    <p:handoutMasterId r:id="rId90"/>
  </p:handoutMasterIdLst>
  <p:sldIdLst>
    <p:sldId id="256" r:id="rId7"/>
    <p:sldId id="370" r:id="rId8"/>
    <p:sldId id="356" r:id="rId9"/>
    <p:sldId id="374" r:id="rId10"/>
    <p:sldId id="307" r:id="rId11"/>
    <p:sldId id="328" r:id="rId12"/>
    <p:sldId id="308" r:id="rId13"/>
    <p:sldId id="300" r:id="rId14"/>
    <p:sldId id="301" r:id="rId15"/>
    <p:sldId id="305" r:id="rId16"/>
    <p:sldId id="357" r:id="rId17"/>
    <p:sldId id="329" r:id="rId18"/>
    <p:sldId id="257" r:id="rId19"/>
    <p:sldId id="367" r:id="rId20"/>
    <p:sldId id="368" r:id="rId21"/>
    <p:sldId id="371" r:id="rId22"/>
    <p:sldId id="258" r:id="rId23"/>
    <p:sldId id="330" r:id="rId24"/>
    <p:sldId id="331" r:id="rId25"/>
    <p:sldId id="369" r:id="rId26"/>
    <p:sldId id="259" r:id="rId27"/>
    <p:sldId id="372" r:id="rId28"/>
    <p:sldId id="332" r:id="rId29"/>
    <p:sldId id="333" r:id="rId30"/>
    <p:sldId id="375" r:id="rId31"/>
    <p:sldId id="260" r:id="rId32"/>
    <p:sldId id="334" r:id="rId33"/>
    <p:sldId id="335" r:id="rId34"/>
    <p:sldId id="261" r:id="rId35"/>
    <p:sldId id="336" r:id="rId36"/>
    <p:sldId id="262" r:id="rId37"/>
    <p:sldId id="377" r:id="rId38"/>
    <p:sldId id="378" r:id="rId39"/>
    <p:sldId id="263" r:id="rId40"/>
    <p:sldId id="376" r:id="rId41"/>
    <p:sldId id="264" r:id="rId42"/>
    <p:sldId id="337" r:id="rId43"/>
    <p:sldId id="338" r:id="rId44"/>
    <p:sldId id="265" r:id="rId45"/>
    <p:sldId id="268" r:id="rId46"/>
    <p:sldId id="293" r:id="rId47"/>
    <p:sldId id="297" r:id="rId48"/>
    <p:sldId id="326" r:id="rId49"/>
    <p:sldId id="273" r:id="rId50"/>
    <p:sldId id="339" r:id="rId51"/>
    <p:sldId id="274" r:id="rId52"/>
    <p:sldId id="275" r:id="rId53"/>
    <p:sldId id="276" r:id="rId54"/>
    <p:sldId id="277" r:id="rId55"/>
    <p:sldId id="294" r:id="rId56"/>
    <p:sldId id="358" r:id="rId57"/>
    <p:sldId id="278" r:id="rId58"/>
    <p:sldId id="340" r:id="rId59"/>
    <p:sldId id="359" r:id="rId60"/>
    <p:sldId id="279" r:id="rId61"/>
    <p:sldId id="311" r:id="rId62"/>
    <p:sldId id="310" r:id="rId63"/>
    <p:sldId id="343" r:id="rId64"/>
    <p:sldId id="341" r:id="rId65"/>
    <p:sldId id="295" r:id="rId66"/>
    <p:sldId id="346" r:id="rId67"/>
    <p:sldId id="360" r:id="rId68"/>
    <p:sldId id="280" r:id="rId69"/>
    <p:sldId id="344" r:id="rId70"/>
    <p:sldId id="281" r:id="rId71"/>
    <p:sldId id="322" r:id="rId72"/>
    <p:sldId id="345" r:id="rId73"/>
    <p:sldId id="325" r:id="rId74"/>
    <p:sldId id="361" r:id="rId75"/>
    <p:sldId id="347" r:id="rId76"/>
    <p:sldId id="348" r:id="rId77"/>
    <p:sldId id="349" r:id="rId78"/>
    <p:sldId id="379" r:id="rId79"/>
    <p:sldId id="380" r:id="rId80"/>
    <p:sldId id="362" r:id="rId81"/>
    <p:sldId id="350" r:id="rId82"/>
    <p:sldId id="351" r:id="rId83"/>
    <p:sldId id="352" r:id="rId84"/>
    <p:sldId id="353" r:id="rId85"/>
    <p:sldId id="354" r:id="rId86"/>
    <p:sldId id="373" r:id="rId87"/>
    <p:sldId id="363" r:id="rId88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38" autoAdjust="0"/>
  </p:normalViewPr>
  <p:slideViewPr>
    <p:cSldViewPr>
      <p:cViewPr varScale="1">
        <p:scale>
          <a:sx n="111" d="100"/>
          <a:sy n="111" d="100"/>
        </p:scale>
        <p:origin x="153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76" y="-90"/>
      </p:cViewPr>
      <p:guideLst>
        <p:guide orient="horz" pos="3224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0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5" Type="http://schemas.openxmlformats.org/officeDocument/2006/relationships/slideMaster" Target="slideMasters/slideMaster5.xml"/><Relationship Id="rId90" Type="http://schemas.openxmlformats.org/officeDocument/2006/relationships/handoutMaster" Target="handoutMasters/handoutMaster1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1.png"/><Relationship Id="rId1" Type="http://schemas.openxmlformats.org/officeDocument/2006/relationships/image" Target="../media/image95.wmf"/><Relationship Id="rId5" Type="http://schemas.openxmlformats.org/officeDocument/2006/relationships/image" Target="../media/image98.wmf"/><Relationship Id="rId4" Type="http://schemas.openxmlformats.org/officeDocument/2006/relationships/image" Target="../media/image9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91.png"/><Relationship Id="rId1" Type="http://schemas.openxmlformats.org/officeDocument/2006/relationships/image" Target="../media/image9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672" cy="54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47280" y="0"/>
            <a:ext cx="3076671" cy="54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endParaRPr lang="en-US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560"/>
            <a:ext cx="3076672" cy="472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47280" y="9723560"/>
            <a:ext cx="3076671" cy="472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fld id="{A694E265-3D26-4841-920F-9474FC5B1A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778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672" cy="54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47280" y="0"/>
            <a:ext cx="3076671" cy="54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endParaRPr lang="en-US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1713" y="784225"/>
            <a:ext cx="5119687" cy="384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2148" y="4863472"/>
            <a:ext cx="5182736" cy="462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560"/>
            <a:ext cx="3076672" cy="472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endParaRPr lang="en-US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47280" y="9723560"/>
            <a:ext cx="3076671" cy="472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fld id="{7C429A7B-0CEF-4E5F-A755-F6108B04E8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3748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5E073-5F8A-4C14-8B67-AB49B04D8418}" type="slidenum">
              <a:rPr lang="en-US"/>
              <a:pPr/>
              <a:t>1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47817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BC1F03-8542-4E0F-8F35-2F152C88A24B}" type="slidenum">
              <a:rPr lang="en-US"/>
              <a:pPr/>
              <a:t>10</a:t>
            </a:fld>
            <a:endParaRPr lang="en-US"/>
          </a:p>
        </p:txBody>
      </p:sp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5625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5E073-5F8A-4C14-8B67-AB49B04D8418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6463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2FCAB2-CFC9-452E-8BC8-A456E43FCD8F}" type="slidenum">
              <a:rPr lang="en-US"/>
              <a:pPr/>
              <a:t>12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8708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87C825-4FF9-470E-B976-60B13C762572}" type="slidenum">
              <a:rPr lang="en-US"/>
              <a:pPr/>
              <a:t>13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34166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29A7B-0CEF-4E5F-A755-F6108B04E8F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322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29A7B-0CEF-4E5F-A755-F6108B04E8F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815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29A7B-0CEF-4E5F-A755-F6108B04E8F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65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C0E395-36FD-4B7A-BA81-3F8703F2D5EC}" type="slidenum">
              <a:rPr lang="en-US"/>
              <a:pPr/>
              <a:t>17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6953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2CDFCA-C169-498E-896A-ED5F233038A5}" type="slidenum">
              <a:rPr lang="en-US"/>
              <a:pPr/>
              <a:t>18</a:t>
            </a:fld>
            <a:endParaRPr lang="en-US"/>
          </a:p>
        </p:txBody>
      </p:sp>
      <p:sp>
        <p:nvSpPr>
          <p:cNvPr id="20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96474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F81F06-162F-4086-ABCC-2F899F5898F0}" type="slidenum">
              <a:rPr lang="en-US"/>
              <a:pPr/>
              <a:t>19</a:t>
            </a:fld>
            <a:endParaRPr lang="en-US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8590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09528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F81F06-162F-4086-ABCC-2F899F5898F0}" type="slidenum">
              <a:rPr lang="en-US"/>
              <a:pPr/>
              <a:t>20</a:t>
            </a:fld>
            <a:endParaRPr lang="en-US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41094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62AC81-6BFC-4475-B9B9-0C28B901E4F5}" type="slidenum">
              <a:rPr lang="en-US"/>
              <a:pPr/>
              <a:t>21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239639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62AC81-6BFC-4475-B9B9-0C28B901E4F5}" type="slidenum">
              <a:rPr lang="en-US"/>
              <a:pPr/>
              <a:t>22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5985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4201B6-5E33-4121-B415-65C18F9E86A4}" type="slidenum">
              <a:rPr lang="en-US"/>
              <a:pPr/>
              <a:t>23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46141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FD785-F3CC-47EC-AD5F-34375CA11BCE}" type="slidenum">
              <a:rPr lang="en-US"/>
              <a:pPr/>
              <a:t>24</a:t>
            </a:fld>
            <a:endParaRPr lang="en-US"/>
          </a:p>
        </p:txBody>
      </p:sp>
      <p:sp>
        <p:nvSpPr>
          <p:cNvPr id="21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27756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FD785-F3CC-47EC-AD5F-34375CA11BCE}" type="slidenum">
              <a:rPr lang="en-US"/>
              <a:pPr/>
              <a:t>25</a:t>
            </a:fld>
            <a:endParaRPr lang="en-US"/>
          </a:p>
        </p:txBody>
      </p:sp>
      <p:sp>
        <p:nvSpPr>
          <p:cNvPr id="21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73300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9613E2-6DBF-48BB-B20B-83B8BDF6FD02}" type="slidenum">
              <a:rPr lang="en-US"/>
              <a:pPr/>
              <a:t>26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50386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AFF70C-556E-4375-B701-D388D6116B74}" type="slidenum">
              <a:rPr lang="en-US"/>
              <a:pPr/>
              <a:t>27</a:t>
            </a:fld>
            <a:endParaRPr lang="en-US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129683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D4BDF7-38A3-4FFF-A105-9DF613A39262}" type="slidenum">
              <a:rPr lang="en-US"/>
              <a:pPr/>
              <a:t>28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900844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4486DB-47E6-4093-8274-624B002FCE96}" type="slidenum">
              <a:rPr lang="en-US"/>
              <a:pPr/>
              <a:t>29</a:t>
            </a:fld>
            <a:endParaRPr lang="en-US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060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5E073-5F8A-4C14-8B67-AB49B04D8418}" type="slidenum">
              <a:rPr lang="en-US"/>
              <a:pPr/>
              <a:t>3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827178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0F8EF2-09DE-4C56-9A6E-F7E41B1F3697}" type="slidenum">
              <a:rPr lang="en-US"/>
              <a:pPr/>
              <a:t>30</a:t>
            </a:fld>
            <a:endParaRPr lang="en-US"/>
          </a:p>
        </p:txBody>
      </p:sp>
      <p:sp>
        <p:nvSpPr>
          <p:cNvPr id="22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58836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04E075-DC59-4C05-832A-1CDAE32A5683}" type="slidenum">
              <a:rPr lang="en-US"/>
              <a:pPr/>
              <a:t>31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19350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04E075-DC59-4C05-832A-1CDAE32A5683}" type="slidenum">
              <a:rPr lang="en-US"/>
              <a:pPr/>
              <a:t>32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19350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04E075-DC59-4C05-832A-1CDAE32A5683}" type="slidenum">
              <a:rPr lang="en-US"/>
              <a:pPr/>
              <a:t>33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19350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F5C0CB-C9E3-4ABC-898C-BF8206057ADC}" type="slidenum">
              <a:rPr lang="en-US"/>
              <a:pPr/>
              <a:t>34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061892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F5C0CB-C9E3-4ABC-898C-BF8206057ADC}" type="slidenum">
              <a:rPr lang="en-US"/>
              <a:pPr/>
              <a:t>35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08684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240AE1-A3E4-44CB-83B4-6566E1830B08}" type="slidenum">
              <a:rPr lang="en-US"/>
              <a:pPr/>
              <a:t>36</a:t>
            </a:fld>
            <a:endParaRPr lang="en-US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80464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56D9ED-61B9-4EC8-9BB7-AB373FC12EC2}" type="slidenum">
              <a:rPr lang="en-US"/>
              <a:pPr/>
              <a:t>37</a:t>
            </a:fld>
            <a:endParaRPr lang="en-US"/>
          </a:p>
        </p:txBody>
      </p:sp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453430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EB6585-E747-4E6E-8E49-CDB68F16AD5F}" type="slidenum">
              <a:rPr lang="en-US"/>
              <a:pPr/>
              <a:t>38</a:t>
            </a:fld>
            <a:endParaRPr lang="en-US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102607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88D40C-8B87-47FD-968D-74DE08B14CE5}" type="slidenum">
              <a:rPr lang="en-US"/>
              <a:pPr/>
              <a:t>39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85078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5E073-5F8A-4C14-8B67-AB49B04D8418}" type="slidenum">
              <a:rPr lang="en-US"/>
              <a:pPr/>
              <a:t>4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871653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CFDF5D-2AC7-4056-91DF-4EB92D7C63CB}" type="slidenum">
              <a:rPr lang="en-US"/>
              <a:pPr/>
              <a:t>40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779770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06EC05-7B8D-49C8-9550-04906922B6D0}" type="slidenum">
              <a:rPr lang="en-US"/>
              <a:pPr/>
              <a:t>41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6409737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511181-781D-423C-B33C-7222822DFE09}" type="slidenum">
              <a:rPr lang="en-US"/>
              <a:pPr/>
              <a:t>42</a:t>
            </a:fld>
            <a:endParaRPr lang="en-US"/>
          </a:p>
        </p:txBody>
      </p:sp>
      <p:sp>
        <p:nvSpPr>
          <p:cNvPr id="19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37509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DE1EBB-D697-406E-8CC8-701606C6BFFC}" type="slidenum">
              <a:rPr lang="en-US"/>
              <a:pPr/>
              <a:t>43</a:t>
            </a:fld>
            <a:endParaRPr lang="en-US"/>
          </a:p>
        </p:txBody>
      </p:sp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0073714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0B44A7-44E9-49AF-9E19-C7F9ADD52F58}" type="slidenum">
              <a:rPr lang="en-US"/>
              <a:pPr/>
              <a:t>44</a:t>
            </a:fld>
            <a:endParaRPr lang="en-US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110356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BA95A0-D5AC-4AA4-B36E-7DBB0CB30167}" type="slidenum">
              <a:rPr lang="en-US"/>
              <a:pPr/>
              <a:t>45</a:t>
            </a:fld>
            <a:endParaRPr lang="en-US"/>
          </a:p>
        </p:txBody>
      </p:sp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382411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1EB437-A99D-4579-8AC8-B0A3FDD57F3D}" type="slidenum">
              <a:rPr lang="en-US"/>
              <a:pPr/>
              <a:t>46</a:t>
            </a:fld>
            <a:endParaRPr lang="en-US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906896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0CBDA7-5301-41CE-9D04-C8236EFAA44C}" type="slidenum">
              <a:rPr lang="en-US"/>
              <a:pPr/>
              <a:t>47</a:t>
            </a:fld>
            <a:endParaRPr lang="en-US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357363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CA727D-6F6C-4C22-AA29-1DD265C9C35E}" type="slidenum">
              <a:rPr lang="en-US"/>
              <a:pPr/>
              <a:t>48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8611561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609285-A8B6-41FC-B019-F9AF7CFF7E9F}" type="slidenum">
              <a:rPr lang="en-US"/>
              <a:pPr/>
              <a:t>49</a:t>
            </a:fld>
            <a:endParaRPr lang="en-US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8550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EC8FAC-DAF8-48AD-8FE8-A0D43BC1E21C}" type="slidenum">
              <a:rPr lang="en-US"/>
              <a:pPr/>
              <a:t>5</a:t>
            </a:fld>
            <a:endParaRPr lang="en-US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6109957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B7E9D6-83FE-4D6F-9F10-8781CF56001E}" type="slidenum">
              <a:rPr lang="en-US"/>
              <a:pPr/>
              <a:t>50</a:t>
            </a:fld>
            <a:endParaRPr lang="en-US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410750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5E073-5F8A-4C14-8B67-AB49B04D8418}" type="slidenum">
              <a:rPr lang="en-US"/>
              <a:pPr/>
              <a:t>51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212814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BFB625-CFDF-4EFD-AD57-B809C972B78E}" type="slidenum">
              <a:rPr lang="en-US"/>
              <a:pPr/>
              <a:t>52</a:t>
            </a:fld>
            <a:endParaRPr lang="en-US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215276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305CDD-6EE3-4E45-8362-7979CEE17BFB}" type="slidenum">
              <a:rPr lang="en-US"/>
              <a:pPr/>
              <a:t>53</a:t>
            </a:fld>
            <a:endParaRPr lang="en-US"/>
          </a:p>
        </p:txBody>
      </p:sp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122104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5E073-5F8A-4C14-8B67-AB49B04D8418}" type="slidenum">
              <a:rPr lang="en-US"/>
              <a:pPr/>
              <a:t>54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398186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6CE71E-BFDC-4623-84BA-656E11389696}" type="slidenum">
              <a:rPr lang="en-US"/>
              <a:pPr/>
              <a:t>55</a:t>
            </a:fld>
            <a:endParaRPr lang="en-US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851486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D48E07-93A4-447B-A567-DB18540722F8}" type="slidenum">
              <a:rPr lang="en-US"/>
              <a:pPr/>
              <a:t>56</a:t>
            </a:fld>
            <a:endParaRPr lang="en-US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0048280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743FC8-F118-4F81-B313-2AB0E89CBDDB}" type="slidenum">
              <a:rPr lang="en-US"/>
              <a:pPr/>
              <a:t>57</a:t>
            </a:fld>
            <a:endParaRPr lang="en-US"/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199090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069E3F-9D17-4CEF-8436-CF3C7F7139A5}" type="slidenum">
              <a:rPr lang="en-US"/>
              <a:pPr/>
              <a:t>58</a:t>
            </a:fld>
            <a:endParaRPr lang="en-US"/>
          </a:p>
        </p:txBody>
      </p:sp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7380111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EAA6DD-F41F-4382-90E2-0146DD88B970}" type="slidenum">
              <a:rPr lang="en-US"/>
              <a:pPr/>
              <a:t>59</a:t>
            </a:fld>
            <a:endParaRPr lang="en-US"/>
          </a:p>
        </p:txBody>
      </p:sp>
      <p:sp>
        <p:nvSpPr>
          <p:cNvPr id="23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9298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50905F-D3A6-4191-94CE-9464C9C95E5F}" type="slidenum">
              <a:rPr lang="en-US"/>
              <a:pPr/>
              <a:t>6</a:t>
            </a:fld>
            <a:endParaRPr lang="en-US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905376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5BCFEB-DA5D-4F57-87FF-B38768FBB847}" type="slidenum">
              <a:rPr lang="en-US"/>
              <a:pPr/>
              <a:t>60</a:t>
            </a:fld>
            <a:endParaRPr lang="en-US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075707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B10DCC-69B4-42D4-9586-8BFF752BCDA9}" type="slidenum">
              <a:rPr lang="en-US"/>
              <a:pPr/>
              <a:t>61</a:t>
            </a:fld>
            <a:endParaRPr lang="en-US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13897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5E073-5F8A-4C14-8B67-AB49B04D8418}" type="slidenum">
              <a:rPr lang="en-US"/>
              <a:pPr/>
              <a:t>62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04960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FDFA8A-80D1-4752-89EF-D1DC41F0FDB9}" type="slidenum">
              <a:rPr lang="en-US"/>
              <a:pPr/>
              <a:t>63</a:t>
            </a:fld>
            <a:endParaRPr lang="en-US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731268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F57CF2-1B08-43B0-8220-88EDFEA5FC1D}" type="slidenum">
              <a:rPr lang="en-US"/>
              <a:pPr/>
              <a:t>64</a:t>
            </a:fld>
            <a:endParaRPr lang="en-US"/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176970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D07C2E-89AF-4FB2-995F-C1783BF13D1A}" type="slidenum">
              <a:rPr lang="en-US"/>
              <a:pPr/>
              <a:t>65</a:t>
            </a:fld>
            <a:endParaRPr lang="en-US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748680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E32AC4-1C74-41C0-84B0-9B4C78D3EC16}" type="slidenum">
              <a:rPr lang="en-US"/>
              <a:pPr/>
              <a:t>66</a:t>
            </a:fld>
            <a:endParaRPr lang="en-US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4888" y="784225"/>
            <a:ext cx="5118100" cy="3840163"/>
          </a:xfrm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7997020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17FC0C-6649-46AD-8553-62AAB30D3010}" type="slidenum">
              <a:rPr lang="en-US"/>
              <a:pPr/>
              <a:t>67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4888" y="784225"/>
            <a:ext cx="5118100" cy="3840163"/>
          </a:xfrm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6740478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4A3FE8-71E2-4A00-BB0F-F7C8747395D0}" type="slidenum">
              <a:rPr lang="en-US"/>
              <a:pPr/>
              <a:t>68</a:t>
            </a:fld>
            <a:endParaRPr lang="en-US"/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4888" y="784225"/>
            <a:ext cx="5118100" cy="3840163"/>
          </a:xfrm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470706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5E073-5F8A-4C14-8B67-AB49B04D8418}" type="slidenum">
              <a:rPr lang="en-US"/>
              <a:pPr/>
              <a:t>69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10328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4894B4-1BB9-4411-AF1C-5730F42A493A}" type="slidenum">
              <a:rPr lang="en-US"/>
              <a:pPr/>
              <a:t>7</a:t>
            </a:fld>
            <a:endParaRPr lang="en-US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9908758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DD6B1D-F77A-402C-934A-1F811FADB7C0}" type="slidenum">
              <a:rPr lang="en-US">
                <a:solidFill>
                  <a:prstClr val="black"/>
                </a:solidFill>
              </a:rPr>
              <a:pPr/>
              <a:t>70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968248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D80B0F-AFB2-477B-B088-F14EE1BBC898}" type="slidenum">
              <a:rPr lang="en-US">
                <a:solidFill>
                  <a:prstClr val="black"/>
                </a:solidFill>
              </a:rPr>
              <a:pPr/>
              <a:t>71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679767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C4350B-F979-40BF-BF97-D490968597EB}" type="slidenum">
              <a:rPr lang="en-US">
                <a:solidFill>
                  <a:prstClr val="black"/>
                </a:solidFill>
              </a:rPr>
              <a:pPr/>
              <a:t>72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8551796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DD6B1D-F77A-402C-934A-1F811FADB7C0}" type="slidenum">
              <a:rPr lang="en-US">
                <a:solidFill>
                  <a:prstClr val="black"/>
                </a:solidFill>
              </a:rPr>
              <a:pPr/>
              <a:t>74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81767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5E073-5F8A-4C14-8B67-AB49B04D8418}" type="slidenum">
              <a:rPr lang="en-US"/>
              <a:pPr/>
              <a:t>75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302910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BAC394-DEC5-41BE-AC45-82B22A29DE82}" type="slidenum">
              <a:rPr lang="en-US">
                <a:solidFill>
                  <a:prstClr val="black"/>
                </a:solidFill>
              </a:rPr>
              <a:pPr/>
              <a:t>76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784009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07E3F0-E925-438F-A188-1E454C2FA671}" type="slidenum">
              <a:rPr lang="en-US">
                <a:solidFill>
                  <a:prstClr val="black"/>
                </a:solidFill>
              </a:rPr>
              <a:pPr/>
              <a:t>77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6813" y="895350"/>
            <a:ext cx="4770437" cy="3579813"/>
          </a:xfrm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2876" y="4878703"/>
            <a:ext cx="5213548" cy="4628251"/>
          </a:xfrm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069811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A7D19B-573B-401C-B5B2-C5B437E37D36}" type="slidenum">
              <a:rPr lang="en-US">
                <a:solidFill>
                  <a:prstClr val="black"/>
                </a:solidFill>
              </a:rPr>
              <a:pPr/>
              <a:t>78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6813" y="895350"/>
            <a:ext cx="4770437" cy="3579813"/>
          </a:xfrm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2876" y="4878703"/>
            <a:ext cx="5213548" cy="4628251"/>
          </a:xfrm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54848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7EE656-C4BC-4206-BF22-F31A74941786}" type="slidenum">
              <a:rPr lang="en-US">
                <a:solidFill>
                  <a:prstClr val="black"/>
                </a:solidFill>
              </a:rPr>
              <a:pPr/>
              <a:t>79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6813" y="895350"/>
            <a:ext cx="4770437" cy="3579813"/>
          </a:xfrm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2876" y="4878703"/>
            <a:ext cx="5213548" cy="4628251"/>
          </a:xfrm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774509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93AB37-3044-4EDD-804A-58128188EE25}" type="slidenum">
              <a:rPr lang="en-US">
                <a:solidFill>
                  <a:prstClr val="black"/>
                </a:solidFill>
              </a:rPr>
              <a:pPr/>
              <a:t>80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9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9189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5D6AD2-630E-412C-86E5-38A19CA25CA7}" type="slidenum">
              <a:rPr lang="en-US"/>
              <a:pPr/>
              <a:t>8</a:t>
            </a:fld>
            <a:endParaRPr lang="en-US"/>
          </a:p>
        </p:txBody>
      </p:sp>
      <p:sp>
        <p:nvSpPr>
          <p:cNvPr id="19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620293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8980031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D152AE-75AD-421D-B549-96E00DCF6234}" type="slidenum">
              <a:rPr lang="en-US"/>
              <a:pPr/>
              <a:t>82</a:t>
            </a:fld>
            <a:endParaRPr lang="en-US"/>
          </a:p>
        </p:txBody>
      </p:sp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64718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2ACCE5-279E-4F97-91B5-C5B72B156847}" type="slidenum">
              <a:rPr lang="en-US"/>
              <a:pPr/>
              <a:t>9</a:t>
            </a:fld>
            <a:endParaRPr lang="en-US"/>
          </a:p>
        </p:txBody>
      </p:sp>
      <p:sp>
        <p:nvSpPr>
          <p:cNvPr id="19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0415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Rubrik och fyra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Rubrik, innehåll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3ED7EC-7826-485E-A65E-4B18DF65921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337A46-3CE6-44DF-9BDF-46672959E34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20F91C-B0A2-4AF3-A582-D0B072AC6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AA16DE-A431-4178-8BE7-D8953CB553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B024E5-514E-4610-967E-29924C954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3886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495800" y="1371600"/>
            <a:ext cx="3886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7A6C00-8CCD-46E1-B766-9A6D6E8F9C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Platshållare för bild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2329BE-FE06-4393-98B4-1CA43A5A3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Platshållare för sidfot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85930F0-6ABD-4B79-AA70-9EF68EB57A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C5F9B7D-2892-4B41-A629-41325404FC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A60E06-D5DA-4C17-9D34-0EA63086AA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DFD746-50AE-4BD4-AC24-5B769BF54C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F44C68-8A1B-484A-8FCE-F344A79842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400800" y="152400"/>
            <a:ext cx="1981200" cy="58674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791200" cy="58674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F5A3914-C9A1-49D5-8320-D9D1826999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Rubrik och fyra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Rubrik, innehåll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67936" y="6396335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CD2524A-7BE6-4221-AE17-F708EBF26DB2}" type="slidenum">
              <a:rPr lang="sv-SE" sz="2000" smtClean="0"/>
              <a:pPr/>
              <a:t>‹#›</a:t>
            </a:fld>
            <a:endParaRPr lang="sv-SE" sz="2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84" r:id="rId12"/>
    <p:sldLayoutId id="2147483685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864A8-D1A1-499A-8201-074CEAB2D86A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TextBox 7"/>
          <p:cNvSpPr txBox="1"/>
          <p:nvPr/>
        </p:nvSpPr>
        <p:spPr>
          <a:xfrm>
            <a:off x="8567936" y="6396335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CD2524A-7BE6-4221-AE17-F708EBF26DB2}" type="slidenum">
              <a:rPr lang="sv-SE" sz="2000" smtClean="0"/>
              <a:pPr/>
              <a:t>‹#›</a:t>
            </a:fld>
            <a:endParaRPr lang="sv-SE" sz="2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7" name="TextBox 6"/>
          <p:cNvSpPr txBox="1"/>
          <p:nvPr/>
        </p:nvSpPr>
        <p:spPr>
          <a:xfrm>
            <a:off x="8567936" y="6396335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CD2524A-7BE6-4221-AE17-F708EBF26DB2}" type="slidenum">
              <a:rPr lang="sv-SE" sz="2000" smtClean="0"/>
              <a:pPr/>
              <a:t>‹#›</a:t>
            </a:fld>
            <a:endParaRPr lang="sv-SE" sz="2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7" name="TextBox 6"/>
          <p:cNvSpPr txBox="1"/>
          <p:nvPr/>
        </p:nvSpPr>
        <p:spPr>
          <a:xfrm>
            <a:off x="8567936" y="6396335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CD2524A-7BE6-4221-AE17-F708EBF26DB2}" type="slidenum">
              <a:rPr lang="sv-SE" sz="2000" smtClean="0"/>
              <a:pPr/>
              <a:t>‹#›</a:t>
            </a:fld>
            <a:endParaRPr lang="sv-SE" sz="2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1D1C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1800"/>
          </a:p>
        </p:txBody>
      </p:sp>
      <p:pic>
        <p:nvPicPr>
          <p:cNvPr id="126979" name="Picture 3" descr="PhoneTRS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53400" y="0"/>
            <a:ext cx="990600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D1D1C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1800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0" y="6477000"/>
            <a:ext cx="914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6621463" y="457200"/>
            <a:ext cx="16764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8678863" y="6586538"/>
            <a:ext cx="457200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 b="1">
                <a:latin typeface="+mn-lt"/>
              </a:defRPr>
            </a:lvl1pPr>
          </a:lstStyle>
          <a:p>
            <a:pPr>
              <a:defRPr/>
            </a:pPr>
            <a:fld id="{D8AB6BC1-8C17-449F-A8D5-A081E2FB80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6984" name="Rectangle 8"/>
          <p:cNvSpPr>
            <a:spLocks noGrp="1" noChangeArrowheads="1"/>
          </p:cNvSpPr>
          <p:nvPr>
            <p:ph type="title"/>
          </p:nvPr>
        </p:nvSpPr>
        <p:spPr bwMode="black">
          <a:xfrm>
            <a:off x="533400" y="152400"/>
            <a:ext cx="7239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Place Slide Title Here</a:t>
            </a:r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5867400" y="0"/>
            <a:ext cx="2438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 b="1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69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7924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USE THIS OCCASIONALLY FOR SECOND TITLE (CAPS ONLY)</a:t>
            </a:r>
          </a:p>
          <a:p>
            <a:pPr lvl="1"/>
            <a:r>
              <a:rPr lang="en-US" smtClean="0"/>
              <a:t>Use this level  </a:t>
            </a:r>
          </a:p>
          <a:p>
            <a:pPr lvl="2"/>
            <a:r>
              <a:rPr lang="en-US" smtClean="0"/>
              <a:t>First Bullet Level</a:t>
            </a:r>
          </a:p>
          <a:p>
            <a:pPr lvl="3"/>
            <a:r>
              <a:rPr lang="en-US" smtClean="0"/>
              <a:t>Second Bullet Level</a:t>
            </a:r>
          </a:p>
        </p:txBody>
      </p:sp>
      <p:pic>
        <p:nvPicPr>
          <p:cNvPr id="126987" name="Picture 11" descr="LogoEmbossed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835400" y="6629400"/>
            <a:ext cx="14716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8" name="Picture 12" descr="Camera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6000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tabLst>
          <a:tab pos="227013" algn="l"/>
        </a:tabLst>
        <a:defRPr sz="2000">
          <a:solidFill>
            <a:srgbClr val="052B59"/>
          </a:solidFill>
          <a:latin typeface="+mn-lt"/>
          <a:ea typeface="+mn-ea"/>
          <a:cs typeface="+mn-cs"/>
        </a:defRPr>
      </a:lvl1pPr>
      <a:lvl2pPr marL="114300" indent="1588" algn="l" rtl="0" eaLnBrk="0" fontAlgn="base" hangingPunct="0">
        <a:spcBef>
          <a:spcPct val="20000"/>
        </a:spcBef>
        <a:spcAft>
          <a:spcPct val="0"/>
        </a:spcAft>
        <a:buClr>
          <a:srgbClr val="FE370F"/>
        </a:buClr>
        <a:buFont typeface="Arial" charset="0"/>
        <a:buChar char="–"/>
        <a:tabLst>
          <a:tab pos="227013" algn="l"/>
        </a:tabLst>
        <a:defRPr sz="2800">
          <a:solidFill>
            <a:srgbClr val="052B59"/>
          </a:solidFill>
          <a:latin typeface="+mn-lt"/>
        </a:defRPr>
      </a:lvl2pPr>
      <a:lvl3pPr marL="458788" indent="-228600" algn="l" rtl="0" eaLnBrk="0" fontAlgn="base" hangingPunct="0">
        <a:spcBef>
          <a:spcPct val="20000"/>
        </a:spcBef>
        <a:spcAft>
          <a:spcPct val="0"/>
        </a:spcAft>
        <a:buClr>
          <a:srgbClr val="FE370F"/>
        </a:buClr>
        <a:buFont typeface="Webdings" pitchFamily="18" charset="2"/>
        <a:buChar char="4"/>
        <a:tabLst>
          <a:tab pos="227013" algn="l"/>
        </a:tabLst>
        <a:defRPr sz="1600">
          <a:solidFill>
            <a:srgbClr val="052B59"/>
          </a:solidFill>
          <a:latin typeface="+mn-lt"/>
        </a:defRPr>
      </a:lvl3pPr>
      <a:lvl4pPr marL="800100" indent="-227013" algn="l" rtl="0" eaLnBrk="0" fontAlgn="base" hangingPunct="0">
        <a:spcBef>
          <a:spcPct val="20000"/>
        </a:spcBef>
        <a:spcAft>
          <a:spcPct val="0"/>
        </a:spcAft>
        <a:buClr>
          <a:srgbClr val="FE370F"/>
        </a:buClr>
        <a:buSzPct val="120000"/>
        <a:buFont typeface="Arial" charset="0"/>
        <a:buChar char="-"/>
        <a:tabLst>
          <a:tab pos="227013" algn="l"/>
        </a:tabLst>
        <a:defRPr sz="1400">
          <a:solidFill>
            <a:srgbClr val="052B59"/>
          </a:solidFill>
          <a:latin typeface="+mn-lt"/>
        </a:defRPr>
      </a:lvl4pPr>
      <a:lvl5pPr marL="915988" indent="-1588" algn="l" rtl="0" eaLnBrk="0" fontAlgn="base" hangingPunct="0">
        <a:spcBef>
          <a:spcPct val="20000"/>
        </a:spcBef>
        <a:spcAft>
          <a:spcPct val="0"/>
        </a:spcAft>
        <a:buClr>
          <a:srgbClr val="FE370F"/>
        </a:buClr>
        <a:buFont typeface="Webdings" pitchFamily="18" charset="2"/>
        <a:buChar char="»"/>
        <a:tabLst>
          <a:tab pos="227013" algn="l"/>
        </a:tabLst>
        <a:defRPr sz="1000">
          <a:solidFill>
            <a:srgbClr val="052B59"/>
          </a:solidFill>
          <a:latin typeface="+mn-lt"/>
        </a:defRPr>
      </a:lvl5pPr>
      <a:lvl6pPr marL="1373188" indent="-1588" algn="l" rtl="0" eaLnBrk="0" fontAlgn="base" hangingPunct="0">
        <a:spcBef>
          <a:spcPct val="20000"/>
        </a:spcBef>
        <a:spcAft>
          <a:spcPct val="0"/>
        </a:spcAft>
        <a:buClr>
          <a:srgbClr val="FE370F"/>
        </a:buClr>
        <a:buFont typeface="Webdings" pitchFamily="18" charset="2"/>
        <a:buChar char="»"/>
        <a:tabLst>
          <a:tab pos="227013" algn="l"/>
        </a:tabLst>
        <a:defRPr sz="1000">
          <a:solidFill>
            <a:srgbClr val="052B59"/>
          </a:solidFill>
          <a:latin typeface="+mn-lt"/>
        </a:defRPr>
      </a:lvl6pPr>
      <a:lvl7pPr marL="1830388" indent="-1588" algn="l" rtl="0" eaLnBrk="0" fontAlgn="base" hangingPunct="0">
        <a:spcBef>
          <a:spcPct val="20000"/>
        </a:spcBef>
        <a:spcAft>
          <a:spcPct val="0"/>
        </a:spcAft>
        <a:buClr>
          <a:srgbClr val="FE370F"/>
        </a:buClr>
        <a:buFont typeface="Webdings" pitchFamily="18" charset="2"/>
        <a:buChar char="»"/>
        <a:tabLst>
          <a:tab pos="227013" algn="l"/>
        </a:tabLst>
        <a:defRPr sz="1000">
          <a:solidFill>
            <a:srgbClr val="052B59"/>
          </a:solidFill>
          <a:latin typeface="+mn-lt"/>
        </a:defRPr>
      </a:lvl7pPr>
      <a:lvl8pPr marL="2287588" indent="-1588" algn="l" rtl="0" eaLnBrk="0" fontAlgn="base" hangingPunct="0">
        <a:spcBef>
          <a:spcPct val="20000"/>
        </a:spcBef>
        <a:spcAft>
          <a:spcPct val="0"/>
        </a:spcAft>
        <a:buClr>
          <a:srgbClr val="FE370F"/>
        </a:buClr>
        <a:buFont typeface="Webdings" pitchFamily="18" charset="2"/>
        <a:buChar char="»"/>
        <a:tabLst>
          <a:tab pos="227013" algn="l"/>
        </a:tabLst>
        <a:defRPr sz="1000">
          <a:solidFill>
            <a:srgbClr val="052B59"/>
          </a:solidFill>
          <a:latin typeface="+mn-lt"/>
        </a:defRPr>
      </a:lvl8pPr>
      <a:lvl9pPr marL="2744788" indent="-1588" algn="l" rtl="0" eaLnBrk="0" fontAlgn="base" hangingPunct="0">
        <a:spcBef>
          <a:spcPct val="20000"/>
        </a:spcBef>
        <a:spcAft>
          <a:spcPct val="0"/>
        </a:spcAft>
        <a:buClr>
          <a:srgbClr val="FE370F"/>
        </a:buClr>
        <a:buFont typeface="Webdings" pitchFamily="18" charset="2"/>
        <a:buChar char="»"/>
        <a:tabLst>
          <a:tab pos="227013" algn="l"/>
        </a:tabLst>
        <a:defRPr sz="1000">
          <a:solidFill>
            <a:srgbClr val="052B59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67936" y="6396335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CD2524A-7BE6-4221-AE17-F708EBF26DB2}" type="slidenum">
              <a:rPr lang="sv-SE" sz="2000" smtClean="0"/>
              <a:pPr/>
              <a:t>‹#›</a:t>
            </a:fld>
            <a:endParaRPr lang="sv-SE" sz="2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jian.yang@chalmers.s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9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7.wmf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notesSlide" Target="../notesSlides/notesSlide43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notesSlide" Target="../notesSlides/notesSlide44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85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4.png"/><Relationship Id="rId5" Type="http://schemas.openxmlformats.org/officeDocument/2006/relationships/image" Target="../media/image82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83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7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7" Type="http://schemas.openxmlformats.org/officeDocument/2006/relationships/image" Target="../media/image8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88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notesSlide" Target="../notesSlides/notesSlide57.xml"/><Relationship Id="rId7" Type="http://schemas.openxmlformats.org/officeDocument/2006/relationships/image" Target="../media/image91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90.wmf"/><Relationship Id="rId10" Type="http://schemas.openxmlformats.org/officeDocument/2006/relationships/image" Target="../media/image92.wmf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5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58.xml"/><Relationship Id="rId7" Type="http://schemas.openxmlformats.org/officeDocument/2006/relationships/image" Target="../media/image9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91.png"/><Relationship Id="rId4" Type="http://schemas.openxmlformats.org/officeDocument/2006/relationships/oleObject" Target="../embeddings/oleObject16.bin"/><Relationship Id="rId9" Type="http://schemas.openxmlformats.org/officeDocument/2006/relationships/image" Target="../media/image94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98.wmf"/><Relationship Id="rId3" Type="http://schemas.openxmlformats.org/officeDocument/2006/relationships/notesSlide" Target="../notesSlides/notesSlide59.xml"/><Relationship Id="rId7" Type="http://schemas.openxmlformats.org/officeDocument/2006/relationships/image" Target="../media/image91.png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97.wmf"/><Relationship Id="rId5" Type="http://schemas.openxmlformats.org/officeDocument/2006/relationships/image" Target="../media/image95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96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png"/><Relationship Id="rId5" Type="http://schemas.openxmlformats.org/officeDocument/2006/relationships/image" Target="../media/image105.wmf"/><Relationship Id="rId4" Type="http://schemas.openxmlformats.org/officeDocument/2006/relationships/image" Target="../media/image104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notesSlide" Target="../notesSlides/notesSlide68.xml"/><Relationship Id="rId7" Type="http://schemas.openxmlformats.org/officeDocument/2006/relationships/image" Target="../media/image1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10" Type="http://schemas.openxmlformats.org/officeDocument/2006/relationships/image" Target="../media/image109.wmf"/><Relationship Id="rId4" Type="http://schemas.openxmlformats.org/officeDocument/2006/relationships/image" Target="../media/image110.png"/><Relationship Id="rId9" Type="http://schemas.openxmlformats.org/officeDocument/2006/relationships/oleObject" Target="../embeddings/oleObject24.bin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9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7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oleObject" Target="../embeddings/oleObject25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23.png"/><Relationship Id="rId4" Type="http://schemas.openxmlformats.org/officeDocument/2006/relationships/image" Target="../media/image122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5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wmf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26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5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60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Lecture </a:t>
            </a:r>
            <a:r>
              <a:rPr lang="en-US" altLang="sv-SE" sz="4800" dirty="0" smtClean="0"/>
              <a:t>8 </a:t>
            </a:r>
            <a:r>
              <a:rPr lang="en-US" altLang="sv-SE" sz="4800" dirty="0" smtClean="0"/>
              <a:t/>
            </a:r>
            <a:br>
              <a:rPr lang="en-US" altLang="sv-SE" sz="4800" dirty="0" smtClean="0"/>
            </a:br>
            <a:r>
              <a:rPr lang="en-US" altLang="sv-SE" sz="4800" dirty="0" smtClean="0"/>
              <a:t>Small Antennas – Part 1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 small antenna?</a:t>
            </a:r>
          </a:p>
          <a:p>
            <a:r>
              <a:rPr lang="en-US" dirty="0" smtClean="0"/>
              <a:t>Monopole </a:t>
            </a:r>
            <a:r>
              <a:rPr lang="en-US" dirty="0"/>
              <a:t>and </a:t>
            </a:r>
            <a:r>
              <a:rPr lang="en-US" dirty="0" smtClean="0"/>
              <a:t>dipole antennas</a:t>
            </a:r>
            <a:endParaRPr lang="en-US" dirty="0"/>
          </a:p>
          <a:p>
            <a:r>
              <a:rPr lang="en-US" dirty="0" smtClean="0"/>
              <a:t>Loop antenna</a:t>
            </a:r>
            <a:endParaRPr lang="en-US" dirty="0"/>
          </a:p>
          <a:p>
            <a:r>
              <a:rPr lang="en-US" dirty="0"/>
              <a:t>Helical antennas</a:t>
            </a:r>
          </a:p>
          <a:p>
            <a:r>
              <a:rPr lang="en-US" dirty="0"/>
              <a:t>Slot antennas</a:t>
            </a:r>
          </a:p>
          <a:p>
            <a:r>
              <a:rPr lang="en-US" dirty="0" err="1"/>
              <a:t>Yagi</a:t>
            </a:r>
            <a:r>
              <a:rPr lang="en-US" dirty="0"/>
              <a:t> antennas </a:t>
            </a:r>
          </a:p>
          <a:p>
            <a:r>
              <a:rPr lang="en-US" dirty="0"/>
              <a:t>Log-periodic wideband antennas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51920" y="1405444"/>
            <a:ext cx="149271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/>
              <a:t>Jian Yang</a:t>
            </a:r>
          </a:p>
          <a:p>
            <a:pPr algn="ctr"/>
            <a:r>
              <a:rPr lang="en-US" sz="1100" dirty="0" smtClean="0">
                <a:hlinkClick r:id="rId3"/>
              </a:rPr>
              <a:t>jian.yang@chalmers.se</a:t>
            </a:r>
            <a:endParaRPr lang="en-US" sz="1100" dirty="0" smtClean="0"/>
          </a:p>
          <a:p>
            <a:pPr algn="ctr"/>
            <a:r>
              <a:rPr lang="en-US" sz="1100" dirty="0" smtClean="0"/>
              <a:t>Room 7312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oter Placeholder 4"/>
          <p:cNvSpPr txBox="1">
            <a:spLocks noGrp="1"/>
          </p:cNvSpPr>
          <p:nvPr/>
        </p:nvSpPr>
        <p:spPr bwMode="black">
          <a:xfrm>
            <a:off x="5867400" y="0"/>
            <a:ext cx="24384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/>
          <a:lstStyle/>
          <a:p>
            <a:pPr algn="r">
              <a:defRPr/>
            </a:pPr>
            <a:r>
              <a:rPr lang="en-US" altLang="en-US" sz="900" b="1">
                <a:latin typeface="+mn-lt"/>
              </a:rPr>
              <a:t>Flextronics Corporate Presentation</a:t>
            </a:r>
          </a:p>
        </p:txBody>
      </p:sp>
      <p:sp>
        <p:nvSpPr>
          <p:cNvPr id="13312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Batang" pitchFamily="18" charset="-127"/>
              </a:rPr>
              <a:t>Dual Antenna Prototype </a:t>
            </a:r>
            <a:br>
              <a:rPr lang="en-US">
                <a:latin typeface="Batang" pitchFamily="18" charset="-127"/>
              </a:rPr>
            </a:br>
            <a:r>
              <a:rPr lang="en-US">
                <a:latin typeface="Batang" pitchFamily="18" charset="-127"/>
              </a:rPr>
              <a:t>for UMTS</a:t>
            </a:r>
          </a:p>
        </p:txBody>
      </p:sp>
      <p:sp>
        <p:nvSpPr>
          <p:cNvPr id="133124" name="Rectangle 3"/>
          <p:cNvSpPr>
            <a:spLocks noChangeArrowheads="1"/>
          </p:cNvSpPr>
          <p:nvPr/>
        </p:nvSpPr>
        <p:spPr bwMode="auto">
          <a:xfrm>
            <a:off x="2890838" y="1843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sv-SE" sz="1800"/>
          </a:p>
        </p:txBody>
      </p:sp>
      <p:pic>
        <p:nvPicPr>
          <p:cNvPr id="133125" name="Picture 4" descr="pui106-020708-diversityantenna-pa1"/>
          <p:cNvPicPr>
            <a:picLocks noChangeAspect="1" noChangeArrowheads="1"/>
          </p:cNvPicPr>
          <p:nvPr/>
        </p:nvPicPr>
        <p:blipFill>
          <a:blip r:embed="rId3" cstate="print"/>
          <a:srcRect l="8296" t="7857" r="10526" b="9259"/>
          <a:stretch>
            <a:fillRect/>
          </a:stretch>
        </p:blipFill>
        <p:spPr bwMode="auto">
          <a:xfrm>
            <a:off x="2133600" y="1295400"/>
            <a:ext cx="5186363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6" name="Text Box 5"/>
          <p:cNvSpPr txBox="1">
            <a:spLocks noChangeArrowheads="1"/>
          </p:cNvSpPr>
          <p:nvPr/>
        </p:nvSpPr>
        <p:spPr bwMode="auto">
          <a:xfrm>
            <a:off x="6096000" y="2530475"/>
            <a:ext cx="15033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2800">
                <a:latin typeface="Batang" pitchFamily="18" charset="-127"/>
              </a:rPr>
              <a:t>Antenna </a:t>
            </a:r>
          </a:p>
          <a:p>
            <a:pPr eaLnBrk="1" hangingPunct="1"/>
            <a:r>
              <a:rPr lang="sv-SE" sz="2800">
                <a:latin typeface="Batang" pitchFamily="18" charset="-127"/>
              </a:rPr>
              <a:t>elements</a:t>
            </a:r>
          </a:p>
        </p:txBody>
      </p:sp>
      <p:sp>
        <p:nvSpPr>
          <p:cNvPr id="133127" name="Line 6"/>
          <p:cNvSpPr>
            <a:spLocks noChangeShapeType="1"/>
          </p:cNvSpPr>
          <p:nvPr/>
        </p:nvSpPr>
        <p:spPr bwMode="auto">
          <a:xfrm flipH="1" flipV="1">
            <a:off x="5181600" y="2378075"/>
            <a:ext cx="91440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128" name="Line 7"/>
          <p:cNvSpPr>
            <a:spLocks noChangeShapeType="1"/>
          </p:cNvSpPr>
          <p:nvPr/>
        </p:nvSpPr>
        <p:spPr bwMode="auto">
          <a:xfrm flipH="1" flipV="1">
            <a:off x="3581400" y="2835275"/>
            <a:ext cx="251460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129" name="Text Box 8"/>
          <p:cNvSpPr txBox="1">
            <a:spLocks noChangeArrowheads="1"/>
          </p:cNvSpPr>
          <p:nvPr/>
        </p:nvSpPr>
        <p:spPr bwMode="auto">
          <a:xfrm>
            <a:off x="1905000" y="3749675"/>
            <a:ext cx="73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2800">
                <a:latin typeface="Batang" pitchFamily="18" charset="-127"/>
              </a:rPr>
              <a:t>PCB</a:t>
            </a:r>
          </a:p>
        </p:txBody>
      </p:sp>
      <p:sp>
        <p:nvSpPr>
          <p:cNvPr id="133130" name="Line 9"/>
          <p:cNvSpPr>
            <a:spLocks noChangeShapeType="1"/>
          </p:cNvSpPr>
          <p:nvPr/>
        </p:nvSpPr>
        <p:spPr bwMode="auto">
          <a:xfrm flipV="1">
            <a:off x="2743200" y="3597275"/>
            <a:ext cx="8382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131" name="Text Box 10"/>
          <p:cNvSpPr txBox="1">
            <a:spLocks noChangeArrowheads="1"/>
          </p:cNvSpPr>
          <p:nvPr/>
        </p:nvSpPr>
        <p:spPr bwMode="auto">
          <a:xfrm>
            <a:off x="228600" y="4359275"/>
            <a:ext cx="276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2800">
                <a:latin typeface="Batang" pitchFamily="18" charset="-127"/>
              </a:rPr>
              <a:t>Transmission line</a:t>
            </a:r>
          </a:p>
        </p:txBody>
      </p:sp>
      <p:sp>
        <p:nvSpPr>
          <p:cNvPr id="133132" name="Line 11"/>
          <p:cNvSpPr>
            <a:spLocks noChangeShapeType="1"/>
          </p:cNvSpPr>
          <p:nvPr/>
        </p:nvSpPr>
        <p:spPr bwMode="auto">
          <a:xfrm flipV="1">
            <a:off x="3352800" y="3749675"/>
            <a:ext cx="2133600" cy="990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133" name="Line 12"/>
          <p:cNvSpPr>
            <a:spLocks noChangeShapeType="1"/>
          </p:cNvSpPr>
          <p:nvPr/>
        </p:nvSpPr>
        <p:spPr bwMode="auto">
          <a:xfrm flipV="1">
            <a:off x="3352800" y="4511675"/>
            <a:ext cx="1600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134" name="Text Box 13"/>
          <p:cNvSpPr txBox="1">
            <a:spLocks noChangeArrowheads="1"/>
          </p:cNvSpPr>
          <p:nvPr/>
        </p:nvSpPr>
        <p:spPr bwMode="auto">
          <a:xfrm>
            <a:off x="7080250" y="4968875"/>
            <a:ext cx="17922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2800">
                <a:latin typeface="Batang" pitchFamily="18" charset="-127"/>
              </a:rPr>
              <a:t>SMA </a:t>
            </a:r>
          </a:p>
          <a:p>
            <a:pPr eaLnBrk="1" hangingPunct="1"/>
            <a:r>
              <a:rPr lang="sv-SE" sz="2800">
                <a:latin typeface="Batang" pitchFamily="18" charset="-127"/>
              </a:rPr>
              <a:t>connectors</a:t>
            </a:r>
          </a:p>
        </p:txBody>
      </p:sp>
      <p:sp>
        <p:nvSpPr>
          <p:cNvPr id="133135" name="Line 14"/>
          <p:cNvSpPr>
            <a:spLocks noChangeShapeType="1"/>
          </p:cNvSpPr>
          <p:nvPr/>
        </p:nvSpPr>
        <p:spPr bwMode="auto">
          <a:xfrm flipH="1" flipV="1">
            <a:off x="6477000" y="5273675"/>
            <a:ext cx="6096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136" name="Line 15"/>
          <p:cNvSpPr>
            <a:spLocks noChangeShapeType="1"/>
          </p:cNvSpPr>
          <p:nvPr/>
        </p:nvSpPr>
        <p:spPr bwMode="auto">
          <a:xfrm flipH="1" flipV="1">
            <a:off x="5486400" y="5502275"/>
            <a:ext cx="1600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137" name="Text Box 16"/>
          <p:cNvSpPr txBox="1">
            <a:spLocks noChangeArrowheads="1"/>
          </p:cNvSpPr>
          <p:nvPr/>
        </p:nvSpPr>
        <p:spPr bwMode="auto">
          <a:xfrm>
            <a:off x="365125" y="952500"/>
            <a:ext cx="180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1800"/>
              <a:t>Diversity antenna</a:t>
            </a:r>
            <a:endParaRPr lang="en-US" sz="180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C5F9B7D-2892-4B41-A629-41325404FC3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60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Lecture </a:t>
            </a:r>
            <a:r>
              <a:rPr lang="en-US" altLang="sv-SE" sz="4800" dirty="0" smtClean="0"/>
              <a:t>8 </a:t>
            </a:r>
            <a:r>
              <a:rPr lang="en-US" altLang="sv-SE" sz="4800" dirty="0" smtClean="0"/>
              <a:t/>
            </a:r>
            <a:br>
              <a:rPr lang="en-US" altLang="sv-SE" sz="4800" dirty="0" smtClean="0"/>
            </a:br>
            <a:r>
              <a:rPr lang="en-US" altLang="sv-SE" sz="4800" dirty="0" smtClean="0"/>
              <a:t>Small Antennas – Part 1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 small antenna?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Monopole </a:t>
            </a:r>
            <a:r>
              <a:rPr lang="en-US" b="1" dirty="0">
                <a:solidFill>
                  <a:srgbClr val="FF0000"/>
                </a:solidFill>
              </a:rPr>
              <a:t>and </a:t>
            </a:r>
            <a:r>
              <a:rPr lang="en-US" b="1" dirty="0" smtClean="0">
                <a:solidFill>
                  <a:srgbClr val="FF0000"/>
                </a:solidFill>
              </a:rPr>
              <a:t>dipole antennas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/>
              <a:t>Loop antenna</a:t>
            </a:r>
            <a:endParaRPr lang="en-US" dirty="0"/>
          </a:p>
          <a:p>
            <a:r>
              <a:rPr lang="en-US" dirty="0"/>
              <a:t>Helical antennas</a:t>
            </a:r>
          </a:p>
          <a:p>
            <a:r>
              <a:rPr lang="en-US" dirty="0"/>
              <a:t>Slot antennas</a:t>
            </a:r>
          </a:p>
          <a:p>
            <a:r>
              <a:rPr lang="en-US" dirty="0" err="1"/>
              <a:t>Yagi</a:t>
            </a:r>
            <a:r>
              <a:rPr lang="en-US" dirty="0"/>
              <a:t> antennas </a:t>
            </a:r>
          </a:p>
          <a:p>
            <a:r>
              <a:rPr lang="en-US" dirty="0"/>
              <a:t>Log-periodic wideband antennas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/>
              <a:t>Monopole and dipole</a:t>
            </a:r>
          </a:p>
        </p:txBody>
      </p:sp>
      <p:pic>
        <p:nvPicPr>
          <p:cNvPr id="2027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576" y="1643050"/>
            <a:ext cx="7473498" cy="4872059"/>
          </a:xfrm>
          <a:noFill/>
          <a:ln/>
        </p:spPr>
      </p:pic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3276600" y="4648200"/>
            <a:ext cx="979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baluns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5656" y="350100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Monopoles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90572" y="3501008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Dipoles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539552" y="1268760"/>
            <a:ext cx="3312368" cy="4968552"/>
          </a:xfrm>
          <a:prstGeom prst="rect">
            <a:avLst/>
          </a:prstGeom>
          <a:noFill/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067944" y="1268760"/>
            <a:ext cx="4320480" cy="4968552"/>
          </a:xfrm>
          <a:prstGeom prst="rect">
            <a:avLst/>
          </a:prstGeom>
          <a:noFill/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/>
          <a:lstStyle/>
          <a:p>
            <a:r>
              <a:rPr lang="en-US" dirty="0"/>
              <a:t>Balun</a:t>
            </a: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685800" y="3500438"/>
            <a:ext cx="7772400" cy="2595562"/>
          </a:xfrm>
        </p:spPr>
        <p:txBody>
          <a:bodyPr/>
          <a:lstStyle/>
          <a:p>
            <a:r>
              <a:rPr lang="en-US" sz="2800" dirty="0"/>
              <a:t>Balun: </a:t>
            </a:r>
            <a:r>
              <a:rPr lang="en-US" sz="2800" dirty="0" smtClean="0"/>
              <a:t>an electronic device for connecting a </a:t>
            </a:r>
            <a:r>
              <a:rPr lang="en-US" sz="2800" u="sng" dirty="0" smtClean="0"/>
              <a:t>bal</a:t>
            </a:r>
            <a:r>
              <a:rPr lang="en-US" sz="2800" dirty="0" smtClean="0"/>
              <a:t>anced transmission line to an </a:t>
            </a:r>
            <a:r>
              <a:rPr lang="en-US" sz="2800" u="sng" dirty="0" smtClean="0"/>
              <a:t>un</a:t>
            </a:r>
            <a:r>
              <a:rPr lang="en-US" sz="2800" dirty="0" smtClean="0"/>
              <a:t>balanced one </a:t>
            </a:r>
          </a:p>
          <a:p>
            <a:r>
              <a:rPr lang="en-US" sz="2800" dirty="0" smtClean="0"/>
              <a:t>Most </a:t>
            </a:r>
            <a:r>
              <a:rPr lang="en-US" sz="2800" dirty="0" err="1"/>
              <a:t>baluns</a:t>
            </a:r>
            <a:r>
              <a:rPr lang="en-US" sz="2800" dirty="0"/>
              <a:t> were </a:t>
            </a:r>
            <a:r>
              <a:rPr lang="en-US" sz="2800" dirty="0" smtClean="0"/>
              <a:t>designed experimentally </a:t>
            </a:r>
          </a:p>
          <a:p>
            <a:r>
              <a:rPr lang="en-US" sz="2800" dirty="0" smtClean="0"/>
              <a:t>Balun </a:t>
            </a:r>
            <a:r>
              <a:rPr lang="en-US" sz="2800" dirty="0"/>
              <a:t>is difficult to model </a:t>
            </a:r>
            <a:r>
              <a:rPr lang="en-US" sz="2800" dirty="0" smtClean="0"/>
              <a:t>analytically</a:t>
            </a:r>
            <a:endParaRPr lang="en-US" sz="2800" dirty="0"/>
          </a:p>
          <a:p>
            <a:r>
              <a:rPr lang="en-US" sz="2800" dirty="0"/>
              <a:t>Numerical modeling is used </a:t>
            </a:r>
            <a:r>
              <a:rPr lang="en-US" sz="2800" dirty="0" smtClean="0"/>
              <a:t>nowadays</a:t>
            </a:r>
            <a:endParaRPr lang="en-US" sz="2800" dirty="0"/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l="32495" t="41243"/>
          <a:stretch>
            <a:fillRect/>
          </a:stretch>
        </p:blipFill>
        <p:spPr>
          <a:xfrm>
            <a:off x="1042988" y="1125538"/>
            <a:ext cx="4260850" cy="2417762"/>
          </a:xfrm>
          <a:noFill/>
          <a:ln/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6227763" y="1773238"/>
            <a:ext cx="219964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Coax-fed dipole</a:t>
            </a:r>
          </a:p>
          <a:p>
            <a:r>
              <a:rPr lang="en-US" dirty="0"/>
              <a:t>must have </a:t>
            </a:r>
            <a:r>
              <a:rPr lang="en-US" dirty="0" smtClean="0"/>
              <a:t>balun</a:t>
            </a:r>
            <a:endParaRPr lang="en-US" dirty="0"/>
          </a:p>
        </p:txBody>
      </p:sp>
      <p:sp>
        <p:nvSpPr>
          <p:cNvPr id="3083" name="Oval 11"/>
          <p:cNvSpPr>
            <a:spLocks noChangeArrowheads="1"/>
          </p:cNvSpPr>
          <p:nvPr/>
        </p:nvSpPr>
        <p:spPr bwMode="auto">
          <a:xfrm>
            <a:off x="1619250" y="1484313"/>
            <a:ext cx="792163" cy="9350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Oval 12"/>
          <p:cNvSpPr>
            <a:spLocks noChangeArrowheads="1"/>
          </p:cNvSpPr>
          <p:nvPr/>
        </p:nvSpPr>
        <p:spPr bwMode="auto">
          <a:xfrm>
            <a:off x="3203575" y="1268413"/>
            <a:ext cx="1079500" cy="15113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765176"/>
            <a:ext cx="4495800" cy="46881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400" b="1" dirty="0" smtClean="0"/>
              <a:t>consisting of two conductors of the same type, each has equal impedances along their lengths and to ground</a:t>
            </a:r>
          </a:p>
          <a:p>
            <a:pPr lvl="1"/>
            <a:r>
              <a:rPr lang="en-US" sz="2000" dirty="0" smtClean="0"/>
              <a:t>Twin lead</a:t>
            </a:r>
          </a:p>
          <a:p>
            <a:pPr lvl="1"/>
            <a:r>
              <a:rPr lang="en-US" sz="2000" dirty="0" smtClean="0"/>
              <a:t>Coupled microstrip line</a:t>
            </a:r>
          </a:p>
          <a:p>
            <a:pPr lvl="1"/>
            <a:r>
              <a:rPr lang="en-US" sz="2000" dirty="0" smtClean="0"/>
              <a:t>Coplanar waveguide</a:t>
            </a: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765176"/>
            <a:ext cx="4572000" cy="46881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400" b="1" dirty="0" smtClean="0"/>
              <a:t>whose conductors have unequal impedance with respect to ground</a:t>
            </a:r>
          </a:p>
          <a:p>
            <a:pPr lvl="1"/>
            <a:r>
              <a:rPr lang="en-US" sz="2000" dirty="0" smtClean="0"/>
              <a:t>Coaxial cable</a:t>
            </a:r>
          </a:p>
          <a:p>
            <a:pPr lvl="1"/>
            <a:r>
              <a:rPr lang="en-US" sz="2000" dirty="0" smtClean="0"/>
              <a:t>Microstrip line</a:t>
            </a:r>
          </a:p>
          <a:p>
            <a:pPr lvl="1"/>
            <a:r>
              <a:rPr lang="en-US" sz="2000" dirty="0" smtClean="0"/>
              <a:t>Single-wire lines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3527" y="404664"/>
            <a:ext cx="4104457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Balanced transmission line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404664"/>
            <a:ext cx="424847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Unbalanced transmission line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457730" name="Picture 2" descr="http://images.books24x7.com/bookimages/id_14833/fig63_01.jpg"/>
          <p:cNvPicPr>
            <a:picLocks noChangeAspect="1" noChangeArrowheads="1"/>
          </p:cNvPicPr>
          <p:nvPr/>
        </p:nvPicPr>
        <p:blipFill>
          <a:blip r:embed="rId3" cstate="print"/>
          <a:srcRect l="15120" t="53680" r="30881" b="3824"/>
          <a:stretch>
            <a:fillRect/>
          </a:stretch>
        </p:blipFill>
        <p:spPr bwMode="auto">
          <a:xfrm>
            <a:off x="7308304" y="5013176"/>
            <a:ext cx="1800200" cy="1368152"/>
          </a:xfrm>
          <a:prstGeom prst="rect">
            <a:avLst/>
          </a:prstGeom>
          <a:noFill/>
        </p:spPr>
      </p:pic>
      <p:pic>
        <p:nvPicPr>
          <p:cNvPr id="457732" name="Picture 4" descr="http://qucs.sourceforge.net/tech/img193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013176"/>
            <a:ext cx="2576513" cy="1295400"/>
          </a:xfrm>
          <a:prstGeom prst="rect">
            <a:avLst/>
          </a:prstGeom>
          <a:noFill/>
        </p:spPr>
      </p:pic>
      <p:pic>
        <p:nvPicPr>
          <p:cNvPr id="457734" name="Picture 6" descr="http://www.phy.davidson.edu/stuhome/phstewart/IL/speed/coaxl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698155"/>
            <a:ext cx="1752600" cy="1243013"/>
          </a:xfrm>
          <a:prstGeom prst="rect">
            <a:avLst/>
          </a:prstGeom>
          <a:noFill/>
        </p:spPr>
      </p:pic>
      <p:pic>
        <p:nvPicPr>
          <p:cNvPr id="457738" name="Picture 10" descr="http://upload.wikimedia.org/wikipedia/commons/1/1f/Twinlead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221088"/>
            <a:ext cx="1905000" cy="1095376"/>
          </a:xfrm>
          <a:prstGeom prst="rect">
            <a:avLst/>
          </a:prstGeom>
          <a:noFill/>
        </p:spPr>
      </p:pic>
      <p:pic>
        <p:nvPicPr>
          <p:cNvPr id="457740" name="Picture 12" descr="http://quickfield.com/advanced/two-wire_line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4301083"/>
            <a:ext cx="2260283" cy="1000125"/>
          </a:xfrm>
          <a:prstGeom prst="rect">
            <a:avLst/>
          </a:prstGeom>
          <a:noFill/>
        </p:spPr>
      </p:pic>
      <p:pic>
        <p:nvPicPr>
          <p:cNvPr id="457742" name="Picture 14" descr="[Coupled Microstrip Cross-section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5373216"/>
            <a:ext cx="2137410" cy="1051560"/>
          </a:xfrm>
          <a:prstGeom prst="rect">
            <a:avLst/>
          </a:prstGeom>
          <a:noFill/>
        </p:spPr>
      </p:pic>
      <p:pic>
        <p:nvPicPr>
          <p:cNvPr id="457744" name="Picture 16" descr="http://www.maxim-ic.com/images/appnotes/2093/2093Fig09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83768" y="5153173"/>
            <a:ext cx="1940242" cy="1300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most famous balun</a:t>
            </a:r>
            <a:endParaRPr lang="en-US" dirty="0"/>
          </a:p>
        </p:txBody>
      </p:sp>
      <p:pic>
        <p:nvPicPr>
          <p:cNvPr id="470018" name="Picture 2" descr="http://upload.wikimedia.org/wikipedia/commons/b/bb/Tvbalun.jpg"/>
          <p:cNvPicPr>
            <a:picLocks noChangeAspect="1" noChangeArrowheads="1"/>
          </p:cNvPicPr>
          <p:nvPr/>
        </p:nvPicPr>
        <p:blipFill>
          <a:blip r:embed="rId3" cstate="print"/>
          <a:srcRect r="12600"/>
          <a:stretch>
            <a:fillRect/>
          </a:stretch>
        </p:blipFill>
        <p:spPr bwMode="auto">
          <a:xfrm>
            <a:off x="2267744" y="2492896"/>
            <a:ext cx="4994920" cy="21717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01298" y="5085184"/>
            <a:ext cx="3914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300-to-75-ohm TV balun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2708920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Balanced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708920"/>
            <a:ext cx="1758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Unbalanced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Ultra-wideband Balun</a:t>
            </a:r>
            <a:endParaRPr lang="en-US" dirty="0"/>
          </a:p>
        </p:txBody>
      </p:sp>
      <p:pic>
        <p:nvPicPr>
          <p:cNvPr id="314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060848"/>
            <a:ext cx="46958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580112" y="1988840"/>
            <a:ext cx="21171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microstrip line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(unbalanced)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3717032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twin line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(balanced)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2636912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substrate</a:t>
            </a:r>
            <a:endParaRPr lang="en-US" b="1" dirty="0">
              <a:solidFill>
                <a:srgbClr val="FFFF00"/>
              </a:solidFill>
            </a:endParaRPr>
          </a:p>
        </p:txBody>
      </p:sp>
      <p:cxnSp>
        <p:nvCxnSpPr>
          <p:cNvPr id="8" name="Straight Arrow Connector 7"/>
          <p:cNvCxnSpPr>
            <a:stCxn id="4" idx="1"/>
          </p:cNvCxnSpPr>
          <p:nvPr/>
        </p:nvCxnSpPr>
        <p:spPr bwMode="auto">
          <a:xfrm flipH="1">
            <a:off x="5292080" y="2404339"/>
            <a:ext cx="288032" cy="16056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H="1" flipV="1">
            <a:off x="4860032" y="3645024"/>
            <a:ext cx="360040" cy="43204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3563888" y="2996952"/>
            <a:ext cx="288032" cy="30458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Approximate current distribution of monopole on ground plane</a:t>
            </a:r>
            <a:endParaRPr lang="en-US" sz="540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755650" y="1916113"/>
            <a:ext cx="7848600" cy="2808287"/>
          </a:xfrm>
        </p:spPr>
        <p:txBody>
          <a:bodyPr/>
          <a:lstStyle/>
          <a:p>
            <a:r>
              <a:rPr lang="en-US" sz="2800" dirty="0" smtClean="0"/>
              <a:t>The real current distribution: </a:t>
            </a:r>
          </a:p>
          <a:p>
            <a:pPr lvl="1"/>
            <a:r>
              <a:rPr lang="en-US" sz="2400" dirty="0" smtClean="0"/>
              <a:t>varies with length and radius </a:t>
            </a:r>
          </a:p>
          <a:p>
            <a:pPr lvl="1"/>
            <a:r>
              <a:rPr lang="en-US" sz="2400" dirty="0" smtClean="0"/>
              <a:t>compute it numerically for very accurate data</a:t>
            </a:r>
          </a:p>
          <a:p>
            <a:r>
              <a:rPr lang="en-US" sz="2800" dirty="0" smtClean="0"/>
              <a:t>When the length </a:t>
            </a:r>
            <a:r>
              <a:rPr lang="en-US" sz="2800" i="1" dirty="0" smtClean="0"/>
              <a:t>L&lt;</a:t>
            </a:r>
            <a:r>
              <a:rPr lang="en-US" sz="2800" i="1" dirty="0" smtClean="0">
                <a:cs typeface="Times New Roman" pitchFamily="18" charset="0"/>
              </a:rPr>
              <a:t>λ/2 </a:t>
            </a:r>
            <a:r>
              <a:rPr lang="en-US" sz="2800" dirty="0" smtClean="0">
                <a:cs typeface="Times New Roman" pitchFamily="18" charset="0"/>
              </a:rPr>
              <a:t>and the pole is thin: </a:t>
            </a:r>
          </a:p>
          <a:p>
            <a:pPr lvl="1"/>
            <a:r>
              <a:rPr lang="en-US" sz="2400" dirty="0" smtClean="0">
                <a:cs typeface="Times New Roman" pitchFamily="18" charset="0"/>
              </a:rPr>
              <a:t>very good approximate current distribution analytically</a:t>
            </a:r>
            <a:endParaRPr lang="en-US" sz="2400" dirty="0"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t="8282" r="55763" b="29471"/>
          <a:stretch>
            <a:fillRect/>
          </a:stretch>
        </p:blipFill>
        <p:spPr>
          <a:xfrm>
            <a:off x="2916238" y="4508500"/>
            <a:ext cx="3168650" cy="1944688"/>
          </a:xfrm>
          <a:noFill/>
          <a:ln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04813"/>
            <a:ext cx="7631113" cy="947737"/>
          </a:xfrm>
        </p:spPr>
        <p:txBody>
          <a:bodyPr/>
          <a:lstStyle/>
          <a:p>
            <a:r>
              <a:rPr lang="sv-SE" altLang="sv-SE"/>
              <a:t>Approximate current distribution of monopole on ground plane</a:t>
            </a:r>
            <a:endParaRPr lang="en-US" sz="5400"/>
          </a:p>
        </p:txBody>
      </p:sp>
      <p:sp>
        <p:nvSpPr>
          <p:cNvPr id="205834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685800" y="1773238"/>
            <a:ext cx="7772400" cy="30956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Thin wire approximation: 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current floats on the center line of the </a:t>
            </a:r>
            <a:r>
              <a:rPr lang="en-US" sz="2400" dirty="0" smtClean="0"/>
              <a:t>pole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800" dirty="0"/>
              <a:t>Current distribution:</a:t>
            </a:r>
          </a:p>
          <a:p>
            <a:pPr>
              <a:lnSpc>
                <a:spcPct val="80000"/>
              </a:lnSpc>
            </a:pPr>
            <a:endParaRPr lang="en-US" sz="2800" dirty="0"/>
          </a:p>
          <a:p>
            <a:pPr>
              <a:lnSpc>
                <a:spcPct val="80000"/>
              </a:lnSpc>
            </a:pPr>
            <a:endParaRPr lang="en-US" sz="2800" dirty="0"/>
          </a:p>
          <a:p>
            <a:pPr>
              <a:lnSpc>
                <a:spcPct val="80000"/>
              </a:lnSpc>
            </a:pPr>
            <a:r>
              <a:rPr lang="en-US" sz="2800" dirty="0"/>
              <a:t>Correction for length </a:t>
            </a:r>
            <a:r>
              <a:rPr lang="en-US" sz="2800" i="1" dirty="0"/>
              <a:t>l: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Accurate only when  </a:t>
            </a:r>
            <a:r>
              <a:rPr lang="en-US" sz="2800" i="1" dirty="0"/>
              <a:t>l&lt;</a:t>
            </a:r>
            <a:r>
              <a:rPr lang="el-GR" sz="2800" i="1" dirty="0">
                <a:cs typeface="Times New Roman" pitchFamily="18" charset="0"/>
              </a:rPr>
              <a:t>λ</a:t>
            </a:r>
            <a:r>
              <a:rPr lang="en-US" sz="2800" i="1" dirty="0"/>
              <a:t>/2</a:t>
            </a:r>
            <a:endParaRPr lang="sv-SE" sz="2800" i="1" dirty="0"/>
          </a:p>
        </p:txBody>
      </p:sp>
      <p:pic>
        <p:nvPicPr>
          <p:cNvPr id="20583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141663"/>
            <a:ext cx="6297612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36" name="Picture 12"/>
          <p:cNvPicPr>
            <a:picLocks noChangeAspect="1" noChangeArrowheads="1"/>
          </p:cNvPicPr>
          <p:nvPr/>
        </p:nvPicPr>
        <p:blipFill>
          <a:blip r:embed="rId4" cstate="print"/>
          <a:srcRect t="6702" r="54802" b="33138"/>
          <a:stretch>
            <a:fillRect/>
          </a:stretch>
        </p:blipFill>
        <p:spPr bwMode="auto">
          <a:xfrm>
            <a:off x="1835150" y="4941888"/>
            <a:ext cx="2233613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37" name="Picture 13"/>
          <p:cNvPicPr>
            <a:picLocks noChangeAspect="1" noChangeArrowheads="1"/>
          </p:cNvPicPr>
          <p:nvPr/>
        </p:nvPicPr>
        <p:blipFill>
          <a:blip r:embed="rId4" cstate="print"/>
          <a:srcRect l="33160" r="42702" b="90836"/>
          <a:stretch>
            <a:fillRect/>
          </a:stretch>
        </p:blipFill>
        <p:spPr bwMode="auto">
          <a:xfrm>
            <a:off x="4500563" y="3860800"/>
            <a:ext cx="24114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38" name="Picture 14"/>
          <p:cNvPicPr>
            <a:picLocks noChangeAspect="1" noChangeArrowheads="1"/>
          </p:cNvPicPr>
          <p:nvPr/>
        </p:nvPicPr>
        <p:blipFill>
          <a:blip r:embed="rId4" cstate="print"/>
          <a:srcRect l="55350" t="3387" r="16960" b="46539"/>
          <a:stretch>
            <a:fillRect/>
          </a:stretch>
        </p:blipFill>
        <p:spPr bwMode="auto">
          <a:xfrm>
            <a:off x="4859338" y="5084763"/>
            <a:ext cx="13684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839" name="Line 15"/>
          <p:cNvSpPr>
            <a:spLocks noChangeShapeType="1"/>
          </p:cNvSpPr>
          <p:nvPr/>
        </p:nvSpPr>
        <p:spPr bwMode="auto">
          <a:xfrm flipH="1">
            <a:off x="6732588" y="2708275"/>
            <a:ext cx="647700" cy="576263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840" name="Text Box 16"/>
          <p:cNvSpPr txBox="1">
            <a:spLocks noChangeArrowheads="1"/>
          </p:cNvSpPr>
          <p:nvPr/>
        </p:nvSpPr>
        <p:spPr bwMode="auto">
          <a:xfrm>
            <a:off x="7236295" y="2060848"/>
            <a:ext cx="1728193" cy="64633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sv-SE" sz="1800" b="1" dirty="0">
                <a:solidFill>
                  <a:schemeClr val="tx2"/>
                </a:solidFill>
              </a:rPr>
              <a:t>Prime means source location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332656"/>
            <a:ext cx="7772400" cy="1143000"/>
          </a:xfrm>
        </p:spPr>
        <p:txBody>
          <a:bodyPr/>
          <a:lstStyle/>
          <a:p>
            <a:r>
              <a:rPr lang="sv-SE" altLang="sv-SE" dirty="0"/>
              <a:t>Use imaging to solve the </a:t>
            </a:r>
            <a:r>
              <a:rPr lang="sv-SE" altLang="sv-SE" dirty="0" smtClean="0"/>
              <a:t>problem</a:t>
            </a:r>
            <a:br>
              <a:rPr lang="sv-SE" altLang="sv-SE" dirty="0" smtClean="0"/>
            </a:br>
            <a:r>
              <a:rPr lang="sv-SE" altLang="sv-SE" sz="2800" dirty="0" smtClean="0"/>
              <a:t>Now it is  a problem of dipole!</a:t>
            </a:r>
            <a:endParaRPr lang="en-US" sz="2800" dirty="0"/>
          </a:p>
        </p:txBody>
      </p:sp>
      <p:pic>
        <p:nvPicPr>
          <p:cNvPr id="2088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6911" r="10527"/>
          <a:stretch>
            <a:fillRect/>
          </a:stretch>
        </p:blipFill>
        <p:spPr>
          <a:xfrm>
            <a:off x="1258888" y="3357563"/>
            <a:ext cx="6408737" cy="2908300"/>
          </a:xfrm>
          <a:noFill/>
          <a:ln/>
        </p:spPr>
      </p:pic>
      <p:sp>
        <p:nvSpPr>
          <p:cNvPr id="208901" name="Text Box 5"/>
          <p:cNvSpPr txBox="1">
            <a:spLocks noChangeArrowheads="1"/>
          </p:cNvSpPr>
          <p:nvPr/>
        </p:nvSpPr>
        <p:spPr bwMode="auto">
          <a:xfrm>
            <a:off x="684213" y="1557338"/>
            <a:ext cx="24721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sv-SE" sz="2000" smtClean="0"/>
              <a:t>Current after imaging:</a:t>
            </a:r>
            <a:endParaRPr lang="en-US" altLang="sv-SE" sz="2000"/>
          </a:p>
        </p:txBody>
      </p:sp>
      <p:pic>
        <p:nvPicPr>
          <p:cNvPr id="2089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2205038"/>
            <a:ext cx="587375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8904" name="AutoShape 8"/>
          <p:cNvSpPr>
            <a:spLocks noChangeArrowheads="1"/>
          </p:cNvSpPr>
          <p:nvPr/>
        </p:nvSpPr>
        <p:spPr bwMode="auto">
          <a:xfrm>
            <a:off x="4356100" y="4437063"/>
            <a:ext cx="647700" cy="504825"/>
          </a:xfrm>
          <a:prstGeom prst="rightArrow">
            <a:avLst>
              <a:gd name="adj1" fmla="val 50000"/>
              <a:gd name="adj2" fmla="val 3207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sv-SE" altLang="sv-SE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Learning outcomes of the Lecture</a:t>
            </a:r>
            <a:endParaRPr lang="en-US" sz="36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600"/>
          </a:xfrm>
        </p:spPr>
        <p:txBody>
          <a:bodyPr/>
          <a:lstStyle/>
          <a:p>
            <a:r>
              <a:rPr lang="en-US" u="sng" dirty="0" smtClean="0">
                <a:latin typeface="+mj-lt"/>
              </a:rPr>
              <a:t>Describe</a:t>
            </a:r>
            <a:r>
              <a:rPr lang="en-US" dirty="0" smtClean="0">
                <a:latin typeface="+mj-lt"/>
              </a:rPr>
              <a:t> the definition of small antennas.</a:t>
            </a:r>
          </a:p>
          <a:p>
            <a:r>
              <a:rPr lang="en-US" u="sng" dirty="0" smtClean="0"/>
              <a:t>Describe</a:t>
            </a:r>
            <a:r>
              <a:rPr lang="en-US" dirty="0" smtClean="0"/>
              <a:t> at least five types of small antennas.</a:t>
            </a:r>
          </a:p>
          <a:p>
            <a:r>
              <a:rPr lang="en-US" u="sng" dirty="0" smtClean="0"/>
              <a:t>Describe</a:t>
            </a:r>
            <a:r>
              <a:rPr lang="en-US" dirty="0" smtClean="0"/>
              <a:t> characteristics of the radiation function of these small antennas, such as the directivity and radiation resistance.</a:t>
            </a:r>
          </a:p>
          <a:p>
            <a:r>
              <a:rPr lang="en-GB" u="sng" dirty="0" smtClean="0"/>
              <a:t>Explain</a:t>
            </a:r>
            <a:r>
              <a:rPr lang="en-GB" dirty="0" smtClean="0"/>
              <a:t> the analysis models for these small antennas.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76672"/>
            <a:ext cx="7772400" cy="1143000"/>
          </a:xfrm>
        </p:spPr>
        <p:txBody>
          <a:bodyPr/>
          <a:lstStyle/>
          <a:p>
            <a:r>
              <a:rPr lang="sv-SE" altLang="sv-SE" dirty="0" smtClean="0"/>
              <a:t>Quiz:  What we have ingored in the modeling for monopole</a:t>
            </a:r>
            <a:endParaRPr lang="en-US" sz="5400" dirty="0"/>
          </a:p>
        </p:txBody>
      </p:sp>
      <p:pic>
        <p:nvPicPr>
          <p:cNvPr id="2088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6911" r="10527"/>
          <a:stretch>
            <a:fillRect/>
          </a:stretch>
        </p:blipFill>
        <p:spPr>
          <a:xfrm>
            <a:off x="1258888" y="2204864"/>
            <a:ext cx="6408737" cy="2908300"/>
          </a:xfrm>
          <a:noFill/>
          <a:ln/>
        </p:spPr>
      </p:pic>
      <p:sp>
        <p:nvSpPr>
          <p:cNvPr id="208904" name="AutoShape 8"/>
          <p:cNvSpPr>
            <a:spLocks noChangeArrowheads="1"/>
          </p:cNvSpPr>
          <p:nvPr/>
        </p:nvSpPr>
        <p:spPr bwMode="auto">
          <a:xfrm>
            <a:off x="4356100" y="4437063"/>
            <a:ext cx="647700" cy="504825"/>
          </a:xfrm>
          <a:prstGeom prst="rightArrow">
            <a:avLst>
              <a:gd name="adj1" fmla="val 50000"/>
              <a:gd name="adj2" fmla="val 3207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75656" y="5733256"/>
            <a:ext cx="5513048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The magnetic current in the opening!</a:t>
            </a:r>
            <a:endParaRPr lang="en-US" sz="2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14290"/>
            <a:ext cx="7772400" cy="1143000"/>
          </a:xfrm>
        </p:spPr>
        <p:txBody>
          <a:bodyPr/>
          <a:lstStyle/>
          <a:p>
            <a:r>
              <a:rPr lang="en-US" altLang="sv-SE" dirty="0" smtClean="0"/>
              <a:t>Approximate current distribution of dipole</a:t>
            </a:r>
            <a:endParaRPr lang="en-US" sz="5400" dirty="0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8029604" cy="4464496"/>
          </a:xfrm>
        </p:spPr>
        <p:txBody>
          <a:bodyPr/>
          <a:lstStyle/>
          <a:p>
            <a:r>
              <a:rPr lang="en-US" altLang="sv-SE" sz="2800" dirty="0" smtClean="0"/>
              <a:t>The real current Distribution over dipole: </a:t>
            </a:r>
          </a:p>
          <a:p>
            <a:pPr lvl="1"/>
            <a:r>
              <a:rPr lang="en-US" altLang="sv-SE" sz="2400" dirty="0" smtClean="0"/>
              <a:t>varies with </a:t>
            </a:r>
          </a:p>
          <a:p>
            <a:pPr lvl="2"/>
            <a:r>
              <a:rPr lang="en-US" altLang="sv-SE" sz="2000" dirty="0" smtClean="0"/>
              <a:t>Thickness (radius) of the poles;</a:t>
            </a:r>
          </a:p>
          <a:p>
            <a:pPr lvl="2"/>
            <a:r>
              <a:rPr lang="en-US" altLang="sv-SE" sz="2000" dirty="0" smtClean="0"/>
              <a:t>Length of the poles;</a:t>
            </a:r>
          </a:p>
          <a:p>
            <a:pPr lvl="2"/>
            <a:r>
              <a:rPr lang="en-US" altLang="sv-SE" sz="2000" dirty="0" smtClean="0"/>
              <a:t>Size of feed gap; </a:t>
            </a:r>
          </a:p>
          <a:p>
            <a:pPr lvl="2"/>
            <a:r>
              <a:rPr lang="en-US" altLang="sv-SE" sz="2000" dirty="0" smtClean="0"/>
              <a:t>Surrounding structure, </a:t>
            </a:r>
          </a:p>
          <a:p>
            <a:pPr lvl="3"/>
            <a:r>
              <a:rPr lang="en-US" altLang="sv-SE" sz="1600" dirty="0" smtClean="0"/>
              <a:t>such as feed line, </a:t>
            </a:r>
          </a:p>
          <a:p>
            <a:pPr lvl="3"/>
            <a:r>
              <a:rPr lang="en-US" altLang="sv-SE" sz="1600" dirty="0" smtClean="0"/>
              <a:t>balun, </a:t>
            </a:r>
          </a:p>
          <a:p>
            <a:pPr lvl="3"/>
            <a:r>
              <a:rPr lang="en-US" altLang="sv-SE" sz="1600" dirty="0" smtClean="0"/>
              <a:t>shield around feed line, </a:t>
            </a:r>
          </a:p>
          <a:p>
            <a:pPr lvl="3"/>
            <a:r>
              <a:rPr lang="en-US" altLang="sv-SE" sz="1600" dirty="0" smtClean="0"/>
              <a:t>ground plane</a:t>
            </a:r>
          </a:p>
          <a:p>
            <a:pPr lvl="1"/>
            <a:r>
              <a:rPr lang="en-US" sz="2400" dirty="0" smtClean="0"/>
              <a:t>need to solve it numerically for accurate data</a:t>
            </a:r>
            <a:endParaRPr lang="en-US" altLang="sv-SE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14290"/>
            <a:ext cx="7772400" cy="1143000"/>
          </a:xfrm>
        </p:spPr>
        <p:txBody>
          <a:bodyPr/>
          <a:lstStyle/>
          <a:p>
            <a:r>
              <a:rPr lang="en-US" altLang="sv-SE" dirty="0"/>
              <a:t>Approximate </a:t>
            </a:r>
            <a:r>
              <a:rPr lang="en-US" altLang="sv-SE" dirty="0" smtClean="0"/>
              <a:t>current distribution </a:t>
            </a:r>
            <a:r>
              <a:rPr lang="en-US" altLang="sv-SE" dirty="0"/>
              <a:t>of </a:t>
            </a:r>
            <a:r>
              <a:rPr lang="en-US" altLang="sv-SE" dirty="0" smtClean="0"/>
              <a:t>dipole</a:t>
            </a:r>
            <a:endParaRPr lang="en-US" sz="5400" dirty="0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83568" y="1268760"/>
            <a:ext cx="8029604" cy="5256584"/>
          </a:xfrm>
        </p:spPr>
        <p:txBody>
          <a:bodyPr/>
          <a:lstStyle/>
          <a:p>
            <a:r>
              <a:rPr lang="en-US" dirty="0" smtClean="0"/>
              <a:t>Good approximation analytically with assumptions:</a:t>
            </a:r>
          </a:p>
          <a:p>
            <a:pPr lvl="1"/>
            <a:r>
              <a:rPr lang="en-US" altLang="sv-SE" sz="2400" dirty="0" smtClean="0"/>
              <a:t>infinitesimal feed gap</a:t>
            </a:r>
          </a:p>
          <a:p>
            <a:pPr lvl="2"/>
            <a:r>
              <a:rPr lang="en-US" altLang="sv-SE" dirty="0" smtClean="0"/>
              <a:t>Very small feed gap</a:t>
            </a:r>
          </a:p>
          <a:p>
            <a:pPr lvl="1"/>
            <a:r>
              <a:rPr lang="en-US" altLang="sv-SE" sz="2400" dirty="0" smtClean="0"/>
              <a:t>thin wire approximation</a:t>
            </a:r>
          </a:p>
          <a:p>
            <a:pPr lvl="2"/>
            <a:r>
              <a:rPr lang="en-US" altLang="sv-SE" dirty="0" smtClean="0"/>
              <a:t>Current flows on the axis of poles</a:t>
            </a:r>
          </a:p>
          <a:p>
            <a:pPr lvl="1"/>
            <a:r>
              <a:rPr lang="en-US" altLang="sv-SE" sz="2400" dirty="0" smtClean="0"/>
              <a:t>use effective length</a:t>
            </a:r>
          </a:p>
          <a:p>
            <a:pPr lvl="2"/>
            <a:r>
              <a:rPr lang="en-US" altLang="sv-SE" dirty="0" smtClean="0"/>
              <a:t>To take into account of effect of the thickness of the poles</a:t>
            </a:r>
          </a:p>
          <a:p>
            <a:pPr lvl="1"/>
            <a:r>
              <a:rPr lang="en-US" altLang="sv-SE" sz="2400" dirty="0" smtClean="0"/>
              <a:t>neglect the effect of the transmission line and the </a:t>
            </a:r>
            <a:r>
              <a:rPr lang="en-US" altLang="sv-SE" sz="2400" dirty="0" err="1" smtClean="0"/>
              <a:t>balun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2000"/>
          </a:xfrm>
        </p:spPr>
        <p:txBody>
          <a:bodyPr/>
          <a:lstStyle/>
          <a:p>
            <a:r>
              <a:rPr lang="en-US" altLang="sv-SE" dirty="0" smtClean="0"/>
              <a:t>Approx. current distr. of dipole</a:t>
            </a:r>
            <a:endParaRPr lang="en-US" sz="5400" dirty="0"/>
          </a:p>
        </p:txBody>
      </p:sp>
      <p:pic>
        <p:nvPicPr>
          <p:cNvPr id="2150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92275" y="2924175"/>
            <a:ext cx="6553200" cy="3040063"/>
          </a:xfrm>
          <a:noFill/>
          <a:ln/>
        </p:spPr>
      </p:pic>
      <p:pic>
        <p:nvPicPr>
          <p:cNvPr id="2150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1844675"/>
            <a:ext cx="587375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9512" y="2996952"/>
            <a:ext cx="286328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marL="0" lvl="1"/>
            <a:r>
              <a:rPr lang="en-US" altLang="sv-SE" dirty="0" smtClean="0">
                <a:solidFill>
                  <a:srgbClr val="FF0000"/>
                </a:solidFill>
              </a:rPr>
              <a:t>infinitesimal feed gap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2339752" y="3429000"/>
            <a:ext cx="432048" cy="7200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6948264" y="2924944"/>
            <a:ext cx="2088232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marL="0" lvl="1" algn="ctr"/>
            <a:r>
              <a:rPr lang="en-US" altLang="sv-SE" dirty="0" smtClean="0">
                <a:solidFill>
                  <a:srgbClr val="FF0000"/>
                </a:solidFill>
              </a:rPr>
              <a:t>thin wire approximation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7164288" y="3717032"/>
            <a:ext cx="360040" cy="57606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6228184" y="6021288"/>
            <a:ext cx="2585195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pPr marL="0" lvl="1"/>
            <a:r>
              <a:rPr lang="en-US" altLang="sv-SE" dirty="0" smtClean="0">
                <a:solidFill>
                  <a:srgbClr val="FF0000"/>
                </a:solidFill>
              </a:rPr>
              <a:t>use effective length</a:t>
            </a:r>
          </a:p>
        </p:txBody>
      </p:sp>
      <p:cxnSp>
        <p:nvCxnSpPr>
          <p:cNvPr id="12" name="Straight Arrow Connector 11"/>
          <p:cNvCxnSpPr>
            <a:stCxn id="11" idx="0"/>
          </p:cNvCxnSpPr>
          <p:nvPr/>
        </p:nvCxnSpPr>
        <p:spPr bwMode="auto">
          <a:xfrm flipH="1" flipV="1">
            <a:off x="6948264" y="5805264"/>
            <a:ext cx="572518" cy="2160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683568" y="5949280"/>
            <a:ext cx="3672408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marL="0" lvl="1" algn="ctr"/>
            <a:r>
              <a:rPr lang="en-US" altLang="sv-SE" dirty="0" smtClean="0">
                <a:solidFill>
                  <a:srgbClr val="FF0000"/>
                </a:solidFill>
              </a:rPr>
              <a:t>Neglect transmission line and balun</a:t>
            </a:r>
            <a:endParaRPr lang="en-US" dirty="0" smtClean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 flipV="1">
            <a:off x="2987824" y="4725144"/>
            <a:ext cx="1224136" cy="12241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4000"/>
              <a:t>Monopole on ground plane and dipole in free space 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457472"/>
            <a:ext cx="7772400" cy="4114800"/>
          </a:xfrm>
        </p:spPr>
        <p:txBody>
          <a:bodyPr/>
          <a:lstStyle/>
          <a:p>
            <a:r>
              <a:rPr lang="en-US" dirty="0" smtClean="0"/>
              <a:t>Have the same analytical formula for current distribution</a:t>
            </a:r>
          </a:p>
          <a:p>
            <a:endParaRPr lang="en-US" dirty="0" smtClean="0"/>
          </a:p>
          <a:p>
            <a:r>
              <a:rPr lang="en-US" dirty="0" smtClean="0"/>
              <a:t>Can be analyzed in the same way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2819400"/>
          </a:xfrm>
        </p:spPr>
        <p:txBody>
          <a:bodyPr/>
          <a:lstStyle/>
          <a:p>
            <a:r>
              <a:rPr lang="sv-SE" sz="4000" dirty="0" smtClean="0"/>
              <a:t>Which differences we should notice </a:t>
            </a:r>
            <a:br>
              <a:rPr lang="sv-SE" sz="4000" dirty="0" smtClean="0"/>
            </a:br>
            <a:r>
              <a:rPr lang="sv-SE" sz="2400" dirty="0" smtClean="0"/>
              <a:t>when we use the result of dipole </a:t>
            </a:r>
            <a:r>
              <a:rPr lang="sv-SE" sz="2400" dirty="0"/>
              <a:t>in free </a:t>
            </a:r>
            <a:r>
              <a:rPr lang="sv-SE" sz="2400" dirty="0" smtClean="0"/>
              <a:t>space to get the result for Monopole on ground plane</a:t>
            </a:r>
            <a:br>
              <a:rPr lang="sv-SE" sz="2400" dirty="0" smtClean="0"/>
            </a:br>
            <a:r>
              <a:rPr lang="sv-SE" sz="6000" dirty="0" smtClean="0"/>
              <a:t>?</a:t>
            </a:r>
            <a:endParaRPr lang="sv-SE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3284984"/>
            <a:ext cx="8352928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 The radiation function is valid only in up half space for monopole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 Directivity of monopole is 3 dB higher than that of dipole.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4830251"/>
            <a:ext cx="835292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 The input impedance of monopole is half of that of dipole.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6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153400" cy="1143000"/>
          </a:xfrm>
        </p:spPr>
        <p:txBody>
          <a:bodyPr/>
          <a:lstStyle/>
          <a:p>
            <a:r>
              <a:rPr lang="sv-SE" altLang="sv-SE" sz="4000"/>
              <a:t>Current distribution of  dipole with arbitrary orientation </a:t>
            </a:r>
            <a:endParaRPr lang="en-US" sz="4000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843213" y="3789363"/>
            <a:ext cx="1182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excitation</a:t>
            </a:r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 flipV="1">
            <a:off x="3563888" y="3501008"/>
            <a:ext cx="441325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5148263" y="3500438"/>
            <a:ext cx="2132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current distribution</a:t>
            </a:r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 flipH="1" flipV="1">
            <a:off x="4716463" y="3500438"/>
            <a:ext cx="4318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H="1">
            <a:off x="4643438" y="3933825"/>
            <a:ext cx="525462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5580063" y="2252663"/>
            <a:ext cx="25795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 dirty="0" smtClean="0"/>
              <a:t>Orientation, unit vector</a:t>
            </a:r>
            <a:endParaRPr lang="sv-SE" altLang="sv-SE" sz="2000" dirty="0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 flipH="1">
            <a:off x="5148263" y="2636838"/>
            <a:ext cx="360362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87450" y="1844675"/>
            <a:ext cx="3548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 dirty="0"/>
              <a:t>Dipole with arbitrary orientation </a:t>
            </a:r>
            <a:endParaRPr lang="sv-SE" altLang="sv-SE" dirty="0"/>
          </a:p>
        </p:txBody>
      </p:sp>
      <p:pic>
        <p:nvPicPr>
          <p:cNvPr id="2467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653136"/>
            <a:ext cx="62674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pic>
        <p:nvPicPr>
          <p:cNvPr id="25088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2924944"/>
            <a:ext cx="2981325" cy="65722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sp>
        <p:nvSpPr>
          <p:cNvPr id="2508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pic>
        <p:nvPicPr>
          <p:cNvPr id="250883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1772816"/>
            <a:ext cx="171450" cy="657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153400" cy="1143000"/>
          </a:xfrm>
        </p:spPr>
        <p:txBody>
          <a:bodyPr/>
          <a:lstStyle/>
          <a:p>
            <a:r>
              <a:rPr lang="sv-SE" altLang="sv-SE"/>
              <a:t>Radiation field function of  dipole</a:t>
            </a:r>
            <a:endParaRPr lang="en-US" sz="5400"/>
          </a:p>
        </p:txBody>
      </p:sp>
      <p:sp>
        <p:nvSpPr>
          <p:cNvPr id="220174" name="Text Box 14"/>
          <p:cNvSpPr txBox="1">
            <a:spLocks noChangeArrowheads="1"/>
          </p:cNvSpPr>
          <p:nvPr/>
        </p:nvSpPr>
        <p:spPr bwMode="auto">
          <a:xfrm>
            <a:off x="755650" y="2133600"/>
            <a:ext cx="2084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Radiation field:</a:t>
            </a:r>
          </a:p>
        </p:txBody>
      </p:sp>
      <p:pic>
        <p:nvPicPr>
          <p:cNvPr id="220175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2071678"/>
            <a:ext cx="23399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0176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1076" y="2862253"/>
            <a:ext cx="300831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0177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9550" y="5084763"/>
            <a:ext cx="270668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0178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19550" y="5465763"/>
            <a:ext cx="304165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0181" name="Text Box 21"/>
          <p:cNvSpPr txBox="1">
            <a:spLocks noChangeArrowheads="1"/>
          </p:cNvSpPr>
          <p:nvPr/>
        </p:nvSpPr>
        <p:spPr bwMode="auto">
          <a:xfrm>
            <a:off x="971550" y="5084763"/>
            <a:ext cx="2814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Incremental dipole factor:</a:t>
            </a:r>
            <a:endParaRPr lang="en-US"/>
          </a:p>
        </p:txBody>
      </p:sp>
      <p:sp>
        <p:nvSpPr>
          <p:cNvPr id="220182" name="Text Box 22"/>
          <p:cNvSpPr txBox="1">
            <a:spLocks noChangeArrowheads="1"/>
          </p:cNvSpPr>
          <p:nvPr/>
        </p:nvSpPr>
        <p:spPr bwMode="auto">
          <a:xfrm>
            <a:off x="971550" y="5770563"/>
            <a:ext cx="2701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Fourier transform factor:</a:t>
            </a:r>
          </a:p>
        </p:txBody>
      </p:sp>
      <p:sp>
        <p:nvSpPr>
          <p:cNvPr id="220185" name="Rectangle 25"/>
          <p:cNvSpPr>
            <a:spLocks noChangeArrowheads="1"/>
          </p:cNvSpPr>
          <p:nvPr/>
        </p:nvSpPr>
        <p:spPr bwMode="auto">
          <a:xfrm>
            <a:off x="395288" y="4292600"/>
            <a:ext cx="7696200" cy="235111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0186" name="Text Box 26"/>
          <p:cNvSpPr txBox="1">
            <a:spLocks noChangeArrowheads="1"/>
          </p:cNvSpPr>
          <p:nvPr/>
        </p:nvSpPr>
        <p:spPr bwMode="auto">
          <a:xfrm>
            <a:off x="611188" y="1341438"/>
            <a:ext cx="58643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dirty="0"/>
              <a:t>From </a:t>
            </a:r>
            <a:r>
              <a:rPr lang="en-US" dirty="0"/>
              <a:t>vector integral </a:t>
            </a:r>
            <a:r>
              <a:rPr lang="en-US" dirty="0" smtClean="0"/>
              <a:t>far-field formulas (4.35):</a:t>
            </a:r>
            <a:endParaRPr lang="sv-SE" dirty="0"/>
          </a:p>
        </p:txBody>
      </p:sp>
      <p:sp>
        <p:nvSpPr>
          <p:cNvPr id="220187" name="Text Box 27"/>
          <p:cNvSpPr txBox="1">
            <a:spLocks noChangeArrowheads="1"/>
          </p:cNvSpPr>
          <p:nvPr/>
        </p:nvSpPr>
        <p:spPr bwMode="auto">
          <a:xfrm>
            <a:off x="755650" y="2852738"/>
            <a:ext cx="2541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Radiation function:</a:t>
            </a:r>
          </a:p>
        </p:txBody>
      </p:sp>
      <p:sp>
        <p:nvSpPr>
          <p:cNvPr id="220188" name="Text Box 28"/>
          <p:cNvSpPr txBox="1">
            <a:spLocks noChangeArrowheads="1"/>
          </p:cNvSpPr>
          <p:nvPr/>
        </p:nvSpPr>
        <p:spPr bwMode="auto">
          <a:xfrm>
            <a:off x="755650" y="3573463"/>
            <a:ext cx="481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Radiation function consists of 3 parts:</a:t>
            </a:r>
          </a:p>
        </p:txBody>
      </p:sp>
      <p:sp>
        <p:nvSpPr>
          <p:cNvPr id="220189" name="Text Box 29"/>
          <p:cNvSpPr txBox="1">
            <a:spLocks noChangeArrowheads="1"/>
          </p:cNvSpPr>
          <p:nvPr/>
        </p:nvSpPr>
        <p:spPr bwMode="auto">
          <a:xfrm>
            <a:off x="971550" y="4437063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sz="2000"/>
              <a:t>Excitation: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27984" y="4365104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η</a:t>
            </a:r>
            <a:r>
              <a:rPr lang="sv-SE" dirty="0" smtClean="0"/>
              <a:t>I</a:t>
            </a:r>
            <a:r>
              <a:rPr lang="sv-SE" baseline="-25000" dirty="0" smtClean="0"/>
              <a:t>0</a:t>
            </a:r>
            <a:endParaRPr lang="en-US" baseline="-25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153400" cy="1143000"/>
          </a:xfrm>
        </p:spPr>
        <p:txBody>
          <a:bodyPr/>
          <a:lstStyle/>
          <a:p>
            <a:r>
              <a:rPr lang="sv-SE" altLang="sv-SE"/>
              <a:t>Fourier transform</a:t>
            </a:r>
            <a:endParaRPr lang="en-US" sz="5400"/>
          </a:p>
        </p:txBody>
      </p:sp>
      <p:pic>
        <p:nvPicPr>
          <p:cNvPr id="222226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2205038"/>
            <a:ext cx="304165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2227" name="Picture 19"/>
          <p:cNvPicPr>
            <a:picLocks noChangeAspect="1" noChangeArrowheads="1"/>
          </p:cNvPicPr>
          <p:nvPr/>
        </p:nvPicPr>
        <p:blipFill>
          <a:blip r:embed="rId4" cstate="print"/>
          <a:srcRect l="-1569"/>
          <a:stretch>
            <a:fillRect/>
          </a:stretch>
        </p:blipFill>
        <p:spPr bwMode="auto">
          <a:xfrm>
            <a:off x="3347864" y="4149725"/>
            <a:ext cx="4635674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250825" y="4292600"/>
            <a:ext cx="298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Analytic Fourier transform:</a:t>
            </a:r>
          </a:p>
        </p:txBody>
      </p:sp>
      <p:sp>
        <p:nvSpPr>
          <p:cNvPr id="222230" name="Text Box 22"/>
          <p:cNvSpPr txBox="1">
            <a:spLocks noChangeArrowheads="1"/>
          </p:cNvSpPr>
          <p:nvPr/>
        </p:nvSpPr>
        <p:spPr bwMode="auto">
          <a:xfrm>
            <a:off x="611188" y="2565400"/>
            <a:ext cx="2701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Fourier transform factor: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4290"/>
            <a:ext cx="7772400" cy="1143000"/>
          </a:xfrm>
        </p:spPr>
        <p:txBody>
          <a:bodyPr/>
          <a:lstStyle/>
          <a:p>
            <a:r>
              <a:rPr lang="en-US" sz="4000" dirty="0"/>
              <a:t>Example: vertical halfwave dipole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981200"/>
            <a:ext cx="66198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2057400"/>
            <a:ext cx="9826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286000" y="198120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,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1989138"/>
            <a:ext cx="134937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7010400" y="1981200"/>
            <a:ext cx="620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then</a:t>
            </a:r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2514600"/>
            <a:ext cx="4829175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2275" y="3429000"/>
            <a:ext cx="23749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619250" y="4149725"/>
            <a:ext cx="26749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Radiation field function:</a:t>
            </a:r>
          </a:p>
        </p:txBody>
      </p:sp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9250" y="4797425"/>
            <a:ext cx="437991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1676400" y="5791200"/>
            <a:ext cx="2120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BOR</a:t>
            </a:r>
            <a:r>
              <a:rPr lang="sv-SE" altLang="sv-SE" sz="2000" baseline="-25000"/>
              <a:t>0 </a:t>
            </a:r>
            <a:r>
              <a:rPr lang="sv-SE" altLang="sv-SE" sz="2000"/>
              <a:t>type antenna</a:t>
            </a:r>
            <a:endParaRPr lang="sv-SE" altLang="sv-SE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7380288" y="5013325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 flipV="1">
            <a:off x="7380288" y="3789363"/>
            <a:ext cx="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 flipH="1">
            <a:off x="6732588" y="5013325"/>
            <a:ext cx="64770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7380288" y="4652963"/>
            <a:ext cx="0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>
            <a:off x="4140200" y="1989138"/>
            <a:ext cx="503238" cy="360362"/>
          </a:xfrm>
          <a:prstGeom prst="rightArrow">
            <a:avLst>
              <a:gd name="adj1" fmla="val 50000"/>
              <a:gd name="adj2" fmla="val 3491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7359650" y="3521075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z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6588125" y="566102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x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8512175" y="48895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4624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Lecture </a:t>
            </a:r>
            <a:r>
              <a:rPr lang="en-US" altLang="sv-SE" sz="4800" dirty="0" smtClean="0"/>
              <a:t>8 </a:t>
            </a:r>
            <a:r>
              <a:rPr lang="en-US" altLang="sv-SE" sz="4800" dirty="0" smtClean="0"/>
              <a:t/>
            </a:r>
            <a:br>
              <a:rPr lang="en-US" altLang="sv-SE" sz="4800" dirty="0" smtClean="0"/>
            </a:br>
            <a:r>
              <a:rPr lang="en-US" altLang="sv-SE" sz="4800" dirty="0" smtClean="0"/>
              <a:t>Small Antennas – Part 1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 bwMode="auto">
          <a:xfrm>
            <a:off x="3131840" y="3068960"/>
            <a:ext cx="2808312" cy="2016224"/>
          </a:xfrm>
          <a:prstGeom prst="ellips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3356992"/>
            <a:ext cx="230425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Dipole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  -  Assume current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     distribution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  -  Calculate directivity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     and radiation impedance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  -  …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27584" y="1844824"/>
            <a:ext cx="1512168" cy="792088"/>
          </a:xfrm>
          <a:prstGeom prst="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2060848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Monopole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5896" y="1844824"/>
            <a:ext cx="1644748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Loop antenna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5604" y="1844824"/>
            <a:ext cx="1644748" cy="83099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Helical antenna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5550331"/>
            <a:ext cx="1644748" cy="830997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Slot antenna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5517232"/>
            <a:ext cx="1644748" cy="830997"/>
          </a:xfrm>
          <a:prstGeom prst="rect">
            <a:avLst/>
          </a:prstGeom>
          <a:noFill/>
          <a:ln w="28575">
            <a:solidFill>
              <a:schemeClr val="accent4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accent4">
                    <a:lumMod val="75000"/>
                    <a:lumOff val="25000"/>
                  </a:schemeClr>
                </a:solidFill>
              </a:rPr>
              <a:t>Yagi</a:t>
            </a:r>
            <a:r>
              <a:rPr lang="en-US" b="1" dirty="0" smtClean="0">
                <a:solidFill>
                  <a:schemeClr val="accent4">
                    <a:lumMod val="75000"/>
                    <a:lumOff val="25000"/>
                  </a:schemeClr>
                </a:solidFill>
              </a:rPr>
              <a:t> antenna</a:t>
            </a:r>
            <a:endParaRPr lang="en-US" b="1" dirty="0">
              <a:solidFill>
                <a:schemeClr val="accent4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39620" y="5301208"/>
            <a:ext cx="1644748" cy="1200329"/>
          </a:xfrm>
          <a:prstGeom prst="rect">
            <a:avLst/>
          </a:prstGeom>
          <a:noFill/>
          <a:ln w="28575">
            <a:solidFill>
              <a:schemeClr val="accent4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  <a:lumOff val="25000"/>
                  </a:schemeClr>
                </a:solidFill>
              </a:rPr>
              <a:t>Log-periodic array</a:t>
            </a:r>
            <a:endParaRPr lang="en-US" b="1" dirty="0">
              <a:solidFill>
                <a:schemeClr val="accent4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Right Arrow 21"/>
          <p:cNvSpPr/>
          <p:nvPr/>
        </p:nvSpPr>
        <p:spPr bwMode="auto">
          <a:xfrm rot="12744521">
            <a:off x="2011143" y="2947700"/>
            <a:ext cx="1512168" cy="288032"/>
          </a:xfrm>
          <a:prstGeom prst="rightArrow">
            <a:avLst/>
          </a:prstGeom>
          <a:gradFill>
            <a:gsLst>
              <a:gs pos="0">
                <a:srgbClr val="00B050"/>
              </a:gs>
              <a:gs pos="0">
                <a:srgbClr val="00B05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0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ight Arrow 23"/>
          <p:cNvSpPr/>
          <p:nvPr/>
        </p:nvSpPr>
        <p:spPr bwMode="auto">
          <a:xfrm rot="16200000">
            <a:off x="4121950" y="2798930"/>
            <a:ext cx="612068" cy="288032"/>
          </a:xfrm>
          <a:prstGeom prst="rightArrow">
            <a:avLst/>
          </a:prstGeom>
          <a:gradFill>
            <a:gsLst>
              <a:gs pos="0">
                <a:srgbClr val="0070C0"/>
              </a:gs>
              <a:gs pos="0">
                <a:srgbClr val="0070C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0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Right Arrow 24"/>
          <p:cNvSpPr/>
          <p:nvPr/>
        </p:nvSpPr>
        <p:spPr bwMode="auto">
          <a:xfrm rot="19877053">
            <a:off x="5475258" y="2963417"/>
            <a:ext cx="1617247" cy="278421"/>
          </a:xfrm>
          <a:prstGeom prst="rightArrow">
            <a:avLst/>
          </a:prstGeom>
          <a:gradFill>
            <a:gsLst>
              <a:gs pos="0">
                <a:srgbClr val="7030A0"/>
              </a:gs>
              <a:gs pos="0">
                <a:srgbClr val="7030A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0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Right Arrow 25"/>
          <p:cNvSpPr/>
          <p:nvPr/>
        </p:nvSpPr>
        <p:spPr bwMode="auto">
          <a:xfrm rot="8670493">
            <a:off x="1443733" y="4635647"/>
            <a:ext cx="2002000" cy="288032"/>
          </a:xfrm>
          <a:prstGeom prst="rightArrow">
            <a:avLst/>
          </a:prstGeom>
          <a:gradFill>
            <a:gsLst>
              <a:gs pos="100000">
                <a:schemeClr val="tx2">
                  <a:lumMod val="60000"/>
                  <a:lumOff val="40000"/>
                </a:schemeClr>
              </a:gs>
              <a:gs pos="0">
                <a:schemeClr val="tx2">
                  <a:lumMod val="60000"/>
                  <a:lumOff val="40000"/>
                </a:schemeClr>
              </a:gs>
              <a:gs pos="0">
                <a:schemeClr val="tx2">
                  <a:lumMod val="60000"/>
                  <a:lumOff val="40000"/>
                </a:schemeClr>
              </a:gs>
              <a:gs pos="0">
                <a:srgbClr val="7030A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0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Right Arrow 26"/>
          <p:cNvSpPr/>
          <p:nvPr/>
        </p:nvSpPr>
        <p:spPr bwMode="auto">
          <a:xfrm rot="2297547">
            <a:off x="5650707" y="4658632"/>
            <a:ext cx="1512168" cy="288032"/>
          </a:xfrm>
          <a:prstGeom prst="rightArrow">
            <a:avLst/>
          </a:prstGeom>
          <a:gradFill>
            <a:gsLst>
              <a:gs pos="0">
                <a:schemeClr val="accent4">
                  <a:lumMod val="85000"/>
                  <a:lumOff val="15000"/>
                </a:schemeClr>
              </a:gs>
              <a:gs pos="30000">
                <a:schemeClr val="accent4">
                  <a:lumMod val="85000"/>
                  <a:lumOff val="15000"/>
                </a:schemeClr>
              </a:gs>
              <a:gs pos="0">
                <a:schemeClr val="accent4">
                  <a:lumMod val="85000"/>
                  <a:lumOff val="15000"/>
                </a:schemeClr>
              </a:gs>
              <a:gs pos="0">
                <a:schemeClr val="accent4">
                  <a:lumMod val="85000"/>
                  <a:lumOff val="15000"/>
                </a:schemeClr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0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 rot="5400000">
            <a:off x="4229962" y="5139190"/>
            <a:ext cx="540060" cy="288032"/>
          </a:xfrm>
          <a:prstGeom prst="rightArrow">
            <a:avLst/>
          </a:prstGeom>
          <a:gradFill>
            <a:gsLst>
              <a:gs pos="0">
                <a:schemeClr val="accent4">
                  <a:lumMod val="85000"/>
                  <a:lumOff val="15000"/>
                </a:schemeClr>
              </a:gs>
              <a:gs pos="30000">
                <a:schemeClr val="accent4">
                  <a:lumMod val="85000"/>
                  <a:lumOff val="15000"/>
                </a:schemeClr>
              </a:gs>
              <a:gs pos="0">
                <a:schemeClr val="accent4">
                  <a:lumMod val="85000"/>
                  <a:lumOff val="15000"/>
                </a:schemeClr>
              </a:gs>
              <a:gs pos="0">
                <a:schemeClr val="accent4">
                  <a:lumMod val="85000"/>
                  <a:lumOff val="15000"/>
                </a:schemeClr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0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84168" y="3501008"/>
            <a:ext cx="12971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Basis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1" name="Straight Arrow Connector 30"/>
          <p:cNvCxnSpPr>
            <a:stCxn id="29" idx="1"/>
          </p:cNvCxnSpPr>
          <p:nvPr/>
        </p:nvCxnSpPr>
        <p:spPr bwMode="auto">
          <a:xfrm flipH="1">
            <a:off x="5724128" y="3854951"/>
            <a:ext cx="360040" cy="609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179512" y="3212976"/>
            <a:ext cx="2304256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</a:rPr>
              <a:t>Using different methods to extend the results to different antennas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/>
              <a:t>Y-polarized halfwave dipole</a:t>
            </a:r>
          </a:p>
        </p:txBody>
      </p:sp>
      <p:sp>
        <p:nvSpPr>
          <p:cNvPr id="224259" name="Text Box 3"/>
          <p:cNvSpPr txBox="1">
            <a:spLocks noChangeArrowheads="1"/>
          </p:cNvSpPr>
          <p:nvPr/>
        </p:nvSpPr>
        <p:spPr bwMode="auto">
          <a:xfrm>
            <a:off x="468313" y="1700213"/>
            <a:ext cx="1789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y-directed with </a:t>
            </a:r>
          </a:p>
        </p:txBody>
      </p:sp>
      <p:pic>
        <p:nvPicPr>
          <p:cNvPr id="2242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700213"/>
            <a:ext cx="687387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4261" name="Text Box 5"/>
          <p:cNvSpPr txBox="1">
            <a:spLocks noChangeArrowheads="1"/>
          </p:cNvSpPr>
          <p:nvPr/>
        </p:nvSpPr>
        <p:spPr bwMode="auto">
          <a:xfrm>
            <a:off x="3048000" y="1676400"/>
            <a:ext cx="55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and</a:t>
            </a:r>
          </a:p>
        </p:txBody>
      </p:sp>
      <p:pic>
        <p:nvPicPr>
          <p:cNvPr id="22426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1752600"/>
            <a:ext cx="9826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426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1676400"/>
            <a:ext cx="1820863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24341" name="Group 85"/>
          <p:cNvGrpSpPr>
            <a:grpSpLocks/>
          </p:cNvGrpSpPr>
          <p:nvPr/>
        </p:nvGrpSpPr>
        <p:grpSpPr bwMode="auto">
          <a:xfrm>
            <a:off x="611188" y="3933825"/>
            <a:ext cx="5256212" cy="442913"/>
            <a:chOff x="884" y="1706"/>
            <a:chExt cx="3311" cy="279"/>
          </a:xfrm>
        </p:grpSpPr>
        <p:sp>
          <p:nvSpPr>
            <p:cNvPr id="224296" name="Rectangle 40"/>
            <p:cNvSpPr>
              <a:spLocks noChangeArrowheads="1"/>
            </p:cNvSpPr>
            <p:nvPr/>
          </p:nvSpPr>
          <p:spPr bwMode="auto">
            <a:xfrm>
              <a:off x="4142" y="1752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)</a:t>
              </a:r>
              <a:endParaRPr lang="en-US"/>
            </a:p>
          </p:txBody>
        </p:sp>
        <p:grpSp>
          <p:nvGrpSpPr>
            <p:cNvPr id="224340" name="Group 84"/>
            <p:cNvGrpSpPr>
              <a:grpSpLocks/>
            </p:cNvGrpSpPr>
            <p:nvPr/>
          </p:nvGrpSpPr>
          <p:grpSpPr bwMode="auto">
            <a:xfrm>
              <a:off x="884" y="1706"/>
              <a:ext cx="3233" cy="279"/>
              <a:chOff x="912" y="1352"/>
              <a:chExt cx="3233" cy="279"/>
            </a:xfrm>
          </p:grpSpPr>
          <p:sp>
            <p:nvSpPr>
              <p:cNvPr id="224264" name="Rectangle 8"/>
              <p:cNvSpPr>
                <a:spLocks noChangeArrowheads="1"/>
              </p:cNvSpPr>
              <p:nvPr/>
            </p:nvSpPr>
            <p:spPr bwMode="auto">
              <a:xfrm>
                <a:off x="912" y="1406"/>
                <a:ext cx="1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 b="1" i="1">
                    <a:solidFill>
                      <a:srgbClr val="000000"/>
                    </a:solidFill>
                  </a:rPr>
                  <a:t>G</a:t>
                </a:r>
                <a:endParaRPr lang="en-US"/>
              </a:p>
            </p:txBody>
          </p:sp>
          <p:sp>
            <p:nvSpPr>
              <p:cNvPr id="224265" name="Rectangle 9"/>
              <p:cNvSpPr>
                <a:spLocks noChangeArrowheads="1"/>
              </p:cNvSpPr>
              <p:nvPr/>
            </p:nvSpPr>
            <p:spPr bwMode="auto">
              <a:xfrm>
                <a:off x="1034" y="1487"/>
                <a:ext cx="6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</a:rPr>
                  <a:t>d</a:t>
                </a:r>
                <a:endParaRPr lang="en-US"/>
              </a:p>
            </p:txBody>
          </p:sp>
          <p:sp>
            <p:nvSpPr>
              <p:cNvPr id="224266" name="Rectangle 10"/>
              <p:cNvSpPr>
                <a:spLocks noChangeArrowheads="1"/>
              </p:cNvSpPr>
              <p:nvPr/>
            </p:nvSpPr>
            <p:spPr bwMode="auto">
              <a:xfrm>
                <a:off x="1101" y="1487"/>
                <a:ext cx="6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</a:rPr>
                  <a:t>y</a:t>
                </a:r>
                <a:endParaRPr lang="en-US"/>
              </a:p>
            </p:txBody>
          </p:sp>
          <p:sp>
            <p:nvSpPr>
              <p:cNvPr id="224267" name="Rectangle 11"/>
              <p:cNvSpPr>
                <a:spLocks noChangeArrowheads="1"/>
              </p:cNvSpPr>
              <p:nvPr/>
            </p:nvSpPr>
            <p:spPr bwMode="auto">
              <a:xfrm>
                <a:off x="1236" y="1406"/>
                <a:ext cx="8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q</a:t>
                </a:r>
                <a:endParaRPr lang="en-US"/>
              </a:p>
            </p:txBody>
          </p:sp>
          <p:sp>
            <p:nvSpPr>
              <p:cNvPr id="224268" name="Rectangle 12"/>
              <p:cNvSpPr>
                <a:spLocks noChangeArrowheads="1"/>
              </p:cNvSpPr>
              <p:nvPr/>
            </p:nvSpPr>
            <p:spPr bwMode="auto">
              <a:xfrm>
                <a:off x="1412" y="1406"/>
                <a:ext cx="9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j</a:t>
                </a:r>
                <a:endParaRPr lang="en-US"/>
              </a:p>
            </p:txBody>
          </p:sp>
          <p:sp>
            <p:nvSpPr>
              <p:cNvPr id="224269" name="Rectangle 13"/>
              <p:cNvSpPr>
                <a:spLocks noChangeArrowheads="1"/>
              </p:cNvSpPr>
              <p:nvPr/>
            </p:nvSpPr>
            <p:spPr bwMode="auto">
              <a:xfrm>
                <a:off x="1331" y="1406"/>
                <a:ext cx="4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,</a:t>
                </a:r>
                <a:endParaRPr lang="en-US"/>
              </a:p>
            </p:txBody>
          </p:sp>
          <p:sp>
            <p:nvSpPr>
              <p:cNvPr id="224270" name="Rectangle 14"/>
              <p:cNvSpPr>
                <a:spLocks noChangeArrowheads="1"/>
              </p:cNvSpPr>
              <p:nvPr/>
            </p:nvSpPr>
            <p:spPr bwMode="auto">
              <a:xfrm>
                <a:off x="1169" y="1406"/>
                <a:ext cx="5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(</a:t>
                </a:r>
                <a:endParaRPr lang="en-US"/>
              </a:p>
            </p:txBody>
          </p:sp>
          <p:sp>
            <p:nvSpPr>
              <p:cNvPr id="224271" name="Rectangle 15"/>
              <p:cNvSpPr>
                <a:spLocks noChangeArrowheads="1"/>
              </p:cNvSpPr>
              <p:nvPr/>
            </p:nvSpPr>
            <p:spPr bwMode="auto">
              <a:xfrm>
                <a:off x="1520" y="1406"/>
                <a:ext cx="5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)</a:t>
                </a:r>
                <a:endParaRPr lang="en-US"/>
              </a:p>
            </p:txBody>
          </p:sp>
          <p:sp>
            <p:nvSpPr>
              <p:cNvPr id="224272" name="Rectangle 16"/>
              <p:cNvSpPr>
                <a:spLocks noChangeArrowheads="1"/>
              </p:cNvSpPr>
              <p:nvPr/>
            </p:nvSpPr>
            <p:spPr bwMode="auto">
              <a:xfrm>
                <a:off x="1818" y="1406"/>
                <a:ext cx="10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C</a:t>
                </a:r>
                <a:endParaRPr lang="en-US"/>
              </a:p>
            </p:txBody>
          </p:sp>
          <p:sp>
            <p:nvSpPr>
              <p:cNvPr id="224273" name="Rectangle 17"/>
              <p:cNvSpPr>
                <a:spLocks noChangeArrowheads="1"/>
              </p:cNvSpPr>
              <p:nvPr/>
            </p:nvSpPr>
            <p:spPr bwMode="auto">
              <a:xfrm>
                <a:off x="1940" y="1487"/>
                <a:ext cx="6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</a:rPr>
                  <a:t>k</a:t>
                </a:r>
                <a:endParaRPr lang="en-US"/>
              </a:p>
            </p:txBody>
          </p:sp>
          <p:sp>
            <p:nvSpPr>
              <p:cNvPr id="224274" name="Rectangle 18"/>
              <p:cNvSpPr>
                <a:spLocks noChangeArrowheads="1"/>
              </p:cNvSpPr>
              <p:nvPr/>
            </p:nvSpPr>
            <p:spPr bwMode="auto">
              <a:xfrm>
                <a:off x="2007" y="1406"/>
                <a:ext cx="9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h</a:t>
                </a:r>
                <a:endParaRPr lang="en-US"/>
              </a:p>
            </p:txBody>
          </p:sp>
          <p:sp>
            <p:nvSpPr>
              <p:cNvPr id="224275" name="Rectangle 19"/>
              <p:cNvSpPr>
                <a:spLocks noChangeArrowheads="1"/>
              </p:cNvSpPr>
              <p:nvPr/>
            </p:nvSpPr>
            <p:spPr bwMode="auto">
              <a:xfrm>
                <a:off x="2115" y="1406"/>
                <a:ext cx="5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I</a:t>
                </a:r>
                <a:endParaRPr lang="en-US"/>
              </a:p>
            </p:txBody>
          </p:sp>
          <p:sp>
            <p:nvSpPr>
              <p:cNvPr id="224276" name="Rectangle 20"/>
              <p:cNvSpPr>
                <a:spLocks noChangeArrowheads="1"/>
              </p:cNvSpPr>
              <p:nvPr/>
            </p:nvSpPr>
            <p:spPr bwMode="auto">
              <a:xfrm>
                <a:off x="2183" y="1487"/>
                <a:ext cx="6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500">
                    <a:solidFill>
                      <a:srgbClr val="000000"/>
                    </a:solidFill>
                  </a:rPr>
                  <a:t>0</a:t>
                </a:r>
                <a:endParaRPr lang="en-US"/>
              </a:p>
            </p:txBody>
          </p:sp>
          <p:sp>
            <p:nvSpPr>
              <p:cNvPr id="224277" name="Rectangle 21"/>
              <p:cNvSpPr>
                <a:spLocks noChangeArrowheads="1"/>
              </p:cNvSpPr>
              <p:nvPr/>
            </p:nvSpPr>
            <p:spPr bwMode="auto">
              <a:xfrm>
                <a:off x="2548" y="1406"/>
                <a:ext cx="8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q</a:t>
                </a:r>
                <a:endParaRPr lang="en-US"/>
              </a:p>
            </p:txBody>
          </p:sp>
          <p:sp>
            <p:nvSpPr>
              <p:cNvPr id="224278" name="Rectangle 22"/>
              <p:cNvSpPr>
                <a:spLocks noChangeArrowheads="1"/>
              </p:cNvSpPr>
              <p:nvPr/>
            </p:nvSpPr>
            <p:spPr bwMode="auto">
              <a:xfrm>
                <a:off x="2859" y="1406"/>
                <a:ext cx="9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j</a:t>
                </a:r>
                <a:endParaRPr lang="en-US"/>
              </a:p>
            </p:txBody>
          </p:sp>
          <p:sp>
            <p:nvSpPr>
              <p:cNvPr id="224279" name="Rectangle 23"/>
              <p:cNvSpPr>
                <a:spLocks noChangeArrowheads="1"/>
              </p:cNvSpPr>
              <p:nvPr/>
            </p:nvSpPr>
            <p:spPr bwMode="auto">
              <a:xfrm>
                <a:off x="2967" y="1406"/>
                <a:ext cx="8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q</a:t>
                </a:r>
                <a:endParaRPr lang="en-US"/>
              </a:p>
            </p:txBody>
          </p:sp>
          <p:sp>
            <p:nvSpPr>
              <p:cNvPr id="224280" name="Rectangle 24"/>
              <p:cNvSpPr>
                <a:spLocks noChangeArrowheads="1"/>
              </p:cNvSpPr>
              <p:nvPr/>
            </p:nvSpPr>
            <p:spPr bwMode="auto">
              <a:xfrm>
                <a:off x="2981" y="1379"/>
                <a:ext cx="5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ˆ</a:t>
                </a:r>
                <a:endParaRPr lang="en-US"/>
              </a:p>
            </p:txBody>
          </p:sp>
          <p:sp>
            <p:nvSpPr>
              <p:cNvPr id="224281" name="Rectangle 25"/>
              <p:cNvSpPr>
                <a:spLocks noChangeArrowheads="1"/>
              </p:cNvSpPr>
              <p:nvPr/>
            </p:nvSpPr>
            <p:spPr bwMode="auto">
              <a:xfrm>
                <a:off x="2656" y="1406"/>
                <a:ext cx="18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sin</a:t>
                </a:r>
                <a:endParaRPr lang="en-US"/>
              </a:p>
            </p:txBody>
          </p:sp>
          <p:sp>
            <p:nvSpPr>
              <p:cNvPr id="224282" name="Rectangle 26"/>
              <p:cNvSpPr>
                <a:spLocks noChangeArrowheads="1"/>
              </p:cNvSpPr>
              <p:nvPr/>
            </p:nvSpPr>
            <p:spPr bwMode="auto">
              <a:xfrm>
                <a:off x="2318" y="1406"/>
                <a:ext cx="21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cos</a:t>
                </a:r>
                <a:endParaRPr lang="en-US"/>
              </a:p>
            </p:txBody>
          </p:sp>
          <p:sp>
            <p:nvSpPr>
              <p:cNvPr id="224283" name="Rectangle 27"/>
              <p:cNvSpPr>
                <a:spLocks noChangeArrowheads="1"/>
              </p:cNvSpPr>
              <p:nvPr/>
            </p:nvSpPr>
            <p:spPr bwMode="auto">
              <a:xfrm>
                <a:off x="3467" y="1406"/>
                <a:ext cx="9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j</a:t>
                </a:r>
                <a:endParaRPr lang="en-US"/>
              </a:p>
            </p:txBody>
          </p:sp>
          <p:sp>
            <p:nvSpPr>
              <p:cNvPr id="224284" name="Rectangle 28"/>
              <p:cNvSpPr>
                <a:spLocks noChangeArrowheads="1"/>
              </p:cNvSpPr>
              <p:nvPr/>
            </p:nvSpPr>
            <p:spPr bwMode="auto">
              <a:xfrm>
                <a:off x="3576" y="1406"/>
                <a:ext cx="9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j</a:t>
                </a:r>
                <a:endParaRPr lang="en-US"/>
              </a:p>
            </p:txBody>
          </p:sp>
          <p:sp>
            <p:nvSpPr>
              <p:cNvPr id="224285" name="Rectangle 29"/>
              <p:cNvSpPr>
                <a:spLocks noChangeArrowheads="1"/>
              </p:cNvSpPr>
              <p:nvPr/>
            </p:nvSpPr>
            <p:spPr bwMode="auto">
              <a:xfrm>
                <a:off x="3603" y="1406"/>
                <a:ext cx="5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ˆ</a:t>
                </a:r>
                <a:endParaRPr lang="en-US"/>
              </a:p>
            </p:txBody>
          </p:sp>
          <p:sp>
            <p:nvSpPr>
              <p:cNvPr id="224286" name="Rectangle 30"/>
              <p:cNvSpPr>
                <a:spLocks noChangeArrowheads="1"/>
              </p:cNvSpPr>
              <p:nvPr/>
            </p:nvSpPr>
            <p:spPr bwMode="auto">
              <a:xfrm>
                <a:off x="3237" y="1406"/>
                <a:ext cx="21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cos</a:t>
                </a:r>
                <a:endParaRPr lang="en-US"/>
              </a:p>
            </p:txBody>
          </p:sp>
          <p:sp>
            <p:nvSpPr>
              <p:cNvPr id="224287" name="Rectangle 31"/>
              <p:cNvSpPr>
                <a:spLocks noChangeArrowheads="1"/>
              </p:cNvSpPr>
              <p:nvPr/>
            </p:nvSpPr>
            <p:spPr bwMode="auto">
              <a:xfrm>
                <a:off x="3102" y="1406"/>
                <a:ext cx="9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+</a:t>
                </a:r>
                <a:endParaRPr lang="en-US"/>
              </a:p>
            </p:txBody>
          </p:sp>
          <p:sp>
            <p:nvSpPr>
              <p:cNvPr id="224288" name="Rectangle 32"/>
              <p:cNvSpPr>
                <a:spLocks noChangeArrowheads="1"/>
              </p:cNvSpPr>
              <p:nvPr/>
            </p:nvSpPr>
            <p:spPr bwMode="auto">
              <a:xfrm>
                <a:off x="2251" y="1406"/>
                <a:ext cx="5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(</a:t>
                </a:r>
                <a:endParaRPr lang="en-US"/>
              </a:p>
            </p:txBody>
          </p:sp>
          <p:sp>
            <p:nvSpPr>
              <p:cNvPr id="224289" name="Rectangle 33"/>
              <p:cNvSpPr>
                <a:spLocks noChangeArrowheads="1"/>
              </p:cNvSpPr>
              <p:nvPr/>
            </p:nvSpPr>
            <p:spPr bwMode="auto">
              <a:xfrm>
                <a:off x="3684" y="1406"/>
                <a:ext cx="5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)</a:t>
                </a:r>
                <a:endParaRPr lang="en-US"/>
              </a:p>
            </p:txBody>
          </p:sp>
          <p:sp>
            <p:nvSpPr>
              <p:cNvPr id="224290" name="Rectangle 34"/>
              <p:cNvSpPr>
                <a:spLocks noChangeArrowheads="1"/>
              </p:cNvSpPr>
              <p:nvPr/>
            </p:nvSpPr>
            <p:spPr bwMode="auto">
              <a:xfrm>
                <a:off x="3765" y="1406"/>
                <a:ext cx="4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j</a:t>
                </a:r>
                <a:endParaRPr lang="en-US"/>
              </a:p>
            </p:txBody>
          </p:sp>
          <p:sp>
            <p:nvSpPr>
              <p:cNvPr id="224291" name="Rectangle 35"/>
              <p:cNvSpPr>
                <a:spLocks noChangeArrowheads="1"/>
              </p:cNvSpPr>
              <p:nvPr/>
            </p:nvSpPr>
            <p:spPr bwMode="auto">
              <a:xfrm>
                <a:off x="3751" y="1352"/>
                <a:ext cx="5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˜</a:t>
                </a:r>
                <a:endParaRPr lang="en-US"/>
              </a:p>
            </p:txBody>
          </p:sp>
          <p:sp>
            <p:nvSpPr>
              <p:cNvPr id="224292" name="Rectangle 36"/>
              <p:cNvSpPr>
                <a:spLocks noChangeArrowheads="1"/>
              </p:cNvSpPr>
              <p:nvPr/>
            </p:nvSpPr>
            <p:spPr bwMode="auto">
              <a:xfrm>
                <a:off x="3886" y="1406"/>
                <a:ext cx="8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q</a:t>
                </a:r>
                <a:endParaRPr lang="en-US"/>
              </a:p>
            </p:txBody>
          </p:sp>
          <p:sp>
            <p:nvSpPr>
              <p:cNvPr id="224293" name="Rectangle 37"/>
              <p:cNvSpPr>
                <a:spLocks noChangeArrowheads="1"/>
              </p:cNvSpPr>
              <p:nvPr/>
            </p:nvSpPr>
            <p:spPr bwMode="auto">
              <a:xfrm>
                <a:off x="4049" y="1406"/>
                <a:ext cx="9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j</a:t>
                </a:r>
                <a:endParaRPr lang="en-US"/>
              </a:p>
            </p:txBody>
          </p:sp>
          <p:sp>
            <p:nvSpPr>
              <p:cNvPr id="224294" name="Rectangle 38"/>
              <p:cNvSpPr>
                <a:spLocks noChangeArrowheads="1"/>
              </p:cNvSpPr>
              <p:nvPr/>
            </p:nvSpPr>
            <p:spPr bwMode="auto">
              <a:xfrm>
                <a:off x="3968" y="1406"/>
                <a:ext cx="4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,</a:t>
                </a:r>
                <a:endParaRPr lang="en-US"/>
              </a:p>
            </p:txBody>
          </p:sp>
          <p:sp>
            <p:nvSpPr>
              <p:cNvPr id="224295" name="Rectangle 39"/>
              <p:cNvSpPr>
                <a:spLocks noChangeArrowheads="1"/>
              </p:cNvSpPr>
              <p:nvPr/>
            </p:nvSpPr>
            <p:spPr bwMode="auto">
              <a:xfrm>
                <a:off x="3819" y="1406"/>
                <a:ext cx="5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  <a:latin typeface="Symbol" pitchFamily="18" charset="2"/>
                  </a:rPr>
                  <a:t>(</a:t>
                </a:r>
                <a:endParaRPr lang="en-US"/>
              </a:p>
            </p:txBody>
          </p:sp>
          <p:sp>
            <p:nvSpPr>
              <p:cNvPr id="224297" name="Rectangle 41"/>
              <p:cNvSpPr>
                <a:spLocks noChangeArrowheads="1"/>
              </p:cNvSpPr>
              <p:nvPr/>
            </p:nvSpPr>
            <p:spPr bwMode="auto">
              <a:xfrm>
                <a:off x="1656" y="1406"/>
                <a:ext cx="9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000">
                    <a:solidFill>
                      <a:srgbClr val="000000"/>
                    </a:solidFill>
                  </a:rPr>
                  <a:t>=</a:t>
                </a:r>
                <a:endParaRPr lang="en-US"/>
              </a:p>
            </p:txBody>
          </p:sp>
        </p:grpSp>
      </p:grpSp>
      <p:grpSp>
        <p:nvGrpSpPr>
          <p:cNvPr id="224339" name="Group 83"/>
          <p:cNvGrpSpPr>
            <a:grpSpLocks/>
          </p:cNvGrpSpPr>
          <p:nvPr/>
        </p:nvGrpSpPr>
        <p:grpSpPr bwMode="auto">
          <a:xfrm>
            <a:off x="611188" y="2708275"/>
            <a:ext cx="5149850" cy="646113"/>
            <a:chOff x="994" y="1728"/>
            <a:chExt cx="3244" cy="407"/>
          </a:xfrm>
        </p:grpSpPr>
        <p:sp>
          <p:nvSpPr>
            <p:cNvPr id="224298" name="Rectangle 42"/>
            <p:cNvSpPr>
              <a:spLocks noChangeArrowheads="1"/>
            </p:cNvSpPr>
            <p:nvPr/>
          </p:nvSpPr>
          <p:spPr bwMode="auto">
            <a:xfrm>
              <a:off x="1710" y="1728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2</a:t>
              </a:r>
              <a:endParaRPr lang="en-US"/>
            </a:p>
          </p:txBody>
        </p:sp>
        <p:sp>
          <p:nvSpPr>
            <p:cNvPr id="224299" name="Rectangle 43"/>
            <p:cNvSpPr>
              <a:spLocks noChangeArrowheads="1"/>
            </p:cNvSpPr>
            <p:nvPr/>
          </p:nvSpPr>
          <p:spPr bwMode="auto">
            <a:xfrm>
              <a:off x="1710" y="1933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k</a:t>
              </a:r>
              <a:endParaRPr lang="en-US"/>
            </a:p>
          </p:txBody>
        </p:sp>
        <p:sp>
          <p:nvSpPr>
            <p:cNvPr id="224300" name="Rectangle 44"/>
            <p:cNvSpPr>
              <a:spLocks noChangeArrowheads="1"/>
            </p:cNvSpPr>
            <p:nvPr/>
          </p:nvSpPr>
          <p:spPr bwMode="auto">
            <a:xfrm>
              <a:off x="1710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-</a:t>
              </a:r>
              <a:endParaRPr lang="en-US"/>
            </a:p>
          </p:txBody>
        </p:sp>
        <p:sp>
          <p:nvSpPr>
            <p:cNvPr id="224301" name="Rectangle 45"/>
            <p:cNvSpPr>
              <a:spLocks noChangeArrowheads="1"/>
            </p:cNvSpPr>
            <p:nvPr/>
          </p:nvSpPr>
          <p:spPr bwMode="auto">
            <a:xfrm>
              <a:off x="1737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-</a:t>
              </a:r>
              <a:endParaRPr lang="en-US"/>
            </a:p>
          </p:txBody>
        </p:sp>
        <p:sp>
          <p:nvSpPr>
            <p:cNvPr id="224302" name="Rectangle 46"/>
            <p:cNvSpPr>
              <a:spLocks noChangeArrowheads="1"/>
            </p:cNvSpPr>
            <p:nvPr/>
          </p:nvSpPr>
          <p:spPr bwMode="auto">
            <a:xfrm>
              <a:off x="1737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-</a:t>
              </a:r>
              <a:endParaRPr lang="en-US"/>
            </a:p>
          </p:txBody>
        </p:sp>
        <p:sp>
          <p:nvSpPr>
            <p:cNvPr id="224303" name="Rectangle 47"/>
            <p:cNvSpPr>
              <a:spLocks noChangeArrowheads="1"/>
            </p:cNvSpPr>
            <p:nvPr/>
          </p:nvSpPr>
          <p:spPr bwMode="auto">
            <a:xfrm>
              <a:off x="2120" y="1728"/>
              <a:ext cx="92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p</a:t>
              </a:r>
              <a:endParaRPr lang="en-US"/>
            </a:p>
          </p:txBody>
        </p:sp>
        <p:sp>
          <p:nvSpPr>
            <p:cNvPr id="224304" name="Rectangle 48"/>
            <p:cNvSpPr>
              <a:spLocks noChangeArrowheads="1"/>
            </p:cNvSpPr>
            <p:nvPr/>
          </p:nvSpPr>
          <p:spPr bwMode="auto">
            <a:xfrm>
              <a:off x="2120" y="1933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2</a:t>
              </a:r>
              <a:endParaRPr lang="en-US"/>
            </a:p>
          </p:txBody>
        </p:sp>
        <p:sp>
          <p:nvSpPr>
            <p:cNvPr id="224305" name="Rectangle 49"/>
            <p:cNvSpPr>
              <a:spLocks noChangeArrowheads="1"/>
            </p:cNvSpPr>
            <p:nvPr/>
          </p:nvSpPr>
          <p:spPr bwMode="auto">
            <a:xfrm>
              <a:off x="2120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-</a:t>
              </a:r>
              <a:endParaRPr lang="en-US"/>
            </a:p>
          </p:txBody>
        </p:sp>
        <p:sp>
          <p:nvSpPr>
            <p:cNvPr id="224306" name="Rectangle 50"/>
            <p:cNvSpPr>
              <a:spLocks noChangeArrowheads="1"/>
            </p:cNvSpPr>
            <p:nvPr/>
          </p:nvSpPr>
          <p:spPr bwMode="auto">
            <a:xfrm>
              <a:off x="2147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-</a:t>
              </a:r>
              <a:endParaRPr lang="en-US"/>
            </a:p>
          </p:txBody>
        </p:sp>
        <p:sp>
          <p:nvSpPr>
            <p:cNvPr id="224307" name="Rectangle 51"/>
            <p:cNvSpPr>
              <a:spLocks noChangeArrowheads="1"/>
            </p:cNvSpPr>
            <p:nvPr/>
          </p:nvSpPr>
          <p:spPr bwMode="auto">
            <a:xfrm>
              <a:off x="2161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-</a:t>
              </a:r>
              <a:endParaRPr lang="en-US"/>
            </a:p>
          </p:txBody>
        </p:sp>
        <p:sp>
          <p:nvSpPr>
            <p:cNvPr id="224308" name="Rectangle 52"/>
            <p:cNvSpPr>
              <a:spLocks noChangeArrowheads="1"/>
            </p:cNvSpPr>
            <p:nvPr/>
          </p:nvSpPr>
          <p:spPr bwMode="auto">
            <a:xfrm>
              <a:off x="2434" y="1824"/>
              <a:ext cx="88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q</a:t>
              </a:r>
              <a:endParaRPr lang="en-US"/>
            </a:p>
          </p:txBody>
        </p:sp>
        <p:sp>
          <p:nvSpPr>
            <p:cNvPr id="224309" name="Rectangle 53"/>
            <p:cNvSpPr>
              <a:spLocks noChangeArrowheads="1"/>
            </p:cNvSpPr>
            <p:nvPr/>
          </p:nvSpPr>
          <p:spPr bwMode="auto">
            <a:xfrm>
              <a:off x="2748" y="1824"/>
              <a:ext cx="10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j</a:t>
              </a:r>
              <a:endParaRPr lang="en-US"/>
            </a:p>
          </p:txBody>
        </p:sp>
        <p:sp>
          <p:nvSpPr>
            <p:cNvPr id="224310" name="Rectangle 54"/>
            <p:cNvSpPr>
              <a:spLocks noChangeArrowheads="1"/>
            </p:cNvSpPr>
            <p:nvPr/>
          </p:nvSpPr>
          <p:spPr bwMode="auto">
            <a:xfrm>
              <a:off x="2543" y="1824"/>
              <a:ext cx="19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sin</a:t>
              </a:r>
              <a:endParaRPr lang="en-US"/>
            </a:p>
          </p:txBody>
        </p:sp>
        <p:sp>
          <p:nvSpPr>
            <p:cNvPr id="224311" name="Rectangle 55"/>
            <p:cNvSpPr>
              <a:spLocks noChangeArrowheads="1"/>
            </p:cNvSpPr>
            <p:nvPr/>
          </p:nvSpPr>
          <p:spPr bwMode="auto">
            <a:xfrm>
              <a:off x="2229" y="1824"/>
              <a:ext cx="19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sin</a:t>
              </a:r>
              <a:endParaRPr lang="en-US"/>
            </a:p>
          </p:txBody>
        </p:sp>
        <p:sp>
          <p:nvSpPr>
            <p:cNvPr id="224312" name="Rectangle 56"/>
            <p:cNvSpPr>
              <a:spLocks noChangeArrowheads="1"/>
            </p:cNvSpPr>
            <p:nvPr/>
          </p:nvSpPr>
          <p:spPr bwMode="auto">
            <a:xfrm>
              <a:off x="2051" y="1906"/>
              <a:ext cx="6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è</a:t>
              </a:r>
              <a:endParaRPr lang="en-US"/>
            </a:p>
          </p:txBody>
        </p:sp>
        <p:sp>
          <p:nvSpPr>
            <p:cNvPr id="224313" name="Rectangle 57"/>
            <p:cNvSpPr>
              <a:spLocks noChangeArrowheads="1"/>
            </p:cNvSpPr>
            <p:nvPr/>
          </p:nvSpPr>
          <p:spPr bwMode="auto">
            <a:xfrm>
              <a:off x="2857" y="1906"/>
              <a:ext cx="6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ø</a:t>
              </a:r>
              <a:endParaRPr lang="en-US"/>
            </a:p>
          </p:txBody>
        </p:sp>
        <p:sp>
          <p:nvSpPr>
            <p:cNvPr id="224314" name="Rectangle 58"/>
            <p:cNvSpPr>
              <a:spLocks noChangeArrowheads="1"/>
            </p:cNvSpPr>
            <p:nvPr/>
          </p:nvSpPr>
          <p:spPr bwMode="auto">
            <a:xfrm>
              <a:off x="2051" y="1769"/>
              <a:ext cx="6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æ</a:t>
              </a:r>
              <a:endParaRPr lang="en-US"/>
            </a:p>
          </p:txBody>
        </p:sp>
        <p:sp>
          <p:nvSpPr>
            <p:cNvPr id="224315" name="Rectangle 59"/>
            <p:cNvSpPr>
              <a:spLocks noChangeArrowheads="1"/>
            </p:cNvSpPr>
            <p:nvPr/>
          </p:nvSpPr>
          <p:spPr bwMode="auto">
            <a:xfrm>
              <a:off x="2857" y="1769"/>
              <a:ext cx="6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ö</a:t>
              </a:r>
              <a:endParaRPr lang="en-US"/>
            </a:p>
          </p:txBody>
        </p:sp>
        <p:sp>
          <p:nvSpPr>
            <p:cNvPr id="224316" name="Rectangle 60"/>
            <p:cNvSpPr>
              <a:spLocks noChangeArrowheads="1"/>
            </p:cNvSpPr>
            <p:nvPr/>
          </p:nvSpPr>
          <p:spPr bwMode="auto">
            <a:xfrm>
              <a:off x="1819" y="1824"/>
              <a:ext cx="22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cos</a:t>
              </a:r>
              <a:endParaRPr lang="en-US"/>
            </a:p>
          </p:txBody>
        </p:sp>
        <p:sp>
          <p:nvSpPr>
            <p:cNvPr id="224317" name="Rectangle 61"/>
            <p:cNvSpPr>
              <a:spLocks noChangeArrowheads="1"/>
            </p:cNvSpPr>
            <p:nvPr/>
          </p:nvSpPr>
          <p:spPr bwMode="auto">
            <a:xfrm>
              <a:off x="3089" y="182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1</a:t>
              </a:r>
              <a:endParaRPr lang="en-US"/>
            </a:p>
          </p:txBody>
        </p:sp>
        <p:sp>
          <p:nvSpPr>
            <p:cNvPr id="224318" name="Rectangle 62"/>
            <p:cNvSpPr>
              <a:spLocks noChangeArrowheads="1"/>
            </p:cNvSpPr>
            <p:nvPr/>
          </p:nvSpPr>
          <p:spPr bwMode="auto">
            <a:xfrm>
              <a:off x="3622" y="1824"/>
              <a:ext cx="88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q</a:t>
              </a:r>
              <a:endParaRPr lang="en-US"/>
            </a:p>
          </p:txBody>
        </p:sp>
        <p:sp>
          <p:nvSpPr>
            <p:cNvPr id="224319" name="Rectangle 63"/>
            <p:cNvSpPr>
              <a:spLocks noChangeArrowheads="1"/>
            </p:cNvSpPr>
            <p:nvPr/>
          </p:nvSpPr>
          <p:spPr bwMode="auto">
            <a:xfrm>
              <a:off x="3936" y="1824"/>
              <a:ext cx="10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j</a:t>
              </a:r>
              <a:endParaRPr lang="en-US"/>
            </a:p>
          </p:txBody>
        </p:sp>
        <p:sp>
          <p:nvSpPr>
            <p:cNvPr id="224320" name="Rectangle 64"/>
            <p:cNvSpPr>
              <a:spLocks noChangeArrowheads="1"/>
            </p:cNvSpPr>
            <p:nvPr/>
          </p:nvSpPr>
          <p:spPr bwMode="auto">
            <a:xfrm>
              <a:off x="3731" y="1824"/>
              <a:ext cx="19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sin</a:t>
              </a:r>
              <a:endParaRPr lang="en-US"/>
            </a:p>
          </p:txBody>
        </p:sp>
        <p:sp>
          <p:nvSpPr>
            <p:cNvPr id="224321" name="Rectangle 65"/>
            <p:cNvSpPr>
              <a:spLocks noChangeArrowheads="1"/>
            </p:cNvSpPr>
            <p:nvPr/>
          </p:nvSpPr>
          <p:spPr bwMode="auto">
            <a:xfrm>
              <a:off x="3417" y="1824"/>
              <a:ext cx="19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sin</a:t>
              </a:r>
              <a:endParaRPr lang="en-US"/>
            </a:p>
          </p:txBody>
        </p:sp>
        <p:sp>
          <p:nvSpPr>
            <p:cNvPr id="224322" name="Rectangle 66"/>
            <p:cNvSpPr>
              <a:spLocks noChangeArrowheads="1"/>
            </p:cNvSpPr>
            <p:nvPr/>
          </p:nvSpPr>
          <p:spPr bwMode="auto">
            <a:xfrm>
              <a:off x="3335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(</a:t>
              </a:r>
              <a:endParaRPr lang="en-US"/>
            </a:p>
          </p:txBody>
        </p:sp>
        <p:sp>
          <p:nvSpPr>
            <p:cNvPr id="224323" name="Rectangle 67"/>
            <p:cNvSpPr>
              <a:spLocks noChangeArrowheads="1"/>
            </p:cNvSpPr>
            <p:nvPr/>
          </p:nvSpPr>
          <p:spPr bwMode="auto">
            <a:xfrm>
              <a:off x="4045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)</a:t>
              </a:r>
              <a:endParaRPr lang="en-US"/>
            </a:p>
          </p:txBody>
        </p:sp>
        <p:sp>
          <p:nvSpPr>
            <p:cNvPr id="224324" name="Rectangle 68"/>
            <p:cNvSpPr>
              <a:spLocks noChangeArrowheads="1"/>
            </p:cNvSpPr>
            <p:nvPr/>
          </p:nvSpPr>
          <p:spPr bwMode="auto">
            <a:xfrm>
              <a:off x="4100" y="1755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2</a:t>
              </a:r>
              <a:endParaRPr lang="en-US"/>
            </a:p>
          </p:txBody>
        </p:sp>
        <p:sp>
          <p:nvSpPr>
            <p:cNvPr id="224325" name="Rectangle 69"/>
            <p:cNvSpPr>
              <a:spLocks noChangeArrowheads="1"/>
            </p:cNvSpPr>
            <p:nvPr/>
          </p:nvSpPr>
          <p:spPr bwMode="auto">
            <a:xfrm>
              <a:off x="3212" y="182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–</a:t>
              </a:r>
              <a:endParaRPr lang="en-US"/>
            </a:p>
          </p:txBody>
        </p:sp>
        <p:sp>
          <p:nvSpPr>
            <p:cNvPr id="224326" name="Rectangle 70"/>
            <p:cNvSpPr>
              <a:spLocks noChangeArrowheads="1"/>
            </p:cNvSpPr>
            <p:nvPr/>
          </p:nvSpPr>
          <p:spPr bwMode="auto">
            <a:xfrm>
              <a:off x="3021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[</a:t>
              </a:r>
              <a:endParaRPr lang="en-US"/>
            </a:p>
          </p:txBody>
        </p:sp>
        <p:sp>
          <p:nvSpPr>
            <p:cNvPr id="224327" name="Rectangle 71"/>
            <p:cNvSpPr>
              <a:spLocks noChangeArrowheads="1"/>
            </p:cNvSpPr>
            <p:nvPr/>
          </p:nvSpPr>
          <p:spPr bwMode="auto">
            <a:xfrm>
              <a:off x="4182" y="1824"/>
              <a:ext cx="5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]</a:t>
              </a:r>
              <a:endParaRPr lang="en-US"/>
            </a:p>
          </p:txBody>
        </p:sp>
        <p:sp>
          <p:nvSpPr>
            <p:cNvPr id="224328" name="Rectangle 72"/>
            <p:cNvSpPr>
              <a:spLocks noChangeArrowheads="1"/>
            </p:cNvSpPr>
            <p:nvPr/>
          </p:nvSpPr>
          <p:spPr bwMode="auto">
            <a:xfrm>
              <a:off x="2953" y="1824"/>
              <a:ext cx="28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¤</a:t>
              </a:r>
              <a:endParaRPr lang="en-US"/>
            </a:p>
          </p:txBody>
        </p:sp>
        <p:sp>
          <p:nvSpPr>
            <p:cNvPr id="224329" name="Rectangle 73"/>
            <p:cNvSpPr>
              <a:spLocks noChangeArrowheads="1"/>
            </p:cNvSpPr>
            <p:nvPr/>
          </p:nvSpPr>
          <p:spPr bwMode="auto">
            <a:xfrm>
              <a:off x="1532" y="1824"/>
              <a:ext cx="95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</a:rPr>
                <a:t>=</a:t>
              </a:r>
              <a:endParaRPr lang="en-US"/>
            </a:p>
          </p:txBody>
        </p:sp>
        <p:sp>
          <p:nvSpPr>
            <p:cNvPr id="224331" name="Rectangle 75"/>
            <p:cNvSpPr>
              <a:spLocks noChangeArrowheads="1"/>
            </p:cNvSpPr>
            <p:nvPr/>
          </p:nvSpPr>
          <p:spPr bwMode="auto">
            <a:xfrm>
              <a:off x="1008" y="1824"/>
              <a:ext cx="4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j</a:t>
              </a:r>
              <a:endParaRPr lang="en-US"/>
            </a:p>
          </p:txBody>
        </p:sp>
        <p:sp>
          <p:nvSpPr>
            <p:cNvPr id="224332" name="Rectangle 76"/>
            <p:cNvSpPr>
              <a:spLocks noChangeArrowheads="1"/>
            </p:cNvSpPr>
            <p:nvPr/>
          </p:nvSpPr>
          <p:spPr bwMode="auto">
            <a:xfrm>
              <a:off x="994" y="1770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˜</a:t>
              </a:r>
              <a:endParaRPr lang="en-US"/>
            </a:p>
          </p:txBody>
        </p:sp>
        <p:sp>
          <p:nvSpPr>
            <p:cNvPr id="224333" name="Rectangle 77"/>
            <p:cNvSpPr>
              <a:spLocks noChangeArrowheads="1"/>
            </p:cNvSpPr>
            <p:nvPr/>
          </p:nvSpPr>
          <p:spPr bwMode="auto">
            <a:xfrm>
              <a:off x="1129" y="1824"/>
              <a:ext cx="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q</a:t>
              </a:r>
              <a:endParaRPr lang="en-US"/>
            </a:p>
          </p:txBody>
        </p:sp>
        <p:sp>
          <p:nvSpPr>
            <p:cNvPr id="224334" name="Rectangle 78"/>
            <p:cNvSpPr>
              <a:spLocks noChangeArrowheads="1"/>
            </p:cNvSpPr>
            <p:nvPr/>
          </p:nvSpPr>
          <p:spPr bwMode="auto">
            <a:xfrm>
              <a:off x="1292" y="1824"/>
              <a:ext cx="9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j</a:t>
              </a:r>
              <a:endParaRPr lang="en-US"/>
            </a:p>
          </p:txBody>
        </p:sp>
        <p:sp>
          <p:nvSpPr>
            <p:cNvPr id="224335" name="Rectangle 79"/>
            <p:cNvSpPr>
              <a:spLocks noChangeArrowheads="1"/>
            </p:cNvSpPr>
            <p:nvPr/>
          </p:nvSpPr>
          <p:spPr bwMode="auto">
            <a:xfrm>
              <a:off x="1211" y="1824"/>
              <a:ext cx="4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,</a:t>
              </a:r>
              <a:endParaRPr lang="en-US"/>
            </a:p>
          </p:txBody>
        </p:sp>
        <p:sp>
          <p:nvSpPr>
            <p:cNvPr id="224336" name="Rectangle 80"/>
            <p:cNvSpPr>
              <a:spLocks noChangeArrowheads="1"/>
            </p:cNvSpPr>
            <p:nvPr/>
          </p:nvSpPr>
          <p:spPr bwMode="auto">
            <a:xfrm>
              <a:off x="1062" y="1824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(</a:t>
              </a:r>
              <a:endParaRPr lang="en-US"/>
            </a:p>
          </p:txBody>
        </p:sp>
        <p:sp>
          <p:nvSpPr>
            <p:cNvPr id="224337" name="Rectangle 81"/>
            <p:cNvSpPr>
              <a:spLocks noChangeArrowheads="1"/>
            </p:cNvSpPr>
            <p:nvPr/>
          </p:nvSpPr>
          <p:spPr bwMode="auto">
            <a:xfrm>
              <a:off x="1400" y="1824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)</a:t>
              </a:r>
              <a:endParaRPr lang="en-US"/>
            </a:p>
          </p:txBody>
        </p:sp>
      </p:grpSp>
      <p:sp>
        <p:nvSpPr>
          <p:cNvPr id="224342" name="Line 86"/>
          <p:cNvSpPr>
            <a:spLocks noChangeShapeType="1"/>
          </p:cNvSpPr>
          <p:nvPr/>
        </p:nvSpPr>
        <p:spPr bwMode="auto">
          <a:xfrm flipV="1">
            <a:off x="6877050" y="3284538"/>
            <a:ext cx="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4343" name="Line 87"/>
          <p:cNvSpPr>
            <a:spLocks noChangeShapeType="1"/>
          </p:cNvSpPr>
          <p:nvPr/>
        </p:nvSpPr>
        <p:spPr bwMode="auto">
          <a:xfrm>
            <a:off x="6877050" y="4581525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4344" name="Line 88"/>
          <p:cNvSpPr>
            <a:spLocks noChangeShapeType="1"/>
          </p:cNvSpPr>
          <p:nvPr/>
        </p:nvSpPr>
        <p:spPr bwMode="auto">
          <a:xfrm flipH="1">
            <a:off x="6156325" y="4581525"/>
            <a:ext cx="72072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4345" name="Line 89"/>
          <p:cNvSpPr>
            <a:spLocks noChangeShapeType="1"/>
          </p:cNvSpPr>
          <p:nvPr/>
        </p:nvSpPr>
        <p:spPr bwMode="auto">
          <a:xfrm flipH="1">
            <a:off x="6516688" y="4581525"/>
            <a:ext cx="7191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4346" name="Text Box 90"/>
          <p:cNvSpPr txBox="1">
            <a:spLocks noChangeArrowheads="1"/>
          </p:cNvSpPr>
          <p:nvPr/>
        </p:nvSpPr>
        <p:spPr bwMode="auto">
          <a:xfrm>
            <a:off x="6927850" y="3089275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z</a:t>
            </a:r>
          </a:p>
        </p:txBody>
      </p:sp>
      <p:sp>
        <p:nvSpPr>
          <p:cNvPr id="224347" name="Text Box 91"/>
          <p:cNvSpPr txBox="1">
            <a:spLocks noChangeArrowheads="1"/>
          </p:cNvSpPr>
          <p:nvPr/>
        </p:nvSpPr>
        <p:spPr bwMode="auto">
          <a:xfrm>
            <a:off x="5919788" y="517683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x</a:t>
            </a:r>
          </a:p>
        </p:txBody>
      </p:sp>
      <p:sp>
        <p:nvSpPr>
          <p:cNvPr id="224348" name="Text Box 92"/>
          <p:cNvSpPr txBox="1">
            <a:spLocks noChangeArrowheads="1"/>
          </p:cNvSpPr>
          <p:nvPr/>
        </p:nvSpPr>
        <p:spPr bwMode="auto">
          <a:xfrm>
            <a:off x="7956550" y="45085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y</a:t>
            </a:r>
          </a:p>
        </p:txBody>
      </p:sp>
      <p:sp>
        <p:nvSpPr>
          <p:cNvPr id="224349" name="Text Box 93"/>
          <p:cNvSpPr txBox="1">
            <a:spLocks noChangeArrowheads="1"/>
          </p:cNvSpPr>
          <p:nvPr/>
        </p:nvSpPr>
        <p:spPr bwMode="auto">
          <a:xfrm>
            <a:off x="611188" y="5157788"/>
            <a:ext cx="48638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From the definition, not BOR antenna</a:t>
            </a:r>
          </a:p>
          <a:p>
            <a:r>
              <a:rPr lang="en-US" dirty="0" smtClean="0"/>
              <a:t>…but almost BOR</a:t>
            </a:r>
            <a:r>
              <a:rPr lang="en-US" baseline="-25000" dirty="0" smtClean="0"/>
              <a:t>1</a:t>
            </a:r>
            <a:r>
              <a:rPr lang="en-US" dirty="0" smtClean="0"/>
              <a:t>…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4000" dirty="0" smtClean="0"/>
              <a:t>Normalized E-plane radiation pattern</a:t>
            </a:r>
            <a:endParaRPr lang="en-US" sz="3200" dirty="0"/>
          </a:p>
        </p:txBody>
      </p:sp>
      <p:pic>
        <p:nvPicPr>
          <p:cNvPr id="10343" name="Picture 1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627" y="1124744"/>
            <a:ext cx="7453149" cy="42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4000" dirty="0" smtClean="0"/>
              <a:t>3D radiation pattern</a:t>
            </a:r>
            <a:endParaRPr lang="en-US" sz="3200" dirty="0"/>
          </a:p>
        </p:txBody>
      </p:sp>
      <p:pic>
        <p:nvPicPr>
          <p:cNvPr id="2365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124744"/>
            <a:ext cx="5654040" cy="550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136904" cy="1143000"/>
          </a:xfrm>
        </p:spPr>
        <p:txBody>
          <a:bodyPr/>
          <a:lstStyle/>
          <a:p>
            <a:r>
              <a:rPr lang="en-US" sz="4000" dirty="0" smtClean="0"/>
              <a:t>Radiation Patterns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268760"/>
            <a:ext cx="8050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Since almost BOR1 antenna, we can use BOR1 formula to have</a:t>
            </a:r>
            <a:endParaRPr lang="sv-SE" dirty="0"/>
          </a:p>
        </p:txBody>
      </p:sp>
      <p:pic>
        <p:nvPicPr>
          <p:cNvPr id="3553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772816"/>
            <a:ext cx="6834188" cy="392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5733256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Because                                                               does not change much with </a:t>
            </a:r>
            <a:r>
              <a:rPr lang="el-GR" dirty="0" smtClean="0"/>
              <a:t>φ</a:t>
            </a:r>
            <a:endParaRPr lang="sv-SE" dirty="0"/>
          </a:p>
        </p:txBody>
      </p:sp>
      <p:pic>
        <p:nvPicPr>
          <p:cNvPr id="3553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5661248"/>
            <a:ext cx="44958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 bwMode="auto">
          <a:xfrm>
            <a:off x="251520" y="5589240"/>
            <a:ext cx="8712968" cy="108012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dirty="0"/>
              <a:t>BOR</a:t>
            </a:r>
            <a:r>
              <a:rPr lang="en-US" baseline="-25000" dirty="0"/>
              <a:t>1 </a:t>
            </a:r>
            <a:r>
              <a:rPr lang="en-US" dirty="0"/>
              <a:t>efficiency </a:t>
            </a:r>
            <a:r>
              <a:rPr lang="en-US" dirty="0" smtClean="0"/>
              <a:t>for y-dir. </a:t>
            </a:r>
            <a:r>
              <a:rPr lang="en-US" dirty="0"/>
              <a:t>dipole</a:t>
            </a: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4213" y="1989138"/>
            <a:ext cx="7550150" cy="4114800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dirty="0"/>
              <a:t>BOR</a:t>
            </a:r>
            <a:r>
              <a:rPr lang="en-US" baseline="-25000" dirty="0"/>
              <a:t>1 </a:t>
            </a:r>
            <a:r>
              <a:rPr lang="en-US" dirty="0"/>
              <a:t>efficiency </a:t>
            </a:r>
            <a:r>
              <a:rPr lang="en-US" dirty="0" smtClean="0"/>
              <a:t>Definition</a:t>
            </a:r>
            <a:endParaRPr lang="en-US" dirty="0"/>
          </a:p>
        </p:txBody>
      </p:sp>
      <p:pic>
        <p:nvPicPr>
          <p:cNvPr id="315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628800"/>
            <a:ext cx="63627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53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861048"/>
            <a:ext cx="67532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altLang="sv-SE" smtClean="0"/>
              <a:t>Short dipole</a:t>
            </a:r>
            <a:endParaRPr lang="en-US" sz="540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81000" y="1600200"/>
            <a:ext cx="6037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Triangular current distribution gives the radiation integral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23850" y="3644900"/>
            <a:ext cx="58086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Radiation field function becomes the same as that of an</a:t>
            </a:r>
          </a:p>
          <a:p>
            <a:r>
              <a:rPr lang="sv-SE" altLang="sv-SE" sz="2000"/>
              <a:t>incremental dipole of half length, i.e.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49" y="4724399"/>
            <a:ext cx="4343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7164288" y="2564904"/>
            <a:ext cx="863600" cy="504825"/>
            <a:chOff x="4604" y="1207"/>
            <a:chExt cx="317" cy="182"/>
          </a:xfrm>
        </p:grpSpPr>
        <p:sp>
          <p:nvSpPr>
            <p:cNvPr id="13326" name="Line 14"/>
            <p:cNvSpPr>
              <a:spLocks noChangeShapeType="1"/>
            </p:cNvSpPr>
            <p:nvPr/>
          </p:nvSpPr>
          <p:spPr bwMode="auto">
            <a:xfrm>
              <a:off x="4604" y="1389"/>
              <a:ext cx="1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Line 16"/>
            <p:cNvSpPr>
              <a:spLocks noChangeShapeType="1"/>
            </p:cNvSpPr>
            <p:nvPr/>
          </p:nvSpPr>
          <p:spPr bwMode="auto">
            <a:xfrm>
              <a:off x="4785" y="1389"/>
              <a:ext cx="1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Line 17"/>
            <p:cNvSpPr>
              <a:spLocks noChangeShapeType="1"/>
            </p:cNvSpPr>
            <p:nvPr/>
          </p:nvSpPr>
          <p:spPr bwMode="auto">
            <a:xfrm flipV="1">
              <a:off x="4604" y="1207"/>
              <a:ext cx="138" cy="1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Line 18"/>
            <p:cNvSpPr>
              <a:spLocks noChangeShapeType="1"/>
            </p:cNvSpPr>
            <p:nvPr/>
          </p:nvSpPr>
          <p:spPr bwMode="auto">
            <a:xfrm flipH="1" flipV="1">
              <a:off x="4740" y="1207"/>
              <a:ext cx="181" cy="1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04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pic>
        <p:nvPicPr>
          <p:cNvPr id="23040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2276872"/>
            <a:ext cx="4140000" cy="10641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sv-SE" altLang="sv-SE"/>
              <a:t>Directivity of short dipole</a:t>
            </a:r>
            <a:endParaRPr lang="en-US" sz="5400"/>
          </a:p>
        </p:txBody>
      </p:sp>
      <p:sp>
        <p:nvSpPr>
          <p:cNvPr id="226311" name="Text Box 7"/>
          <p:cNvSpPr txBox="1">
            <a:spLocks noChangeArrowheads="1"/>
          </p:cNvSpPr>
          <p:nvPr/>
        </p:nvSpPr>
        <p:spPr bwMode="auto">
          <a:xfrm>
            <a:off x="684213" y="1700213"/>
            <a:ext cx="1739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Power integral:</a:t>
            </a:r>
            <a:endParaRPr lang="sv-SE" altLang="sv-SE"/>
          </a:p>
        </p:txBody>
      </p:sp>
      <p:pic>
        <p:nvPicPr>
          <p:cNvPr id="22631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420938"/>
            <a:ext cx="6884988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6313" name="Text Box 9"/>
          <p:cNvSpPr txBox="1">
            <a:spLocks noChangeArrowheads="1"/>
          </p:cNvSpPr>
          <p:nvPr/>
        </p:nvSpPr>
        <p:spPr bwMode="auto">
          <a:xfrm>
            <a:off x="684213" y="3716338"/>
            <a:ext cx="1350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Directivity:</a:t>
            </a:r>
          </a:p>
        </p:txBody>
      </p:sp>
      <p:pic>
        <p:nvPicPr>
          <p:cNvPr id="22631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4724400"/>
            <a:ext cx="4564062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6315" name="Text Box 11"/>
          <p:cNvSpPr txBox="1">
            <a:spLocks noChangeArrowheads="1"/>
          </p:cNvSpPr>
          <p:nvPr/>
        </p:nvSpPr>
        <p:spPr bwMode="auto">
          <a:xfrm>
            <a:off x="6372225" y="5013325"/>
            <a:ext cx="14446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 dirty="0"/>
              <a:t>i.e. 1.76 </a:t>
            </a:r>
            <a:r>
              <a:rPr lang="sv-SE" altLang="sv-SE" sz="2000" dirty="0" err="1" smtClean="0"/>
              <a:t>dBi</a:t>
            </a:r>
            <a:endParaRPr lang="sv-SE" altLang="sv-SE" sz="2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06" y="214290"/>
            <a:ext cx="9001188" cy="1143000"/>
          </a:xfrm>
        </p:spPr>
        <p:txBody>
          <a:bodyPr/>
          <a:lstStyle/>
          <a:p>
            <a:r>
              <a:rPr lang="en-US" dirty="0"/>
              <a:t>Radiation resistance of short dipole</a:t>
            </a:r>
          </a:p>
        </p:txBody>
      </p:sp>
      <p:pic>
        <p:nvPicPr>
          <p:cNvPr id="2283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781300"/>
            <a:ext cx="3105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8356" name="Text Box 4"/>
          <p:cNvSpPr txBox="1">
            <a:spLocks noChangeArrowheads="1"/>
          </p:cNvSpPr>
          <p:nvPr/>
        </p:nvSpPr>
        <p:spPr bwMode="auto">
          <a:xfrm>
            <a:off x="1116013" y="1939925"/>
            <a:ext cx="2187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Radiated power:</a:t>
            </a:r>
          </a:p>
        </p:txBody>
      </p:sp>
      <p:sp>
        <p:nvSpPr>
          <p:cNvPr id="228357" name="Text Box 5"/>
          <p:cNvSpPr txBox="1">
            <a:spLocks noChangeArrowheads="1"/>
          </p:cNvSpPr>
          <p:nvPr/>
        </p:nvSpPr>
        <p:spPr bwMode="auto">
          <a:xfrm>
            <a:off x="1116013" y="3667125"/>
            <a:ext cx="2727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Radiation resistance:</a:t>
            </a:r>
          </a:p>
        </p:txBody>
      </p:sp>
      <p:pic>
        <p:nvPicPr>
          <p:cNvPr id="228358" name="Picture 6"/>
          <p:cNvPicPr>
            <a:picLocks noChangeAspect="1" noChangeArrowheads="1"/>
          </p:cNvPicPr>
          <p:nvPr/>
        </p:nvPicPr>
        <p:blipFill>
          <a:blip r:embed="rId4" cstate="print"/>
          <a:srcRect r="3766"/>
          <a:stretch>
            <a:fillRect/>
          </a:stretch>
        </p:blipFill>
        <p:spPr bwMode="auto">
          <a:xfrm>
            <a:off x="2928926" y="4714884"/>
            <a:ext cx="4786346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of radiation resistance of short dipole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142976" y="4509120"/>
            <a:ext cx="67120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sv-SE" dirty="0" smtClean="0"/>
              <a:t>In addition, short dipole has also a </a:t>
            </a:r>
            <a:r>
              <a:rPr lang="en-US" altLang="sv-SE" u="sng" dirty="0" smtClean="0"/>
              <a:t>large reactance</a:t>
            </a:r>
          </a:p>
          <a:p>
            <a:endParaRPr lang="en-US" altLang="sv-SE" u="sng" dirty="0" smtClean="0"/>
          </a:p>
          <a:p>
            <a:r>
              <a:rPr lang="en-US" altLang="sv-SE" dirty="0" smtClean="0">
                <a:solidFill>
                  <a:schemeClr val="tx2"/>
                </a:solidFill>
              </a:rPr>
              <a:t>Is it positive or negative, i.e. inductive or capacitive?</a:t>
            </a:r>
            <a:endParaRPr lang="en-US" altLang="sv-SE" dirty="0">
              <a:solidFill>
                <a:schemeClr val="tx2"/>
              </a:solidFill>
            </a:endParaRPr>
          </a:p>
        </p:txBody>
      </p:sp>
      <p:graphicFrame>
        <p:nvGraphicFramePr>
          <p:cNvPr id="15368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2700338" y="2295525"/>
          <a:ext cx="3152775" cy="190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4" imgW="1473200" imgH="889000" progId="">
                  <p:embed/>
                </p:oleObj>
              </mc:Choice>
              <mc:Fallback>
                <p:oleObj name="Equation" r:id="rId4" imgW="1473200" imgH="889000" progId="">
                  <p:embed/>
                  <p:pic>
                    <p:nvPicPr>
                      <p:cNvPr id="0" name="Picture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2295525"/>
                        <a:ext cx="3152775" cy="1901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249464" y="6063679"/>
            <a:ext cx="3834704" cy="46166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sv-SE" b="1" dirty="0" smtClean="0">
                <a:solidFill>
                  <a:schemeClr val="tx2"/>
                </a:solidFill>
              </a:rPr>
              <a:t>It is negative, i.e. capacitive.</a:t>
            </a:r>
            <a:endParaRPr lang="en-US" altLang="sv-SE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60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Lecture </a:t>
            </a:r>
            <a:r>
              <a:rPr lang="en-US" altLang="sv-SE" sz="4800" dirty="0" smtClean="0"/>
              <a:t>8 </a:t>
            </a:r>
            <a:r>
              <a:rPr lang="en-US" altLang="sv-SE" sz="4800" dirty="0" smtClean="0"/>
              <a:t/>
            </a:r>
            <a:br>
              <a:rPr lang="en-US" altLang="sv-SE" sz="4800" dirty="0" smtClean="0"/>
            </a:br>
            <a:r>
              <a:rPr lang="en-US" altLang="sv-SE" sz="4800" dirty="0" smtClean="0"/>
              <a:t>Small Antennas – Part 1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What is a small antenna?</a:t>
            </a:r>
          </a:p>
          <a:p>
            <a:r>
              <a:rPr lang="en-US" dirty="0" smtClean="0"/>
              <a:t>Monopole </a:t>
            </a:r>
            <a:r>
              <a:rPr lang="en-US" dirty="0"/>
              <a:t>and </a:t>
            </a:r>
            <a:r>
              <a:rPr lang="en-US" dirty="0" smtClean="0"/>
              <a:t>dipole antennas</a:t>
            </a:r>
            <a:endParaRPr lang="en-US" dirty="0"/>
          </a:p>
          <a:p>
            <a:r>
              <a:rPr lang="en-US" dirty="0" smtClean="0"/>
              <a:t>Loop antenna</a:t>
            </a:r>
            <a:endParaRPr lang="en-US" dirty="0"/>
          </a:p>
          <a:p>
            <a:r>
              <a:rPr lang="en-US" dirty="0"/>
              <a:t>Helical antennas</a:t>
            </a:r>
          </a:p>
          <a:p>
            <a:r>
              <a:rPr lang="en-US" dirty="0"/>
              <a:t>Slot antennas</a:t>
            </a:r>
          </a:p>
          <a:p>
            <a:r>
              <a:rPr lang="en-US" dirty="0" err="1"/>
              <a:t>Yagi</a:t>
            </a:r>
            <a:r>
              <a:rPr lang="en-US" dirty="0"/>
              <a:t> antennas </a:t>
            </a:r>
          </a:p>
          <a:p>
            <a:r>
              <a:rPr lang="en-US" dirty="0"/>
              <a:t>Log-periodic wideband antennas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Directivity and radiation resistance of halfwave dipole in free space</a:t>
            </a:r>
            <a:endParaRPr lang="en-US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475656" y="5589240"/>
            <a:ext cx="6324600" cy="46166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sv-SE" dirty="0"/>
              <a:t>At resonance frequency, the reactance </a:t>
            </a:r>
            <a:r>
              <a:rPr lang="sv-SE" altLang="sv-SE" dirty="0"/>
              <a:t>is zero</a:t>
            </a:r>
            <a:r>
              <a:rPr lang="en-US" altLang="sv-SE" dirty="0"/>
              <a:t>.</a:t>
            </a:r>
          </a:p>
        </p:txBody>
      </p:sp>
      <p:pic>
        <p:nvPicPr>
          <p:cNvPr id="2867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388" y="2132856"/>
            <a:ext cx="7399020" cy="94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573016"/>
            <a:ext cx="7680960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7772400" cy="1143000"/>
          </a:xfrm>
        </p:spPr>
        <p:txBody>
          <a:bodyPr/>
          <a:lstStyle/>
          <a:p>
            <a:r>
              <a:rPr lang="sv-SE" dirty="0"/>
              <a:t>Dipole impedance</a:t>
            </a:r>
            <a:endParaRPr lang="en-US" dirty="0"/>
          </a:p>
        </p:txBody>
      </p:sp>
      <p:pic>
        <p:nvPicPr>
          <p:cNvPr id="54336" name="Picture 64" descr="Fig4-09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981200"/>
            <a:ext cx="3875088" cy="4648200"/>
          </a:xfrm>
          <a:prstGeom prst="rect">
            <a:avLst/>
          </a:prstGeom>
          <a:noFill/>
        </p:spPr>
      </p:pic>
      <p:pic>
        <p:nvPicPr>
          <p:cNvPr id="54337" name="Picture 65" descr="Fig4-09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981200"/>
            <a:ext cx="3741738" cy="4572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84168" y="1196752"/>
            <a:ext cx="21739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chemeClr val="accent2">
                    <a:lumMod val="75000"/>
                  </a:schemeClr>
                </a:solidFill>
              </a:rPr>
              <a:t>G: Conductance</a:t>
            </a:r>
          </a:p>
          <a:p>
            <a:r>
              <a:rPr lang="sv-SE" dirty="0" smtClean="0">
                <a:solidFill>
                  <a:schemeClr val="accent2">
                    <a:lumMod val="75000"/>
                  </a:schemeClr>
                </a:solidFill>
              </a:rPr>
              <a:t>B: Susceptance</a:t>
            </a:r>
            <a:endParaRPr lang="sv-S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1196752"/>
            <a:ext cx="18662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chemeClr val="accent2">
                    <a:lumMod val="75000"/>
                  </a:schemeClr>
                </a:solidFill>
              </a:rPr>
              <a:t>R: Resistance</a:t>
            </a:r>
          </a:p>
          <a:p>
            <a:r>
              <a:rPr lang="sv-SE" dirty="0" smtClean="0">
                <a:solidFill>
                  <a:schemeClr val="accent2">
                    <a:lumMod val="75000"/>
                  </a:schemeClr>
                </a:solidFill>
              </a:rPr>
              <a:t>X: Reactance</a:t>
            </a:r>
            <a:endParaRPr lang="sv-SE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Dipole</a:t>
            </a:r>
            <a:r>
              <a:rPr lang="sv-SE" dirty="0"/>
              <a:t> </a:t>
            </a:r>
            <a:r>
              <a:rPr lang="sv-SE" dirty="0" err="1"/>
              <a:t>fed</a:t>
            </a:r>
            <a:r>
              <a:rPr lang="sv-SE" dirty="0"/>
              <a:t> by 50 </a:t>
            </a:r>
            <a:r>
              <a:rPr lang="sv-SE" dirty="0" smtClean="0"/>
              <a:t>ohm </a:t>
            </a:r>
            <a:r>
              <a:rPr lang="sv-SE" dirty="0" err="1"/>
              <a:t>line</a:t>
            </a:r>
            <a:endParaRPr lang="en-US" dirty="0"/>
          </a:p>
        </p:txBody>
      </p:sp>
      <p:pic>
        <p:nvPicPr>
          <p:cNvPr id="100355" name="Picture 3" descr="Fig4-09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828800"/>
            <a:ext cx="7924800" cy="4392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ext Box 2"/>
          <p:cNvSpPr txBox="1">
            <a:spLocks noGrp="1" noChangeArrowheads="1"/>
          </p:cNvSpPr>
          <p:nvPr>
            <p:ph type="title" sz="quarter"/>
          </p:nvPr>
        </p:nvSpPr>
        <p:spPr>
          <a:xfrm>
            <a:off x="684213" y="214290"/>
            <a:ext cx="7772400" cy="1008062"/>
          </a:xfrm>
          <a:noFill/>
          <a:ln/>
        </p:spPr>
        <p:txBody>
          <a:bodyPr/>
          <a:lstStyle/>
          <a:p>
            <a:r>
              <a:rPr lang="en-US" altLang="sv-SE" smtClean="0"/>
              <a:t>Arbitrary dipole above PEC ground plane</a:t>
            </a:r>
            <a:endParaRPr lang="en-US" altLang="sv-SE"/>
          </a:p>
        </p:txBody>
      </p:sp>
      <p:graphicFrame>
        <p:nvGraphicFramePr>
          <p:cNvPr id="184386" name="Object 66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700338" y="1989138"/>
          <a:ext cx="25558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1" name="Equation" r:id="rId4" imgW="126725" imgH="177415" progId="">
                  <p:embed/>
                </p:oleObj>
              </mc:Choice>
              <mc:Fallback>
                <p:oleObj name="Equation" r:id="rId4" imgW="126725" imgH="177415" progId="">
                  <p:embed/>
                  <p:pic>
                    <p:nvPicPr>
                      <p:cNvPr id="0" name="Picture 7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1989138"/>
                        <a:ext cx="255587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74" name="Line 54"/>
          <p:cNvSpPr>
            <a:spLocks noChangeShapeType="1"/>
          </p:cNvSpPr>
          <p:nvPr/>
        </p:nvSpPr>
        <p:spPr bwMode="auto">
          <a:xfrm>
            <a:off x="971550" y="3284538"/>
            <a:ext cx="2663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375" name="Line 55"/>
          <p:cNvSpPr>
            <a:spLocks noChangeShapeType="1"/>
          </p:cNvSpPr>
          <p:nvPr/>
        </p:nvSpPr>
        <p:spPr bwMode="auto">
          <a:xfrm>
            <a:off x="900113" y="3284538"/>
            <a:ext cx="26638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376" name="Line 56"/>
          <p:cNvSpPr>
            <a:spLocks noChangeShapeType="1"/>
          </p:cNvSpPr>
          <p:nvPr/>
        </p:nvSpPr>
        <p:spPr bwMode="auto">
          <a:xfrm flipV="1">
            <a:off x="900113" y="1341438"/>
            <a:ext cx="0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377" name="Line 57"/>
          <p:cNvSpPr>
            <a:spLocks noChangeShapeType="1"/>
          </p:cNvSpPr>
          <p:nvPr/>
        </p:nvSpPr>
        <p:spPr bwMode="auto">
          <a:xfrm flipV="1">
            <a:off x="1547813" y="2276475"/>
            <a:ext cx="1079500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378" name="AutoShape 58"/>
          <p:cNvSpPr>
            <a:spLocks noChangeArrowheads="1"/>
          </p:cNvSpPr>
          <p:nvPr/>
        </p:nvSpPr>
        <p:spPr bwMode="auto">
          <a:xfrm>
            <a:off x="4067175" y="3141663"/>
            <a:ext cx="504825" cy="287337"/>
          </a:xfrm>
          <a:prstGeom prst="rightArrow">
            <a:avLst>
              <a:gd name="adj1" fmla="val 50000"/>
              <a:gd name="adj2" fmla="val 439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96" name="Text Box 76"/>
          <p:cNvSpPr txBox="1">
            <a:spLocks noChangeArrowheads="1"/>
          </p:cNvSpPr>
          <p:nvPr/>
        </p:nvSpPr>
        <p:spPr bwMode="auto">
          <a:xfrm>
            <a:off x="1311275" y="3305175"/>
            <a:ext cx="14911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PEC plane</a:t>
            </a:r>
            <a:endParaRPr lang="en-US" dirty="0"/>
          </a:p>
        </p:txBody>
      </p:sp>
      <p:sp>
        <p:nvSpPr>
          <p:cNvPr id="184397" name="Text Box 77"/>
          <p:cNvSpPr txBox="1">
            <a:spLocks noChangeArrowheads="1"/>
          </p:cNvSpPr>
          <p:nvPr/>
        </p:nvSpPr>
        <p:spPr bwMode="auto">
          <a:xfrm>
            <a:off x="539552" y="4365104"/>
            <a:ext cx="27895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For </a:t>
            </a:r>
            <a:r>
              <a:rPr lang="en-US" dirty="0" smtClean="0"/>
              <a:t>upper </a:t>
            </a:r>
            <a:r>
              <a:rPr lang="en-US" dirty="0"/>
              <a:t>half </a:t>
            </a:r>
            <a:r>
              <a:rPr lang="en-US" dirty="0" smtClean="0"/>
              <a:t>space:</a:t>
            </a:r>
            <a:endParaRPr lang="en-US" dirty="0"/>
          </a:p>
        </p:txBody>
      </p:sp>
      <p:sp>
        <p:nvSpPr>
          <p:cNvPr id="184400" name="Text Box 80"/>
          <p:cNvSpPr txBox="1">
            <a:spLocks noChangeArrowheads="1"/>
          </p:cNvSpPr>
          <p:nvPr/>
        </p:nvSpPr>
        <p:spPr bwMode="auto">
          <a:xfrm>
            <a:off x="539552" y="5517232"/>
            <a:ext cx="32592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sv-SE" dirty="0" smtClean="0"/>
              <a:t>Under the ground plane: </a:t>
            </a:r>
            <a:endParaRPr lang="en-US" altLang="sv-SE" dirty="0"/>
          </a:p>
        </p:txBody>
      </p:sp>
      <p:pic>
        <p:nvPicPr>
          <p:cNvPr id="184401" name="Picture 8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6093296"/>
            <a:ext cx="1574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02" name="Picture 8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4869160"/>
            <a:ext cx="6858000" cy="708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3" name="Picture 8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1268760"/>
            <a:ext cx="29908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4" name="Picture 84"/>
          <p:cNvPicPr>
            <a:picLocks noChangeAspect="1" noChangeArrowheads="1"/>
          </p:cNvPicPr>
          <p:nvPr/>
        </p:nvPicPr>
        <p:blipFill>
          <a:blip r:embed="rId9" cstate="print"/>
          <a:srcRect l="23258"/>
          <a:stretch>
            <a:fillRect/>
          </a:stretch>
        </p:blipFill>
        <p:spPr bwMode="auto">
          <a:xfrm>
            <a:off x="7812360" y="3933056"/>
            <a:ext cx="1187960" cy="467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/>
              <a:t>Vertical dipole above ground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143240" y="5181616"/>
            <a:ext cx="2214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For short dipole:</a:t>
            </a:r>
          </a:p>
        </p:txBody>
      </p:sp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4" cstate="print"/>
          <a:srcRect r="12326"/>
          <a:stretch>
            <a:fillRect/>
          </a:stretch>
        </p:blipFill>
        <p:spPr bwMode="auto">
          <a:xfrm>
            <a:off x="71406" y="2882919"/>
            <a:ext cx="2670175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3200430" y="5753120"/>
          <a:ext cx="56578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45" name="Equation" r:id="rId5" imgW="2832100" imgH="266700" progId="">
                  <p:embed/>
                </p:oleObj>
              </mc:Choice>
              <mc:Fallback>
                <p:oleObj name="Equation" r:id="rId5" imgW="2832100" imgH="2667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30" y="5753120"/>
                        <a:ext cx="565785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1285852" y="1285860"/>
          <a:ext cx="6519862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46" name="Equation" r:id="rId7" imgW="3263900" imgH="762000" progId="">
                  <p:embed/>
                </p:oleObj>
              </mc:Choice>
              <mc:Fallback>
                <p:oleObj name="Equation" r:id="rId7" imgW="3263900" imgH="7620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52" y="1285860"/>
                        <a:ext cx="6519862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Rak 9"/>
          <p:cNvCxnSpPr/>
          <p:nvPr/>
        </p:nvCxnSpPr>
        <p:spPr bwMode="auto">
          <a:xfrm>
            <a:off x="5500694" y="2571744"/>
            <a:ext cx="171451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Rak pil 11"/>
          <p:cNvCxnSpPr/>
          <p:nvPr/>
        </p:nvCxnSpPr>
        <p:spPr bwMode="auto">
          <a:xfrm rot="5400000" flipH="1" flipV="1">
            <a:off x="6215074" y="2928934"/>
            <a:ext cx="571504" cy="158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196842" y="3286124"/>
            <a:ext cx="26613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Ground plane factor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/>
              <a:t>Vertical dipole above ground</a:t>
            </a:r>
          </a:p>
        </p:txBody>
      </p:sp>
      <p:pic>
        <p:nvPicPr>
          <p:cNvPr id="2304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475"/>
            <a:ext cx="3044825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040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205038"/>
            <a:ext cx="6096000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/>
              <a:t>Vertical dipole above ground: </a:t>
            </a:r>
            <a:r>
              <a:rPr lang="en-US" sz="3200"/>
              <a:t>Directivity and radiation resistance</a:t>
            </a:r>
            <a:endParaRPr lang="en-US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00"/>
            <a:ext cx="390048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3356992"/>
            <a:ext cx="586740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/>
              <a:t>Vertical monopole above ground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762000" y="1752600"/>
            <a:ext cx="7924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v-SE" altLang="sv-SE" sz="2000"/>
              <a:t>Total current distribution of the monopole plus its image is the same as for the dipole. Therefore,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514600"/>
            <a:ext cx="60563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838200" y="4472285"/>
            <a:ext cx="6303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 dirty="0"/>
              <a:t>The power integral becomes half that of the halfwave dipole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761830"/>
            <a:ext cx="43830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838200" y="5746644"/>
            <a:ext cx="5603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 dirty="0"/>
              <a:t>Therefore, the radiation resistance of the monopole is</a:t>
            </a:r>
          </a:p>
        </p:txBody>
      </p:sp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5680670"/>
            <a:ext cx="160178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403648" y="3573016"/>
            <a:ext cx="6032421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Radiation function valid only for up half space!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3dB higher directivity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6165304"/>
            <a:ext cx="667426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Monopole’s impedance is only half of that of dipole!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49275"/>
            <a:ext cx="7772400" cy="990600"/>
          </a:xfrm>
        </p:spPr>
        <p:txBody>
          <a:bodyPr/>
          <a:lstStyle/>
          <a:p>
            <a:r>
              <a:rPr lang="en-US"/>
              <a:t>Horizontal dipole above ground</a:t>
            </a:r>
          </a:p>
        </p:txBody>
      </p:sp>
      <p:pic>
        <p:nvPicPr>
          <p:cNvPr id="26729" name="Picture 1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7550"/>
            <a:ext cx="351313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730" name="Picture 1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238375"/>
            <a:ext cx="609600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733" name="Oval 109"/>
          <p:cNvSpPr>
            <a:spLocks noChangeArrowheads="1"/>
          </p:cNvSpPr>
          <p:nvPr/>
        </p:nvSpPr>
        <p:spPr bwMode="auto">
          <a:xfrm>
            <a:off x="5795963" y="4826000"/>
            <a:ext cx="288925" cy="431800"/>
          </a:xfrm>
          <a:prstGeom prst="ellips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735" name="Line 111"/>
          <p:cNvSpPr>
            <a:spLocks noChangeShapeType="1"/>
          </p:cNvSpPr>
          <p:nvPr/>
        </p:nvSpPr>
        <p:spPr bwMode="auto">
          <a:xfrm flipH="1" flipV="1">
            <a:off x="5940425" y="5257800"/>
            <a:ext cx="215900" cy="50323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736" name="Text Box 112"/>
          <p:cNvSpPr txBox="1">
            <a:spLocks noChangeArrowheads="1"/>
          </p:cNvSpPr>
          <p:nvPr/>
        </p:nvSpPr>
        <p:spPr bwMode="auto">
          <a:xfrm>
            <a:off x="6208713" y="5543550"/>
            <a:ext cx="676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tx2"/>
                </a:solidFill>
              </a:rPr>
              <a:t>error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924800" cy="1143000"/>
          </a:xfrm>
        </p:spPr>
        <p:txBody>
          <a:bodyPr/>
          <a:lstStyle/>
          <a:p>
            <a:r>
              <a:rPr lang="en-US"/>
              <a:t>Horizontal short dipole &amp; ground: </a:t>
            </a:r>
            <a:r>
              <a:rPr lang="en-US" sz="3600"/>
              <a:t>Directivity and radiation resistance</a:t>
            </a:r>
            <a:endParaRPr lang="en-US"/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3581400" y="2819400"/>
            <a:ext cx="506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Calculated from value of power integral</a:t>
            </a:r>
          </a:p>
        </p:txBody>
      </p:sp>
      <p:pic>
        <p:nvPicPr>
          <p:cNvPr id="27674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351313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75" name="Picture 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200400"/>
            <a:ext cx="6096000" cy="321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85728"/>
            <a:ext cx="7772400" cy="1143000"/>
          </a:xfrm>
        </p:spPr>
        <p:txBody>
          <a:bodyPr/>
          <a:lstStyle/>
          <a:p>
            <a:r>
              <a:rPr lang="en-US" altLang="sv-SE" sz="4800" smtClean="0"/>
              <a:t>What is a small antenna?</a:t>
            </a:r>
            <a:endParaRPr lang="en-US"/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3960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err="1" smtClean="0"/>
              <a:t>Radiostationen</a:t>
            </a:r>
            <a:r>
              <a:rPr lang="en-US" b="1" dirty="0" smtClean="0"/>
              <a:t> </a:t>
            </a:r>
            <a:r>
              <a:rPr lang="en-US" b="1" dirty="0" err="1" smtClean="0"/>
              <a:t>i</a:t>
            </a:r>
            <a:r>
              <a:rPr lang="en-US" b="1" dirty="0" smtClean="0"/>
              <a:t> </a:t>
            </a:r>
            <a:r>
              <a:rPr lang="en-US" b="1" dirty="0" err="1" smtClean="0"/>
              <a:t>Grimeton</a:t>
            </a:r>
            <a:r>
              <a:rPr lang="en-US" b="1" dirty="0" smtClean="0"/>
              <a:t>, </a:t>
            </a:r>
            <a:r>
              <a:rPr lang="en-US" dirty="0" smtClean="0"/>
              <a:t>Long wave antenna, 17.2 kHz</a:t>
            </a:r>
            <a:endParaRPr lang="en-US" dirty="0"/>
          </a:p>
        </p:txBody>
      </p:sp>
      <p:pic>
        <p:nvPicPr>
          <p:cNvPr id="136198" name="Picture 6" descr="ericssonsh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2781300"/>
            <a:ext cx="2130425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5508625" y="1928802"/>
            <a:ext cx="29338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Mobile phone </a:t>
            </a:r>
            <a:r>
              <a:rPr lang="en-US" dirty="0" smtClean="0"/>
              <a:t>antenna</a:t>
            </a:r>
          </a:p>
          <a:p>
            <a:r>
              <a:rPr lang="en-US" dirty="0" smtClean="0"/>
              <a:t>(not this years model)</a:t>
            </a:r>
            <a:endParaRPr lang="en-US" dirty="0"/>
          </a:p>
        </p:txBody>
      </p:sp>
      <p:pic>
        <p:nvPicPr>
          <p:cNvPr id="9" name="Bildobjekt 8" descr="Grimeton07_119614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214554"/>
            <a:ext cx="3581400" cy="268605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57158" y="5072074"/>
            <a:ext cx="48910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Height 127 m, length approx. 2000 m.</a:t>
            </a:r>
          </a:p>
          <a:p>
            <a:r>
              <a:rPr lang="en-US" dirty="0" smtClean="0"/>
              <a:t>wavelength approx. 17 km</a:t>
            </a:r>
          </a:p>
          <a:p>
            <a:r>
              <a:rPr lang="en-US" dirty="0" smtClean="0"/>
              <a:t>Small antenna? 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4290"/>
            <a:ext cx="7772400" cy="1143000"/>
          </a:xfrm>
        </p:spPr>
        <p:txBody>
          <a:bodyPr/>
          <a:lstStyle/>
          <a:p>
            <a:r>
              <a:rPr lang="en-US" smtClean="0"/>
              <a:t>Reflection coefficient for horizontal dipole above ground</a:t>
            </a:r>
            <a:endParaRPr lang="en-US"/>
          </a:p>
        </p:txBody>
      </p:sp>
      <p:pic>
        <p:nvPicPr>
          <p:cNvPr id="55301" name="Picture 5" descr="Fig4-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301894"/>
            <a:ext cx="7162800" cy="384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60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Lecture </a:t>
            </a:r>
            <a:r>
              <a:rPr lang="en-US" altLang="sv-SE" sz="4800" dirty="0" smtClean="0"/>
              <a:t>8 </a:t>
            </a:r>
            <a:r>
              <a:rPr lang="en-US" altLang="sv-SE" sz="4800" dirty="0" smtClean="0"/>
              <a:t/>
            </a:r>
            <a:br>
              <a:rPr lang="en-US" altLang="sv-SE" sz="4800" dirty="0" smtClean="0"/>
            </a:br>
            <a:r>
              <a:rPr lang="en-US" altLang="sv-SE" sz="4800" dirty="0" smtClean="0"/>
              <a:t>Small Antennas – Part 1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 small antenna?</a:t>
            </a:r>
          </a:p>
          <a:p>
            <a:r>
              <a:rPr lang="en-US" dirty="0" smtClean="0"/>
              <a:t>Monopole </a:t>
            </a:r>
            <a:r>
              <a:rPr lang="en-US" dirty="0"/>
              <a:t>and </a:t>
            </a:r>
            <a:r>
              <a:rPr lang="en-US" dirty="0" smtClean="0"/>
              <a:t>dipole antennas</a:t>
            </a:r>
            <a:endParaRPr lang="en-US" dirty="0"/>
          </a:p>
          <a:p>
            <a:r>
              <a:rPr lang="en-US" b="1" dirty="0" smtClean="0">
                <a:solidFill>
                  <a:srgbClr val="FF0000"/>
                </a:solidFill>
              </a:rPr>
              <a:t>Loop antenna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Helical antennas</a:t>
            </a:r>
          </a:p>
          <a:p>
            <a:r>
              <a:rPr lang="en-US" dirty="0"/>
              <a:t>Slot antennas</a:t>
            </a:r>
          </a:p>
          <a:p>
            <a:r>
              <a:rPr lang="en-US" dirty="0" err="1"/>
              <a:t>Yagi</a:t>
            </a:r>
            <a:r>
              <a:rPr lang="en-US" dirty="0"/>
              <a:t> antennas </a:t>
            </a:r>
          </a:p>
          <a:p>
            <a:r>
              <a:rPr lang="en-US" dirty="0"/>
              <a:t>Log-periodic wideband antennas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sz="4000"/>
              <a:t>Small loop antenna as a vertical magnetic dipole (BOR</a:t>
            </a:r>
            <a:r>
              <a:rPr lang="sv-SE" altLang="sv-SE" sz="4000" baseline="-25000">
                <a:latin typeface="Symbol" pitchFamily="18" charset="2"/>
              </a:rPr>
              <a:t>0</a:t>
            </a:r>
            <a:r>
              <a:rPr lang="sv-SE" altLang="sv-SE" sz="4000">
                <a:latin typeface="Symbol" pitchFamily="18" charset="2"/>
              </a:rPr>
              <a:t>)</a:t>
            </a:r>
            <a:endParaRPr lang="en-US" sz="4000">
              <a:latin typeface="Symbol" pitchFamily="18" charset="2"/>
            </a:endParaRPr>
          </a:p>
        </p:txBody>
      </p:sp>
      <p:sp>
        <p:nvSpPr>
          <p:cNvPr id="28773" name="Rectangle 10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altLang="sv-SE"/>
              <a:t>Thin wire approximation </a:t>
            </a:r>
          </a:p>
          <a:p>
            <a:r>
              <a:rPr lang="sv-SE" altLang="sv-SE"/>
              <a:t>Constant current around ring ( a&lt;&lt;</a:t>
            </a:r>
            <a:r>
              <a:rPr lang="el-GR" altLang="sv-SE">
                <a:cs typeface="Times New Roman" pitchFamily="18" charset="0"/>
              </a:rPr>
              <a:t>λ</a:t>
            </a:r>
            <a:r>
              <a:rPr lang="sv-SE" altLang="sv-SE">
                <a:cs typeface="Times New Roman" pitchFamily="18" charset="0"/>
              </a:rPr>
              <a:t>)</a:t>
            </a:r>
            <a:endParaRPr lang="el-GR">
              <a:cs typeface="Times New Roman" pitchFamily="18" charset="0"/>
            </a:endParaRPr>
          </a:p>
        </p:txBody>
      </p:sp>
      <p:pic>
        <p:nvPicPr>
          <p:cNvPr id="28775" name="Picture 103"/>
          <p:cNvPicPr>
            <a:picLocks noChangeAspect="1" noChangeArrowheads="1"/>
          </p:cNvPicPr>
          <p:nvPr/>
        </p:nvPicPr>
        <p:blipFill>
          <a:blip r:embed="rId3" cstate="print"/>
          <a:srcRect r="48541" b="15416"/>
          <a:stretch>
            <a:fillRect/>
          </a:stretch>
        </p:blipFill>
        <p:spPr bwMode="auto">
          <a:xfrm>
            <a:off x="2627313" y="3573463"/>
            <a:ext cx="3529012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4290"/>
            <a:ext cx="7772400" cy="1143000"/>
          </a:xfrm>
        </p:spPr>
        <p:txBody>
          <a:bodyPr/>
          <a:lstStyle/>
          <a:p>
            <a:r>
              <a:rPr lang="en-US" altLang="sv-SE" sz="4000" smtClean="0"/>
              <a:t>Small loop antenna radiates as a vertical magnetic dipole (BOR</a:t>
            </a:r>
            <a:r>
              <a:rPr lang="en-US" altLang="sv-SE" sz="4000" baseline="-25000" smtClean="0">
                <a:latin typeface="Symbol" pitchFamily="18" charset="2"/>
              </a:rPr>
              <a:t>0</a:t>
            </a:r>
            <a:r>
              <a:rPr lang="en-US" altLang="sv-SE" sz="4000" smtClean="0">
                <a:latin typeface="Symbol" pitchFamily="18" charset="2"/>
              </a:rPr>
              <a:t>)</a:t>
            </a:r>
            <a:endParaRPr lang="en-US" sz="4000"/>
          </a:p>
        </p:txBody>
      </p:sp>
      <p:graphicFrame>
        <p:nvGraphicFramePr>
          <p:cNvPr id="232451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6372225" y="2492375"/>
          <a:ext cx="2519363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68" name="Equation" r:id="rId4" imgW="1676400" imgH="762000" progId="">
                  <p:embed/>
                </p:oleObj>
              </mc:Choice>
              <mc:Fallback>
                <p:oleObj name="Equation" r:id="rId4" imgW="1676400" imgH="762000" progId="">
                  <p:embed/>
                  <p:pic>
                    <p:nvPicPr>
                      <p:cNvPr id="0" name="Picture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492375"/>
                        <a:ext cx="2519363" cy="1144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24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3716338"/>
            <a:ext cx="6430963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2454" name="Text Box 6"/>
          <p:cNvSpPr txBox="1">
            <a:spLocks noChangeArrowheads="1"/>
          </p:cNvSpPr>
          <p:nvPr/>
        </p:nvSpPr>
        <p:spPr bwMode="auto">
          <a:xfrm>
            <a:off x="684213" y="2205038"/>
            <a:ext cx="2674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Radiation field function:</a:t>
            </a:r>
          </a:p>
        </p:txBody>
      </p:sp>
      <p:pic>
        <p:nvPicPr>
          <p:cNvPr id="2324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2276470"/>
            <a:ext cx="237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2456" name="AutoShape 8"/>
          <p:cNvSpPr>
            <a:spLocks noChangeArrowheads="1"/>
          </p:cNvSpPr>
          <p:nvPr/>
        </p:nvSpPr>
        <p:spPr bwMode="auto">
          <a:xfrm>
            <a:off x="6227763" y="2349500"/>
            <a:ext cx="2667000" cy="14478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32457" name="Object 9"/>
          <p:cNvGraphicFramePr>
            <a:graphicFrameLocks noGrp="1" noChangeAspect="1"/>
          </p:cNvGraphicFramePr>
          <p:nvPr>
            <p:ph sz="half" idx="2"/>
          </p:nvPr>
        </p:nvGraphicFramePr>
        <p:xfrm>
          <a:off x="1547813" y="2852738"/>
          <a:ext cx="381000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69" name="Equation" r:id="rId8" imgW="1726451" imgH="253890" progId="">
                  <p:embed/>
                </p:oleObj>
              </mc:Choice>
              <mc:Fallback>
                <p:oleObj name="Equation" r:id="rId8" imgW="1726451" imgH="253890" progId="">
                  <p:embed/>
                  <p:pic>
                    <p:nvPicPr>
                      <p:cNvPr id="0" name="Picture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2852738"/>
                        <a:ext cx="3810000" cy="560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60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Lecture </a:t>
            </a:r>
            <a:r>
              <a:rPr lang="en-US" altLang="sv-SE" sz="4800" dirty="0" smtClean="0"/>
              <a:t>8 </a:t>
            </a:r>
            <a:r>
              <a:rPr lang="en-US" altLang="sv-SE" sz="4800" dirty="0" smtClean="0"/>
              <a:t/>
            </a:r>
            <a:br>
              <a:rPr lang="en-US" altLang="sv-SE" sz="4800" dirty="0" smtClean="0"/>
            </a:br>
            <a:r>
              <a:rPr lang="en-US" altLang="sv-SE" sz="4800" dirty="0" smtClean="0"/>
              <a:t>Small Antennas – Part 1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 small antenna?</a:t>
            </a:r>
          </a:p>
          <a:p>
            <a:r>
              <a:rPr lang="en-US" dirty="0" smtClean="0"/>
              <a:t>Monopole </a:t>
            </a:r>
            <a:r>
              <a:rPr lang="en-US" dirty="0"/>
              <a:t>and </a:t>
            </a:r>
            <a:r>
              <a:rPr lang="en-US" dirty="0" smtClean="0"/>
              <a:t>dipole antennas</a:t>
            </a:r>
            <a:endParaRPr lang="en-US" dirty="0"/>
          </a:p>
          <a:p>
            <a:r>
              <a:rPr lang="en-US" dirty="0" smtClean="0"/>
              <a:t>Small Loop antenna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Helical antennas</a:t>
            </a:r>
          </a:p>
          <a:p>
            <a:r>
              <a:rPr lang="en-US" dirty="0"/>
              <a:t>Slot antennas</a:t>
            </a:r>
          </a:p>
          <a:p>
            <a:r>
              <a:rPr lang="en-US" dirty="0" err="1"/>
              <a:t>Yagi</a:t>
            </a:r>
            <a:r>
              <a:rPr lang="en-US" dirty="0"/>
              <a:t> antennas </a:t>
            </a:r>
          </a:p>
          <a:p>
            <a:r>
              <a:rPr lang="en-US" dirty="0"/>
              <a:t>Log-periodic wideband antennas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/>
              <a:t>Helical antennas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3357563"/>
            <a:ext cx="5334000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28600" y="1447800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v-SE" altLang="sv-SE" sz="2000"/>
              <a:t>Spiral shaped wire (thin wire approximation)</a:t>
            </a: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1981200"/>
            <a:ext cx="56975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04800" y="2362200"/>
            <a:ext cx="70786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Best  designed by using previously published experimental data and</a:t>
            </a:r>
          </a:p>
          <a:p>
            <a:r>
              <a:rPr lang="sv-SE" altLang="sv-SE" sz="2000"/>
              <a:t>wire modeling codes.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4290"/>
            <a:ext cx="7772400" cy="1143000"/>
          </a:xfrm>
        </p:spPr>
        <p:txBody>
          <a:bodyPr/>
          <a:lstStyle/>
          <a:p>
            <a:r>
              <a:rPr lang="en-US" sz="4000" dirty="0"/>
              <a:t>Helical antennas: </a:t>
            </a:r>
            <a:br>
              <a:rPr lang="en-US" sz="4000" dirty="0"/>
            </a:br>
            <a:r>
              <a:rPr lang="en-US" sz="4000" dirty="0"/>
              <a:t>Two basic operation cases (Modes)</a:t>
            </a:r>
          </a:p>
        </p:txBody>
      </p:sp>
      <p:sp>
        <p:nvSpPr>
          <p:cNvPr id="146439" name="Text Box 7"/>
          <p:cNvSpPr txBox="1">
            <a:spLocks noChangeArrowheads="1"/>
          </p:cNvSpPr>
          <p:nvPr/>
        </p:nvSpPr>
        <p:spPr bwMode="auto">
          <a:xfrm>
            <a:off x="468313" y="1773238"/>
            <a:ext cx="384492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endParaRPr lang="sv-SE" altLang="sv-SE" sz="2000"/>
          </a:p>
          <a:p>
            <a:pPr marL="457200" indent="-457200">
              <a:buFontTx/>
              <a:buAutoNum type="alphaUcParenR"/>
            </a:pPr>
            <a:r>
              <a:rPr lang="sv-SE" altLang="sv-SE"/>
              <a:t>Very short helical antenna</a:t>
            </a:r>
          </a:p>
          <a:p>
            <a:pPr marL="457200" indent="-457200"/>
            <a:r>
              <a:rPr lang="sv-SE" altLang="sv-SE"/>
              <a:t> </a:t>
            </a:r>
          </a:p>
          <a:p>
            <a:pPr marL="457200" indent="-457200"/>
            <a:r>
              <a:rPr lang="sv-SE" altLang="sv-SE"/>
              <a:t>       vertical magnetic dipole</a:t>
            </a:r>
          </a:p>
        </p:txBody>
      </p:sp>
      <p:pic>
        <p:nvPicPr>
          <p:cNvPr id="14644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3716338"/>
            <a:ext cx="3173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6531" name="AutoShape 99"/>
          <p:cNvSpPr>
            <a:spLocks noChangeArrowheads="1"/>
          </p:cNvSpPr>
          <p:nvPr/>
        </p:nvSpPr>
        <p:spPr bwMode="auto">
          <a:xfrm>
            <a:off x="5148263" y="2133600"/>
            <a:ext cx="3311525" cy="14414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6532" name="Text Box 100"/>
          <p:cNvSpPr txBox="1">
            <a:spLocks noChangeArrowheads="1"/>
          </p:cNvSpPr>
          <p:nvPr/>
        </p:nvSpPr>
        <p:spPr bwMode="auto">
          <a:xfrm>
            <a:off x="5292725" y="2276475"/>
            <a:ext cx="1789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Polarization?</a:t>
            </a:r>
          </a:p>
        </p:txBody>
      </p:sp>
      <p:graphicFrame>
        <p:nvGraphicFramePr>
          <p:cNvPr id="146533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5940425" y="3933825"/>
          <a:ext cx="2155825" cy="220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9" name="Photo Editor-foto" r:id="rId5" imgW="2695951" imgH="2752381" progId="">
                  <p:embed/>
                </p:oleObj>
              </mc:Choice>
              <mc:Fallback>
                <p:oleObj name="Photo Editor-foto" r:id="rId5" imgW="2695951" imgH="2752381" progId="">
                  <p:embed/>
                  <p:pic>
                    <p:nvPicPr>
                      <p:cNvPr id="0" name="Picture 10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3933825"/>
                        <a:ext cx="2155825" cy="2201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535" name="Text Box 103"/>
          <p:cNvSpPr txBox="1">
            <a:spLocks noChangeArrowheads="1"/>
          </p:cNvSpPr>
          <p:nvPr/>
        </p:nvSpPr>
        <p:spPr bwMode="auto">
          <a:xfrm>
            <a:off x="592138" y="4673600"/>
            <a:ext cx="4329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v-SE"/>
              <a:t>where </a:t>
            </a:r>
            <a:r>
              <a:rPr lang="sv-SE" i="1"/>
              <a:t>L</a:t>
            </a:r>
            <a:r>
              <a:rPr lang="sv-SE" i="1" baseline="-25000"/>
              <a:t>1</a:t>
            </a:r>
            <a:r>
              <a:rPr lang="sv-SE"/>
              <a:t> is the length of one turn. </a:t>
            </a:r>
          </a:p>
        </p:txBody>
      </p:sp>
      <p:sp>
        <p:nvSpPr>
          <p:cNvPr id="146536" name="AutoShape 104"/>
          <p:cNvSpPr>
            <a:spLocks noChangeArrowheads="1"/>
          </p:cNvSpPr>
          <p:nvPr/>
        </p:nvSpPr>
        <p:spPr bwMode="auto">
          <a:xfrm>
            <a:off x="2411413" y="2492375"/>
            <a:ext cx="288925" cy="360363"/>
          </a:xfrm>
          <a:prstGeom prst="upDownArrow">
            <a:avLst>
              <a:gd name="adj1" fmla="val 50000"/>
              <a:gd name="adj2" fmla="val 249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46537" name="Text Box 105"/>
          <p:cNvSpPr txBox="1">
            <a:spLocks noChangeArrowheads="1"/>
          </p:cNvSpPr>
          <p:nvPr/>
        </p:nvSpPr>
        <p:spPr bwMode="auto">
          <a:xfrm>
            <a:off x="5364163" y="2852738"/>
            <a:ext cx="285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Main beam direction?</a:t>
            </a:r>
          </a:p>
        </p:txBody>
      </p:sp>
      <p:pic>
        <p:nvPicPr>
          <p:cNvPr id="146538" name="Picture 106"/>
          <p:cNvPicPr>
            <a:picLocks noChangeAspect="1" noChangeArrowheads="1"/>
          </p:cNvPicPr>
          <p:nvPr/>
        </p:nvPicPr>
        <p:blipFill>
          <a:blip r:embed="rId7" cstate="print"/>
          <a:srcRect l="41846" t="31834" r="48720" b="36261"/>
          <a:stretch>
            <a:fillRect/>
          </a:stretch>
        </p:blipFill>
        <p:spPr bwMode="auto">
          <a:xfrm>
            <a:off x="4140200" y="5445125"/>
            <a:ext cx="5032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683568" y="6309320"/>
            <a:ext cx="3496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And total length </a:t>
            </a:r>
            <a:r>
              <a:rPr lang="sv-SE" i="1" dirty="0" smtClean="0">
                <a:solidFill>
                  <a:srgbClr val="FF0000"/>
                </a:solidFill>
              </a:rPr>
              <a:t>N×L</a:t>
            </a:r>
            <a:r>
              <a:rPr lang="sv-SE" i="1" baseline="-25000" dirty="0" smtClean="0">
                <a:solidFill>
                  <a:srgbClr val="FF0000"/>
                </a:solidFill>
              </a:rPr>
              <a:t>1</a:t>
            </a:r>
            <a:r>
              <a:rPr lang="sv-SE" i="1" dirty="0" smtClean="0">
                <a:solidFill>
                  <a:srgbClr val="FF0000"/>
                </a:solidFill>
              </a:rPr>
              <a:t>&lt;&lt;</a:t>
            </a:r>
            <a:r>
              <a:rPr lang="el-GR" i="1" dirty="0" smtClean="0">
                <a:solidFill>
                  <a:srgbClr val="FF0000"/>
                </a:solidFill>
              </a:rPr>
              <a:t>λ</a:t>
            </a:r>
            <a:endParaRPr lang="sv-SE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Helical antennas: </a:t>
            </a:r>
            <a:br>
              <a:rPr lang="en-US" sz="4000"/>
            </a:br>
            <a:r>
              <a:rPr lang="en-US" sz="4000"/>
              <a:t>Two basic operation cases (Modes)</a:t>
            </a:r>
          </a:p>
        </p:txBody>
      </p:sp>
      <p:graphicFrame>
        <p:nvGraphicFramePr>
          <p:cNvPr id="144402" name="Object 18"/>
          <p:cNvGraphicFramePr>
            <a:graphicFrameLocks noGrp="1" noChangeAspect="1"/>
          </p:cNvGraphicFramePr>
          <p:nvPr>
            <p:ph sz="half" idx="1"/>
          </p:nvPr>
        </p:nvGraphicFramePr>
        <p:xfrm>
          <a:off x="1042988" y="3141663"/>
          <a:ext cx="37782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21" name="Equation" r:id="rId4" imgW="1511300" imgH="215900" progId="">
                  <p:embed/>
                </p:oleObj>
              </mc:Choice>
              <mc:Fallback>
                <p:oleObj name="Equation" r:id="rId4" imgW="1511300" imgH="215900" progId="">
                  <p:embed/>
                  <p:pic>
                    <p:nvPicPr>
                      <p:cNvPr id="0" name="Picture 2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141663"/>
                        <a:ext cx="3778250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91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724525" y="2349500"/>
          <a:ext cx="180340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22" name="Bitmap Image" r:id="rId6" imgW="2019048" imgH="2219635" progId="PBrush">
                  <p:embed/>
                </p:oleObj>
              </mc:Choice>
              <mc:Fallback>
                <p:oleObj name="Bitmap Image" r:id="rId6" imgW="2019048" imgH="2219635" progId="PBrush">
                  <p:embed/>
                  <p:pic>
                    <p:nvPicPr>
                      <p:cNvPr id="0" name="Picture 2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2349500"/>
                        <a:ext cx="1803400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323850" y="2276475"/>
            <a:ext cx="556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sv-SE" smtClean="0"/>
              <a:t>B) Travelling wave mode (resonant loop):</a:t>
            </a:r>
            <a:endParaRPr lang="en-US" altLang="sv-SE"/>
          </a:p>
        </p:txBody>
      </p:sp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0" y="3262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394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396" name="Rectangle 12"/>
          <p:cNvSpPr>
            <a:spLocks noChangeArrowheads="1"/>
          </p:cNvSpPr>
          <p:nvPr/>
        </p:nvSpPr>
        <p:spPr bwMode="auto">
          <a:xfrm>
            <a:off x="0" y="321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400" name="Text Box 16"/>
          <p:cNvSpPr txBox="1">
            <a:spLocks noChangeArrowheads="1"/>
          </p:cNvSpPr>
          <p:nvPr/>
        </p:nvSpPr>
        <p:spPr bwMode="auto">
          <a:xfrm>
            <a:off x="7164388" y="2349500"/>
            <a:ext cx="1766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Right wound</a:t>
            </a:r>
          </a:p>
        </p:txBody>
      </p:sp>
      <p:pic>
        <p:nvPicPr>
          <p:cNvPr id="144404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4581525"/>
            <a:ext cx="27781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4405" name="Object 21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92275" y="5199080"/>
          <a:ext cx="4052888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23" name="Equation" r:id="rId9" imgW="2032000" imgH="330200" progId="Equation.3">
                  <p:embed/>
                </p:oleObj>
              </mc:Choice>
              <mc:Fallback>
                <p:oleObj name="Equation" r:id="rId9" imgW="2032000" imgH="330200" progId="Equation.3">
                  <p:embed/>
                  <p:pic>
                    <p:nvPicPr>
                      <p:cNvPr id="0" name="Picture 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5199080"/>
                        <a:ext cx="4052888" cy="658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07" name="Text Box 23"/>
          <p:cNvSpPr txBox="1">
            <a:spLocks noChangeArrowheads="1"/>
          </p:cNvSpPr>
          <p:nvPr/>
        </p:nvSpPr>
        <p:spPr bwMode="auto">
          <a:xfrm>
            <a:off x="519113" y="3881438"/>
            <a:ext cx="2457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Radiation function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z="4000"/>
              <a:t>Helical antennas: </a:t>
            </a:r>
            <a:br>
              <a:rPr lang="en-US" sz="4000"/>
            </a:br>
            <a:r>
              <a:rPr lang="en-US" sz="4000"/>
              <a:t>Two basic operation cases (Modes)</a:t>
            </a:r>
          </a:p>
        </p:txBody>
      </p:sp>
      <p:graphicFrame>
        <p:nvGraphicFramePr>
          <p:cNvPr id="24064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651500" y="1981200"/>
          <a:ext cx="180340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72" name="Bitmap Image" r:id="rId4" imgW="2019048" imgH="2219635" progId="PBrush">
                  <p:embed/>
                </p:oleObj>
              </mc:Choice>
              <mc:Fallback>
                <p:oleObj name="Bitmap Image" r:id="rId4" imgW="2019048" imgH="2219635" progId="PBrush">
                  <p:embed/>
                  <p:pic>
                    <p:nvPicPr>
                      <p:cNvPr id="0" name="Picture 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1981200"/>
                        <a:ext cx="1803400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0645" name="Text Box 5"/>
          <p:cNvSpPr txBox="1">
            <a:spLocks noChangeArrowheads="1"/>
          </p:cNvSpPr>
          <p:nvPr/>
        </p:nvSpPr>
        <p:spPr bwMode="auto">
          <a:xfrm>
            <a:off x="323850" y="2276475"/>
            <a:ext cx="556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v-SE" altLang="sv-SE"/>
              <a:t>B)Travelling wave mode (resonant loop):</a:t>
            </a:r>
          </a:p>
        </p:txBody>
      </p:sp>
      <p:sp>
        <p:nvSpPr>
          <p:cNvPr id="240646" name="Rectangle 6"/>
          <p:cNvSpPr>
            <a:spLocks noChangeArrowheads="1"/>
          </p:cNvSpPr>
          <p:nvPr/>
        </p:nvSpPr>
        <p:spPr bwMode="auto">
          <a:xfrm>
            <a:off x="0" y="3262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0647" name="Rectangle 7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0648" name="Rectangle 8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0649" name="Rectangle 9"/>
          <p:cNvSpPr>
            <a:spLocks noChangeArrowheads="1"/>
          </p:cNvSpPr>
          <p:nvPr/>
        </p:nvSpPr>
        <p:spPr bwMode="auto">
          <a:xfrm>
            <a:off x="0" y="321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0650" name="Text Box 10"/>
          <p:cNvSpPr txBox="1">
            <a:spLocks noChangeArrowheads="1"/>
          </p:cNvSpPr>
          <p:nvPr/>
        </p:nvSpPr>
        <p:spPr bwMode="auto">
          <a:xfrm>
            <a:off x="7164388" y="2349500"/>
            <a:ext cx="1766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Right wound</a:t>
            </a:r>
          </a:p>
        </p:txBody>
      </p:sp>
      <p:graphicFrame>
        <p:nvGraphicFramePr>
          <p:cNvPr id="240654" name="Object 1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900113" y="3284538"/>
          <a:ext cx="3522662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73" name="Equation" r:id="rId6" imgW="1409088" imgH="215806" progId="Equation.3">
                  <p:embed/>
                </p:oleObj>
              </mc:Choice>
              <mc:Fallback>
                <p:oleObj name="Equation" r:id="rId6" imgW="1409088" imgH="215806" progId="Equation.3">
                  <p:embed/>
                  <p:pic>
                    <p:nvPicPr>
                      <p:cNvPr id="0" name="Picture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284538"/>
                        <a:ext cx="3522662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0656" name="Object 16"/>
          <p:cNvGraphicFramePr>
            <a:graphicFrameLocks noChangeAspect="1"/>
          </p:cNvGraphicFramePr>
          <p:nvPr/>
        </p:nvGraphicFramePr>
        <p:xfrm>
          <a:off x="900113" y="4365625"/>
          <a:ext cx="74406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74" name="Equation" r:id="rId8" imgW="3657600" imgH="241300" progId="Equation.3">
                  <p:embed/>
                </p:oleObj>
              </mc:Choice>
              <mc:Fallback>
                <p:oleObj name="Equation" r:id="rId8" imgW="3657600" imgH="2413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365625"/>
                        <a:ext cx="7440612" cy="484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4290"/>
            <a:ext cx="7772400" cy="1143000"/>
          </a:xfrm>
        </p:spPr>
        <p:txBody>
          <a:bodyPr/>
          <a:lstStyle/>
          <a:p>
            <a:r>
              <a:rPr lang="en-US" sz="4000" dirty="0"/>
              <a:t>Helical antennas: </a:t>
            </a:r>
            <a:br>
              <a:rPr lang="en-US" sz="4000" dirty="0"/>
            </a:br>
            <a:r>
              <a:rPr lang="en-US" sz="4000" dirty="0"/>
              <a:t>Two basic operation cases (Modes)</a:t>
            </a:r>
          </a:p>
        </p:txBody>
      </p:sp>
      <p:graphicFrame>
        <p:nvGraphicFramePr>
          <p:cNvPr id="235540" name="Object 20"/>
          <p:cNvGraphicFramePr>
            <a:graphicFrameLocks noGrp="1" noChangeAspect="1"/>
          </p:cNvGraphicFramePr>
          <p:nvPr>
            <p:ph sz="half" idx="1"/>
          </p:nvPr>
        </p:nvGraphicFramePr>
        <p:xfrm>
          <a:off x="1042988" y="4292600"/>
          <a:ext cx="400208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9" name="Equation" r:id="rId4" imgW="1600200" imgH="215900" progId="">
                  <p:embed/>
                </p:oleObj>
              </mc:Choice>
              <mc:Fallback>
                <p:oleObj name="Equation" r:id="rId4" imgW="1600200" imgH="215900" progId="">
                  <p:embed/>
                  <p:pic>
                    <p:nvPicPr>
                      <p:cNvPr id="0" name="Picture 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4292600"/>
                        <a:ext cx="4002087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27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940425" y="2852738"/>
          <a:ext cx="180340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0" name="Bitmap Image" r:id="rId6" imgW="2019048" imgH="2219635" progId="PBrush">
                  <p:embed/>
                </p:oleObj>
              </mc:Choice>
              <mc:Fallback>
                <p:oleObj name="Bitmap Image" r:id="rId6" imgW="2019048" imgH="2219635" progId="PBrush">
                  <p:embed/>
                  <p:pic>
                    <p:nvPicPr>
                      <p:cNvPr id="0" name="Picture 2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2852738"/>
                        <a:ext cx="1803400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24" name="Text Box 4"/>
          <p:cNvSpPr txBox="1">
            <a:spLocks noChangeArrowheads="1"/>
          </p:cNvSpPr>
          <p:nvPr/>
        </p:nvSpPr>
        <p:spPr bwMode="auto">
          <a:xfrm>
            <a:off x="250825" y="1773238"/>
            <a:ext cx="556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v-SE" altLang="sv-SE"/>
              <a:t>B)Travelling wave mode (resonant loop):</a:t>
            </a:r>
          </a:p>
        </p:txBody>
      </p:sp>
      <p:sp>
        <p:nvSpPr>
          <p:cNvPr id="235525" name="Rectangle 5"/>
          <p:cNvSpPr>
            <a:spLocks noChangeArrowheads="1"/>
          </p:cNvSpPr>
          <p:nvPr/>
        </p:nvSpPr>
        <p:spPr bwMode="auto">
          <a:xfrm>
            <a:off x="0" y="3262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35528" name="Rectangle 8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35530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35531" name="Object 11"/>
          <p:cNvGraphicFramePr>
            <a:graphicFrameLocks noChangeAspect="1"/>
          </p:cNvGraphicFramePr>
          <p:nvPr/>
        </p:nvGraphicFramePr>
        <p:xfrm>
          <a:off x="1116013" y="3573463"/>
          <a:ext cx="296227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1" name="Equation" r:id="rId8" imgW="1167893" imgH="215806" progId="">
                  <p:embed/>
                </p:oleObj>
              </mc:Choice>
              <mc:Fallback>
                <p:oleObj name="Equation" r:id="rId8" imgW="1167893" imgH="215806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3573463"/>
                        <a:ext cx="2962275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32" name="Rectangle 12"/>
          <p:cNvSpPr>
            <a:spLocks noChangeArrowheads="1"/>
          </p:cNvSpPr>
          <p:nvPr/>
        </p:nvSpPr>
        <p:spPr bwMode="auto">
          <a:xfrm>
            <a:off x="179388" y="3141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35533" name="Object 13"/>
          <p:cNvGraphicFramePr>
            <a:graphicFrameLocks noChangeAspect="1"/>
          </p:cNvGraphicFramePr>
          <p:nvPr/>
        </p:nvGraphicFramePr>
        <p:xfrm>
          <a:off x="4500563" y="2349500"/>
          <a:ext cx="1160462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2" name="Equation" r:id="rId10" imgW="583947" imgH="457002" progId="Equation.3">
                  <p:embed/>
                </p:oleObj>
              </mc:Choice>
              <mc:Fallback>
                <p:oleObj name="Equation" r:id="rId10" imgW="583947" imgH="457002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349500"/>
                        <a:ext cx="1160462" cy="912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34" name="Text Box 14"/>
          <p:cNvSpPr txBox="1">
            <a:spLocks noChangeArrowheads="1"/>
          </p:cNvSpPr>
          <p:nvPr/>
        </p:nvSpPr>
        <p:spPr bwMode="auto">
          <a:xfrm>
            <a:off x="1116013" y="2565400"/>
            <a:ext cx="2703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along positive z-axis</a:t>
            </a:r>
            <a:endParaRPr lang="en-US"/>
          </a:p>
        </p:txBody>
      </p:sp>
      <p:sp>
        <p:nvSpPr>
          <p:cNvPr id="235535" name="AutoShape 15"/>
          <p:cNvSpPr>
            <a:spLocks noChangeArrowheads="1"/>
          </p:cNvSpPr>
          <p:nvPr/>
        </p:nvSpPr>
        <p:spPr bwMode="auto">
          <a:xfrm>
            <a:off x="827088" y="2565400"/>
            <a:ext cx="3168650" cy="50482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36" name="Text Box 16"/>
          <p:cNvSpPr txBox="1">
            <a:spLocks noChangeArrowheads="1"/>
          </p:cNvSpPr>
          <p:nvPr/>
        </p:nvSpPr>
        <p:spPr bwMode="auto">
          <a:xfrm>
            <a:off x="7164388" y="2781300"/>
            <a:ext cx="1766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Right wound</a:t>
            </a:r>
          </a:p>
        </p:txBody>
      </p:sp>
      <p:graphicFrame>
        <p:nvGraphicFramePr>
          <p:cNvPr id="235543" name="Object 2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900113" y="5084763"/>
          <a:ext cx="55245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3" name="Equation" r:id="rId12" imgW="2209800" imgH="215900" progId="">
                  <p:embed/>
                </p:oleObj>
              </mc:Choice>
              <mc:Fallback>
                <p:oleObj name="Equation" r:id="rId12" imgW="2209800" imgH="215900" progId="">
                  <p:embed/>
                  <p:pic>
                    <p:nvPicPr>
                      <p:cNvPr id="0" name="Picture 2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5084763"/>
                        <a:ext cx="5524500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45" name="Text Box 25"/>
          <p:cNvSpPr txBox="1">
            <a:spLocks noChangeArrowheads="1"/>
          </p:cNvSpPr>
          <p:nvPr/>
        </p:nvSpPr>
        <p:spPr bwMode="auto">
          <a:xfrm>
            <a:off x="1887538" y="5969000"/>
            <a:ext cx="233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>
                <a:solidFill>
                  <a:schemeClr val="tx2"/>
                </a:solidFill>
              </a:rPr>
              <a:t>RHC polarization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57166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Small antenna</a:t>
            </a:r>
            <a:endParaRPr lang="en-US" dirty="0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/>
              <a:t>Electrically small:</a:t>
            </a:r>
            <a:r>
              <a:rPr lang="en-US" dirty="0"/>
              <a:t> the largest dimension of the antenna is at or under </a:t>
            </a:r>
            <a:r>
              <a:rPr lang="el-GR" dirty="0">
                <a:cs typeface="Times New Roman" pitchFamily="18" charset="0"/>
              </a:rPr>
              <a:t>λ</a:t>
            </a:r>
            <a:r>
              <a:rPr lang="sv-SE" dirty="0" smtClean="0">
                <a:cs typeface="Times New Roman" pitchFamily="18" charset="0"/>
              </a:rPr>
              <a:t>/2</a:t>
            </a:r>
            <a:endParaRPr lang="en-US" dirty="0"/>
          </a:p>
          <a:p>
            <a:endParaRPr lang="en-US" dirty="0" smtClean="0"/>
          </a:p>
          <a:p>
            <a:r>
              <a:rPr lang="en-US" u="sng" dirty="0" smtClean="0"/>
              <a:t>Physically </a:t>
            </a:r>
            <a:r>
              <a:rPr lang="en-US" u="sng" dirty="0"/>
              <a:t>small:</a:t>
            </a:r>
            <a:r>
              <a:rPr lang="en-US" dirty="0"/>
              <a:t> small compared with human size. Such as at or under the size of your </a:t>
            </a:r>
            <a:r>
              <a:rPr lang="en-US" dirty="0" smtClean="0"/>
              <a:t>hand</a:t>
            </a:r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458200" cy="1219200"/>
          </a:xfrm>
        </p:spPr>
        <p:txBody>
          <a:bodyPr/>
          <a:lstStyle/>
          <a:p>
            <a:r>
              <a:rPr lang="sv-SE"/>
              <a:t>Co- and crosspolar radiation patterns of resonant loop</a:t>
            </a:r>
            <a:endParaRPr lang="en-US"/>
          </a:p>
        </p:txBody>
      </p:sp>
      <p:pic>
        <p:nvPicPr>
          <p:cNvPr id="56323" name="Picture 3" descr="Fig4-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325706"/>
            <a:ext cx="6781800" cy="3746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Comparison</a:t>
            </a:r>
          </a:p>
        </p:txBody>
      </p:sp>
      <p:sp>
        <p:nvSpPr>
          <p:cNvPr id="249861" name="Rectangle 5"/>
          <p:cNvSpPr>
            <a:spLocks noGrp="1" noChangeArrowheads="1"/>
          </p:cNvSpPr>
          <p:nvPr>
            <p:ph type="body" sz="half" idx="1"/>
          </p:nvPr>
        </p:nvSpPr>
        <p:spPr>
          <a:noFill/>
          <a:ln>
            <a:solidFill>
              <a:schemeClr val="tx1"/>
            </a:solidFill>
          </a:ln>
        </p:spPr>
        <p:txBody>
          <a:bodyPr/>
          <a:lstStyle/>
          <a:p>
            <a:r>
              <a:rPr lang="sv-SE" altLang="sv-SE"/>
              <a:t>Short helical</a:t>
            </a:r>
          </a:p>
          <a:p>
            <a:pPr lvl="1"/>
            <a:r>
              <a:rPr lang="sv-SE"/>
              <a:t>Main beam direction</a:t>
            </a:r>
          </a:p>
          <a:p>
            <a:pPr lvl="2"/>
            <a:r>
              <a:rPr lang="sv-SE"/>
              <a:t>Omni azimuth</a:t>
            </a:r>
          </a:p>
          <a:p>
            <a:pPr lvl="1"/>
            <a:r>
              <a:rPr lang="sv-SE"/>
              <a:t>Polarization</a:t>
            </a:r>
          </a:p>
          <a:p>
            <a:pPr lvl="2"/>
            <a:r>
              <a:rPr lang="sv-SE"/>
              <a:t>Linear horizotal</a:t>
            </a:r>
          </a:p>
        </p:txBody>
      </p:sp>
      <p:sp>
        <p:nvSpPr>
          <p:cNvPr id="249862" name="Rectangle 6"/>
          <p:cNvSpPr>
            <a:spLocks noGrp="1" noChangeArrowheads="1"/>
          </p:cNvSpPr>
          <p:nvPr>
            <p:ph type="body" sz="half" idx="2"/>
          </p:nvPr>
        </p:nvSpPr>
        <p:spPr>
          <a:noFill/>
          <a:ln>
            <a:solidFill>
              <a:schemeClr val="tx1"/>
            </a:solidFill>
          </a:ln>
        </p:spPr>
        <p:txBody>
          <a:bodyPr/>
          <a:lstStyle/>
          <a:p>
            <a:r>
              <a:rPr lang="sv-SE" altLang="sv-SE"/>
              <a:t>Resonant loop helical</a:t>
            </a:r>
          </a:p>
          <a:p>
            <a:pPr lvl="1"/>
            <a:r>
              <a:rPr lang="sv-SE"/>
              <a:t>Main beam direction</a:t>
            </a:r>
          </a:p>
          <a:p>
            <a:pPr lvl="2"/>
            <a:r>
              <a:rPr lang="sv-SE"/>
              <a:t>z axis</a:t>
            </a:r>
          </a:p>
          <a:p>
            <a:pPr lvl="1"/>
            <a:r>
              <a:rPr lang="sv-SE"/>
              <a:t>Polarization</a:t>
            </a:r>
          </a:p>
          <a:p>
            <a:pPr lvl="2"/>
            <a:r>
              <a:rPr lang="sv-SE"/>
              <a:t>Circular</a:t>
            </a:r>
          </a:p>
          <a:p>
            <a:endParaRPr lang="sv-SE"/>
          </a:p>
        </p:txBody>
      </p:sp>
      <p:pic>
        <p:nvPicPr>
          <p:cNvPr id="249863" name="Picture 7"/>
          <p:cNvPicPr>
            <a:picLocks noChangeAspect="1" noChangeArrowheads="1"/>
          </p:cNvPicPr>
          <p:nvPr/>
        </p:nvPicPr>
        <p:blipFill>
          <a:blip r:embed="rId3" cstate="print"/>
          <a:srcRect l="41862" t="31815" r="48738" b="44440"/>
          <a:stretch>
            <a:fillRect/>
          </a:stretch>
        </p:blipFill>
        <p:spPr bwMode="auto">
          <a:xfrm>
            <a:off x="2297113" y="4868863"/>
            <a:ext cx="4032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9864" name="Line 8"/>
          <p:cNvSpPr>
            <a:spLocks noChangeShapeType="1"/>
          </p:cNvSpPr>
          <p:nvPr/>
        </p:nvSpPr>
        <p:spPr bwMode="auto">
          <a:xfrm flipV="1">
            <a:off x="2484438" y="4365625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865" name="Line 9"/>
          <p:cNvSpPr>
            <a:spLocks noChangeShapeType="1"/>
          </p:cNvSpPr>
          <p:nvPr/>
        </p:nvSpPr>
        <p:spPr bwMode="auto">
          <a:xfrm>
            <a:off x="2484438" y="5084763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866" name="Line 10"/>
          <p:cNvSpPr>
            <a:spLocks noChangeShapeType="1"/>
          </p:cNvSpPr>
          <p:nvPr/>
        </p:nvSpPr>
        <p:spPr bwMode="auto">
          <a:xfrm flipH="1">
            <a:off x="1908175" y="5084763"/>
            <a:ext cx="576263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867" name="Text Box 11"/>
          <p:cNvSpPr txBox="1">
            <a:spLocks noChangeArrowheads="1"/>
          </p:cNvSpPr>
          <p:nvPr/>
        </p:nvSpPr>
        <p:spPr bwMode="auto">
          <a:xfrm>
            <a:off x="2463800" y="4097338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z</a:t>
            </a:r>
          </a:p>
        </p:txBody>
      </p:sp>
      <p:sp>
        <p:nvSpPr>
          <p:cNvPr id="249868" name="Text Box 12"/>
          <p:cNvSpPr txBox="1">
            <a:spLocks noChangeArrowheads="1"/>
          </p:cNvSpPr>
          <p:nvPr/>
        </p:nvSpPr>
        <p:spPr bwMode="auto">
          <a:xfrm>
            <a:off x="1743075" y="546576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x</a:t>
            </a:r>
          </a:p>
        </p:txBody>
      </p:sp>
      <p:sp>
        <p:nvSpPr>
          <p:cNvPr id="249869" name="Text Box 13"/>
          <p:cNvSpPr txBox="1">
            <a:spLocks noChangeArrowheads="1"/>
          </p:cNvSpPr>
          <p:nvPr/>
        </p:nvSpPr>
        <p:spPr bwMode="auto">
          <a:xfrm>
            <a:off x="3400425" y="481806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y</a:t>
            </a:r>
          </a:p>
        </p:txBody>
      </p:sp>
      <p:pic>
        <p:nvPicPr>
          <p:cNvPr id="249870" name="Picture 14"/>
          <p:cNvPicPr>
            <a:picLocks noChangeAspect="1" noChangeArrowheads="1"/>
          </p:cNvPicPr>
          <p:nvPr/>
        </p:nvPicPr>
        <p:blipFill>
          <a:blip r:embed="rId3" cstate="print"/>
          <a:srcRect l="41862" t="31815" r="48682" b="45854"/>
          <a:stretch>
            <a:fillRect/>
          </a:stretch>
        </p:blipFill>
        <p:spPr bwMode="auto">
          <a:xfrm>
            <a:off x="6156325" y="4508500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9871" name="Line 15"/>
          <p:cNvSpPr>
            <a:spLocks noChangeShapeType="1"/>
          </p:cNvSpPr>
          <p:nvPr/>
        </p:nvSpPr>
        <p:spPr bwMode="auto">
          <a:xfrm flipV="1">
            <a:off x="6516688" y="4149725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872" name="Line 16"/>
          <p:cNvSpPr>
            <a:spLocks noChangeShapeType="1"/>
          </p:cNvSpPr>
          <p:nvPr/>
        </p:nvSpPr>
        <p:spPr bwMode="auto">
          <a:xfrm>
            <a:off x="6516688" y="4941888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873" name="Line 17"/>
          <p:cNvSpPr>
            <a:spLocks noChangeShapeType="1"/>
          </p:cNvSpPr>
          <p:nvPr/>
        </p:nvSpPr>
        <p:spPr bwMode="auto">
          <a:xfrm flipH="1">
            <a:off x="5867400" y="4941888"/>
            <a:ext cx="649288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874" name="Text Box 18"/>
          <p:cNvSpPr txBox="1">
            <a:spLocks noChangeArrowheads="1"/>
          </p:cNvSpPr>
          <p:nvPr/>
        </p:nvSpPr>
        <p:spPr bwMode="auto">
          <a:xfrm>
            <a:off x="6557963" y="4005263"/>
            <a:ext cx="319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z</a:t>
            </a:r>
          </a:p>
        </p:txBody>
      </p:sp>
      <p:sp>
        <p:nvSpPr>
          <p:cNvPr id="249875" name="Text Box 19"/>
          <p:cNvSpPr txBox="1">
            <a:spLocks noChangeArrowheads="1"/>
          </p:cNvSpPr>
          <p:nvPr/>
        </p:nvSpPr>
        <p:spPr bwMode="auto">
          <a:xfrm>
            <a:off x="7331075" y="479742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y</a:t>
            </a:r>
          </a:p>
        </p:txBody>
      </p:sp>
      <p:sp>
        <p:nvSpPr>
          <p:cNvPr id="249876" name="Text Box 20"/>
          <p:cNvSpPr txBox="1">
            <a:spLocks noChangeArrowheads="1"/>
          </p:cNvSpPr>
          <p:nvPr/>
        </p:nvSpPr>
        <p:spPr bwMode="auto">
          <a:xfrm>
            <a:off x="5603875" y="53482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x</a:t>
            </a:r>
          </a:p>
        </p:txBody>
      </p:sp>
      <p:sp>
        <p:nvSpPr>
          <p:cNvPr id="249877" name="Text Box 21"/>
          <p:cNvSpPr txBox="1">
            <a:spLocks noChangeArrowheads="1"/>
          </p:cNvSpPr>
          <p:nvPr/>
        </p:nvSpPr>
        <p:spPr bwMode="auto">
          <a:xfrm>
            <a:off x="1527175" y="6257925"/>
            <a:ext cx="6105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NOTE that our analysis is without ground plane.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60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Lecture </a:t>
            </a:r>
            <a:r>
              <a:rPr lang="en-US" altLang="sv-SE" sz="4800" dirty="0" smtClean="0"/>
              <a:t>8 </a:t>
            </a:r>
            <a:r>
              <a:rPr lang="en-US" altLang="sv-SE" sz="4800" dirty="0" smtClean="0"/>
              <a:t/>
            </a:r>
            <a:br>
              <a:rPr lang="en-US" altLang="sv-SE" sz="4800" dirty="0" smtClean="0"/>
            </a:br>
            <a:r>
              <a:rPr lang="en-US" altLang="sv-SE" sz="4800" dirty="0" smtClean="0"/>
              <a:t>Small Antennas – Part 1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 small antenna?</a:t>
            </a:r>
          </a:p>
          <a:p>
            <a:r>
              <a:rPr lang="en-US" dirty="0" smtClean="0"/>
              <a:t>Monopole </a:t>
            </a:r>
            <a:r>
              <a:rPr lang="en-US" dirty="0"/>
              <a:t>and </a:t>
            </a:r>
            <a:r>
              <a:rPr lang="en-US" dirty="0" smtClean="0"/>
              <a:t>dipole antennas</a:t>
            </a:r>
            <a:endParaRPr lang="en-US" dirty="0"/>
          </a:p>
          <a:p>
            <a:r>
              <a:rPr lang="en-US" dirty="0" smtClean="0"/>
              <a:t>Loop antenna</a:t>
            </a:r>
            <a:endParaRPr lang="en-US" dirty="0"/>
          </a:p>
          <a:p>
            <a:r>
              <a:rPr lang="en-US" dirty="0"/>
              <a:t>Helical antennas</a:t>
            </a:r>
          </a:p>
          <a:p>
            <a:r>
              <a:rPr lang="en-US" b="1" dirty="0">
                <a:solidFill>
                  <a:srgbClr val="FF0000"/>
                </a:solidFill>
              </a:rPr>
              <a:t>Slot antennas</a:t>
            </a:r>
          </a:p>
          <a:p>
            <a:r>
              <a:rPr lang="en-US" dirty="0" err="1"/>
              <a:t>Yagi</a:t>
            </a:r>
            <a:r>
              <a:rPr lang="en-US" dirty="0"/>
              <a:t> antennas </a:t>
            </a:r>
          </a:p>
          <a:p>
            <a:r>
              <a:rPr lang="en-US" dirty="0"/>
              <a:t>Log-periodic wideband antennas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4290"/>
            <a:ext cx="7772400" cy="1143000"/>
          </a:xfrm>
        </p:spPr>
        <p:txBody>
          <a:bodyPr/>
          <a:lstStyle/>
          <a:p>
            <a:r>
              <a:rPr lang="en-US" dirty="0"/>
              <a:t>Slot antennas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762000" y="198120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sv-SE" altLang="sv-SE" sz="2000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v-SE" sz="2800" smtClean="0"/>
              <a:t>Undesired slots in shields:</a:t>
            </a:r>
          </a:p>
          <a:p>
            <a:pPr lvl="1"/>
            <a:r>
              <a:rPr lang="en-US" altLang="sv-SE" sz="2400" smtClean="0"/>
              <a:t>Electromagnetic compatibility (EMC) problems</a:t>
            </a:r>
          </a:p>
          <a:p>
            <a:pPr lvl="1"/>
            <a:r>
              <a:rPr lang="en-US" altLang="sv-SE" sz="2400" smtClean="0"/>
              <a:t>Antenna measurement chambers often shielded</a:t>
            </a:r>
          </a:p>
          <a:p>
            <a:r>
              <a:rPr lang="en-US" altLang="sv-SE" sz="2800" smtClean="0"/>
              <a:t>Desired slots in antennas:</a:t>
            </a:r>
          </a:p>
          <a:p>
            <a:pPr lvl="1"/>
            <a:r>
              <a:rPr lang="en-US" altLang="sv-SE" sz="2400" smtClean="0"/>
              <a:t>Fed by waveguides </a:t>
            </a:r>
          </a:p>
          <a:p>
            <a:pPr lvl="1"/>
            <a:r>
              <a:rPr lang="en-US" altLang="sv-SE" sz="2400" smtClean="0"/>
              <a:t>Linear array </a:t>
            </a:r>
          </a:p>
          <a:p>
            <a:pPr lvl="1"/>
            <a:r>
              <a:rPr lang="en-US" altLang="sv-SE" sz="2400" smtClean="0"/>
              <a:t>Planar array antenna</a:t>
            </a:r>
          </a:p>
          <a:p>
            <a:pPr lvl="1"/>
            <a:r>
              <a:rPr lang="en-US" altLang="sv-SE" sz="2400" smtClean="0"/>
              <a:t>Cheap to manufacture</a:t>
            </a:r>
          </a:p>
          <a:p>
            <a:pPr lvl="1"/>
            <a:r>
              <a:rPr lang="en-US" altLang="sv-SE" sz="2400" smtClean="0"/>
              <a:t>Very accurate numerical models</a:t>
            </a:r>
          </a:p>
          <a:p>
            <a:endParaRPr lang="en-US"/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962400"/>
            <a:ext cx="4095750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Slot: Field distribution</a:t>
            </a:r>
          </a:p>
        </p:txBody>
      </p:sp>
      <p:sp>
        <p:nvSpPr>
          <p:cNvPr id="244767" name="Rectangle 3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v-SE" sz="2800" dirty="0" smtClean="0"/>
              <a:t>Slot resembles a short rectangular waveguide, with basic TE</a:t>
            </a:r>
            <a:r>
              <a:rPr lang="en-US" altLang="sv-SE" sz="2800" baseline="-25000" dirty="0" smtClean="0"/>
              <a:t>10</a:t>
            </a:r>
            <a:r>
              <a:rPr lang="en-US" altLang="sv-SE" sz="2800" dirty="0" smtClean="0"/>
              <a:t> mode field. Therefore, the field distribution over a slot is:</a:t>
            </a:r>
          </a:p>
          <a:p>
            <a:endParaRPr lang="en-US" altLang="sv-SE" sz="2800" dirty="0" smtClean="0"/>
          </a:p>
          <a:p>
            <a:endParaRPr lang="en-US" altLang="sv-SE" sz="2800" dirty="0" smtClean="0"/>
          </a:p>
          <a:p>
            <a:pPr lvl="1"/>
            <a:r>
              <a:rPr lang="en-US" altLang="sv-SE" sz="2400" dirty="0" smtClean="0"/>
              <a:t>Good approximation even for thin wall</a:t>
            </a:r>
          </a:p>
          <a:p>
            <a:pPr lvl="1"/>
            <a:r>
              <a:rPr lang="en-US" altLang="sv-SE" sz="2400" dirty="0" smtClean="0"/>
              <a:t>Not effected much by type of excitation</a:t>
            </a:r>
          </a:p>
          <a:p>
            <a:pPr lvl="1"/>
            <a:r>
              <a:rPr lang="en-US" altLang="sv-SE" sz="2400" dirty="0" smtClean="0"/>
              <a:t>Not effected much by form and shape of ground plate</a:t>
            </a:r>
          </a:p>
          <a:p>
            <a:endParaRPr lang="en-US" sz="2800" dirty="0"/>
          </a:p>
        </p:txBody>
      </p:sp>
      <p:pic>
        <p:nvPicPr>
          <p:cNvPr id="3338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284984"/>
            <a:ext cx="3996000" cy="1110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Slot: </a:t>
            </a:r>
            <a:r>
              <a:rPr lang="sv-SE" altLang="sv-SE" sz="4000"/>
              <a:t>Radiation function</a:t>
            </a:r>
            <a:br>
              <a:rPr lang="sv-SE" altLang="sv-SE" sz="4000"/>
            </a:br>
            <a:r>
              <a:rPr lang="sv-SE" altLang="sv-SE" sz="3200"/>
              <a:t>using </a:t>
            </a:r>
            <a:r>
              <a:rPr lang="sv-SE" altLang="sv-SE" sz="2800"/>
              <a:t>equivalent magnetic sources</a:t>
            </a:r>
            <a:r>
              <a:rPr lang="sv-SE" altLang="sv-SE" sz="4000">
                <a:solidFill>
                  <a:schemeClr val="tx1"/>
                </a:solidFill>
              </a:rPr>
              <a:t/>
            </a:r>
            <a:br>
              <a:rPr lang="sv-SE" altLang="sv-SE" sz="4000">
                <a:solidFill>
                  <a:schemeClr val="tx1"/>
                </a:solidFill>
              </a:rPr>
            </a:br>
            <a:r>
              <a:rPr lang="sv-SE" altLang="sv-SE" sz="3200"/>
              <a:t> </a:t>
            </a:r>
            <a:r>
              <a:rPr lang="sv-SE" altLang="sv-SE" sz="4000"/>
              <a:t> </a:t>
            </a:r>
            <a:endParaRPr lang="en-US" sz="400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636838"/>
            <a:ext cx="68580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4848" name="Group 32"/>
          <p:cNvGrpSpPr>
            <a:grpSpLocks/>
          </p:cNvGrpSpPr>
          <p:nvPr/>
        </p:nvGrpSpPr>
        <p:grpSpPr bwMode="auto">
          <a:xfrm>
            <a:off x="4572000" y="2133600"/>
            <a:ext cx="3819525" cy="336550"/>
            <a:chOff x="2880" y="2469"/>
            <a:chExt cx="2406" cy="212"/>
          </a:xfrm>
        </p:grpSpPr>
        <p:sp>
          <p:nvSpPr>
            <p:cNvPr id="34824" name="Rectangle 8"/>
            <p:cNvSpPr>
              <a:spLocks noChangeArrowheads="1"/>
            </p:cNvSpPr>
            <p:nvPr/>
          </p:nvSpPr>
          <p:spPr bwMode="auto">
            <a:xfrm>
              <a:off x="2880" y="2469"/>
              <a:ext cx="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E</a:t>
              </a:r>
              <a:endParaRPr lang="en-US"/>
            </a:p>
          </p:txBody>
        </p:sp>
        <p:sp>
          <p:nvSpPr>
            <p:cNvPr id="34825" name="Rectangle 9"/>
            <p:cNvSpPr>
              <a:spLocks noChangeArrowheads="1"/>
            </p:cNvSpPr>
            <p:nvPr/>
          </p:nvSpPr>
          <p:spPr bwMode="auto">
            <a:xfrm>
              <a:off x="2989" y="2537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0</a:t>
              </a:r>
              <a:endParaRPr lang="en-US"/>
            </a:p>
          </p:txBody>
        </p:sp>
        <p:sp>
          <p:nvSpPr>
            <p:cNvPr id="34826" name="Rectangle 10"/>
            <p:cNvSpPr>
              <a:spLocks noChangeArrowheads="1"/>
            </p:cNvSpPr>
            <p:nvPr/>
          </p:nvSpPr>
          <p:spPr bwMode="auto">
            <a:xfrm>
              <a:off x="3057" y="2469"/>
              <a:ext cx="13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</a:rPr>
                <a:t>m</a:t>
              </a:r>
              <a:endParaRPr lang="en-US"/>
            </a:p>
          </p:txBody>
        </p:sp>
        <p:sp>
          <p:nvSpPr>
            <p:cNvPr id="34827" name="Rectangle 11"/>
            <p:cNvSpPr>
              <a:spLocks noChangeArrowheads="1"/>
            </p:cNvSpPr>
            <p:nvPr/>
          </p:nvSpPr>
          <p:spPr bwMode="auto">
            <a:xfrm>
              <a:off x="3465" y="2469"/>
              <a:ext cx="10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</a:rPr>
                <a:t>E</a:t>
              </a:r>
              <a:endParaRPr lang="en-US"/>
            </a:p>
          </p:txBody>
        </p:sp>
        <p:sp>
          <p:nvSpPr>
            <p:cNvPr id="34828" name="Rectangle 12"/>
            <p:cNvSpPr>
              <a:spLocks noChangeArrowheads="1"/>
            </p:cNvSpPr>
            <p:nvPr/>
          </p:nvSpPr>
          <p:spPr bwMode="auto">
            <a:xfrm>
              <a:off x="3587" y="2537"/>
              <a:ext cx="4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s</a:t>
              </a:r>
              <a:endParaRPr lang="en-US"/>
            </a:p>
          </p:txBody>
        </p:sp>
        <p:sp>
          <p:nvSpPr>
            <p:cNvPr id="34829" name="Rectangle 13"/>
            <p:cNvSpPr>
              <a:spLocks noChangeArrowheads="1"/>
            </p:cNvSpPr>
            <p:nvPr/>
          </p:nvSpPr>
          <p:spPr bwMode="auto">
            <a:xfrm>
              <a:off x="3642" y="2537"/>
              <a:ext cx="3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l</a:t>
              </a:r>
              <a:endParaRPr lang="en-US"/>
            </a:p>
          </p:txBody>
        </p:sp>
        <p:sp>
          <p:nvSpPr>
            <p:cNvPr id="34830" name="Rectangle 14"/>
            <p:cNvSpPr>
              <a:spLocks noChangeArrowheads="1"/>
            </p:cNvSpPr>
            <p:nvPr/>
          </p:nvSpPr>
          <p:spPr bwMode="auto">
            <a:xfrm>
              <a:off x="3682" y="2537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o</a:t>
              </a:r>
              <a:endParaRPr lang="en-US"/>
            </a:p>
          </p:txBody>
        </p:sp>
        <p:sp>
          <p:nvSpPr>
            <p:cNvPr id="34831" name="Rectangle 15"/>
            <p:cNvSpPr>
              <a:spLocks noChangeArrowheads="1"/>
            </p:cNvSpPr>
            <p:nvPr/>
          </p:nvSpPr>
          <p:spPr bwMode="auto">
            <a:xfrm>
              <a:off x="3750" y="2537"/>
              <a:ext cx="3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t</a:t>
              </a:r>
              <a:endParaRPr lang="en-US"/>
            </a:p>
          </p:txBody>
        </p:sp>
        <p:sp>
          <p:nvSpPr>
            <p:cNvPr id="34832" name="Rectangle 16"/>
            <p:cNvSpPr>
              <a:spLocks noChangeArrowheads="1"/>
            </p:cNvSpPr>
            <p:nvPr/>
          </p:nvSpPr>
          <p:spPr bwMode="auto">
            <a:xfrm>
              <a:off x="3954" y="2469"/>
              <a:ext cx="7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</a:rPr>
                <a:t>z</a:t>
              </a:r>
              <a:endParaRPr lang="en-US"/>
            </a:p>
          </p:txBody>
        </p:sp>
        <p:sp>
          <p:nvSpPr>
            <p:cNvPr id="34833" name="Rectangle 17"/>
            <p:cNvSpPr>
              <a:spLocks noChangeArrowheads="1"/>
            </p:cNvSpPr>
            <p:nvPr/>
          </p:nvSpPr>
          <p:spPr bwMode="auto">
            <a:xfrm>
              <a:off x="3968" y="2469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ˆ</a:t>
              </a:r>
              <a:endParaRPr lang="en-US"/>
            </a:p>
          </p:txBody>
        </p:sp>
        <p:sp>
          <p:nvSpPr>
            <p:cNvPr id="34834" name="Rectangle 18"/>
            <p:cNvSpPr>
              <a:spLocks noChangeArrowheads="1"/>
            </p:cNvSpPr>
            <p:nvPr/>
          </p:nvSpPr>
          <p:spPr bwMode="auto">
            <a:xfrm>
              <a:off x="3818" y="2469"/>
              <a:ext cx="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´</a:t>
              </a:r>
              <a:endParaRPr lang="en-US"/>
            </a:p>
          </p:txBody>
        </p:sp>
        <p:sp>
          <p:nvSpPr>
            <p:cNvPr id="34835" name="Rectangle 19"/>
            <p:cNvSpPr>
              <a:spLocks noChangeArrowheads="1"/>
            </p:cNvSpPr>
            <p:nvPr/>
          </p:nvSpPr>
          <p:spPr bwMode="auto">
            <a:xfrm>
              <a:off x="4281" y="2469"/>
              <a:ext cx="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E</a:t>
              </a:r>
              <a:endParaRPr lang="en-US"/>
            </a:p>
          </p:txBody>
        </p:sp>
        <p:sp>
          <p:nvSpPr>
            <p:cNvPr id="34836" name="Rectangle 20"/>
            <p:cNvSpPr>
              <a:spLocks noChangeArrowheads="1"/>
            </p:cNvSpPr>
            <p:nvPr/>
          </p:nvSpPr>
          <p:spPr bwMode="auto">
            <a:xfrm>
              <a:off x="4390" y="2537"/>
              <a:ext cx="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</a:rPr>
                <a:t>0</a:t>
              </a:r>
              <a:endParaRPr lang="en-US"/>
            </a:p>
          </p:txBody>
        </p:sp>
        <p:sp>
          <p:nvSpPr>
            <p:cNvPr id="34837" name="Rectangle 21"/>
            <p:cNvSpPr>
              <a:spLocks noChangeArrowheads="1"/>
            </p:cNvSpPr>
            <p:nvPr/>
          </p:nvSpPr>
          <p:spPr bwMode="auto">
            <a:xfrm>
              <a:off x="4770" y="2469"/>
              <a:ext cx="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p</a:t>
              </a:r>
              <a:endParaRPr lang="en-US"/>
            </a:p>
          </p:txBody>
        </p:sp>
        <p:sp>
          <p:nvSpPr>
            <p:cNvPr id="34838" name="Rectangle 22"/>
            <p:cNvSpPr>
              <a:spLocks noChangeArrowheads="1"/>
            </p:cNvSpPr>
            <p:nvPr/>
          </p:nvSpPr>
          <p:spPr bwMode="auto">
            <a:xfrm>
              <a:off x="4866" y="2469"/>
              <a:ext cx="1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x'</a:t>
              </a:r>
              <a:endParaRPr lang="en-US"/>
            </a:p>
          </p:txBody>
        </p:sp>
        <p:sp>
          <p:nvSpPr>
            <p:cNvPr id="34839" name="Rectangle 23"/>
            <p:cNvSpPr>
              <a:spLocks noChangeArrowheads="1"/>
            </p:cNvSpPr>
            <p:nvPr/>
          </p:nvSpPr>
          <p:spPr bwMode="auto">
            <a:xfrm>
              <a:off x="5083" y="2469"/>
              <a:ext cx="4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l</a:t>
              </a:r>
              <a:endParaRPr lang="en-US"/>
            </a:p>
          </p:txBody>
        </p:sp>
        <p:sp>
          <p:nvSpPr>
            <p:cNvPr id="34840" name="Rectangle 24"/>
            <p:cNvSpPr>
              <a:spLocks noChangeArrowheads="1"/>
            </p:cNvSpPr>
            <p:nvPr/>
          </p:nvSpPr>
          <p:spPr bwMode="auto">
            <a:xfrm>
              <a:off x="5015" y="2469"/>
              <a:ext cx="2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¤</a:t>
              </a:r>
              <a:endParaRPr lang="en-US"/>
            </a:p>
          </p:txBody>
        </p:sp>
        <p:sp>
          <p:nvSpPr>
            <p:cNvPr id="34841" name="Rectangle 25"/>
            <p:cNvSpPr>
              <a:spLocks noChangeArrowheads="1"/>
            </p:cNvSpPr>
            <p:nvPr/>
          </p:nvSpPr>
          <p:spPr bwMode="auto">
            <a:xfrm>
              <a:off x="4702" y="2469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(</a:t>
              </a:r>
              <a:endParaRPr lang="en-US"/>
            </a:p>
          </p:txBody>
        </p:sp>
        <p:sp>
          <p:nvSpPr>
            <p:cNvPr id="34842" name="Rectangle 26"/>
            <p:cNvSpPr>
              <a:spLocks noChangeArrowheads="1"/>
            </p:cNvSpPr>
            <p:nvPr/>
          </p:nvSpPr>
          <p:spPr bwMode="auto">
            <a:xfrm>
              <a:off x="5138" y="2469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)</a:t>
              </a:r>
              <a:endParaRPr lang="en-US"/>
            </a:p>
          </p:txBody>
        </p:sp>
        <p:sp>
          <p:nvSpPr>
            <p:cNvPr id="34843" name="Rectangle 27"/>
            <p:cNvSpPr>
              <a:spLocks noChangeArrowheads="1"/>
            </p:cNvSpPr>
            <p:nvPr/>
          </p:nvSpPr>
          <p:spPr bwMode="auto">
            <a:xfrm>
              <a:off x="5206" y="2469"/>
              <a:ext cx="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</a:rPr>
                <a:t>x</a:t>
              </a:r>
              <a:endParaRPr lang="en-US"/>
            </a:p>
          </p:txBody>
        </p:sp>
        <p:sp>
          <p:nvSpPr>
            <p:cNvPr id="34844" name="Rectangle 28"/>
            <p:cNvSpPr>
              <a:spLocks noChangeArrowheads="1"/>
            </p:cNvSpPr>
            <p:nvPr/>
          </p:nvSpPr>
          <p:spPr bwMode="auto">
            <a:xfrm>
              <a:off x="5219" y="2469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ˆ</a:t>
              </a:r>
              <a:endParaRPr lang="en-US"/>
            </a:p>
          </p:txBody>
        </p:sp>
        <p:sp>
          <p:nvSpPr>
            <p:cNvPr id="34845" name="Rectangle 29"/>
            <p:cNvSpPr>
              <a:spLocks noChangeArrowheads="1"/>
            </p:cNvSpPr>
            <p:nvPr/>
          </p:nvSpPr>
          <p:spPr bwMode="auto">
            <a:xfrm>
              <a:off x="4471" y="2469"/>
              <a:ext cx="21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cos</a:t>
              </a:r>
              <a:endParaRPr lang="en-US"/>
            </a:p>
          </p:txBody>
        </p:sp>
        <p:sp>
          <p:nvSpPr>
            <p:cNvPr id="34846" name="Rectangle 30"/>
            <p:cNvSpPr>
              <a:spLocks noChangeArrowheads="1"/>
            </p:cNvSpPr>
            <p:nvPr/>
          </p:nvSpPr>
          <p:spPr bwMode="auto">
            <a:xfrm>
              <a:off x="3302" y="2469"/>
              <a:ext cx="9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=</a:t>
              </a:r>
              <a:endParaRPr lang="en-US"/>
            </a:p>
          </p:txBody>
        </p:sp>
        <p:sp>
          <p:nvSpPr>
            <p:cNvPr id="34847" name="Rectangle 31"/>
            <p:cNvSpPr>
              <a:spLocks noChangeArrowheads="1"/>
            </p:cNvSpPr>
            <p:nvPr/>
          </p:nvSpPr>
          <p:spPr bwMode="auto">
            <a:xfrm>
              <a:off x="4104" y="2469"/>
              <a:ext cx="9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</a:rPr>
                <a:t>=</a:t>
              </a:r>
              <a:endParaRPr lang="en-US"/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/>
          <a:lstStyle/>
          <a:p>
            <a:r>
              <a:rPr lang="en-US"/>
              <a:t>Slot: Radiation function</a:t>
            </a:r>
          </a:p>
        </p:txBody>
      </p:sp>
      <p:sp>
        <p:nvSpPr>
          <p:cNvPr id="168966" name="Text Box 6"/>
          <p:cNvSpPr txBox="1">
            <a:spLocks noChangeArrowheads="1"/>
          </p:cNvSpPr>
          <p:nvPr/>
        </p:nvSpPr>
        <p:spPr bwMode="auto">
          <a:xfrm>
            <a:off x="611188" y="3392488"/>
            <a:ext cx="383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sz="2000"/>
              <a:t>Incremental magnetic source factor:</a:t>
            </a:r>
          </a:p>
        </p:txBody>
      </p:sp>
      <p:pic>
        <p:nvPicPr>
          <p:cNvPr id="16896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716338"/>
            <a:ext cx="4200525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8970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5157788"/>
            <a:ext cx="5614987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8971" name="Text Box 11"/>
          <p:cNvSpPr txBox="1">
            <a:spLocks noChangeArrowheads="1"/>
          </p:cNvSpPr>
          <p:nvPr/>
        </p:nvSpPr>
        <p:spPr bwMode="auto">
          <a:xfrm>
            <a:off x="611188" y="4005263"/>
            <a:ext cx="2701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Fourier transform factor:</a:t>
            </a:r>
          </a:p>
        </p:txBody>
      </p:sp>
      <p:sp>
        <p:nvSpPr>
          <p:cNvPr id="168973" name="Rectangle 13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8975" name="Rectangle 15"/>
          <p:cNvSpPr>
            <a:spLocks noChangeArrowheads="1"/>
          </p:cNvSpPr>
          <p:nvPr/>
        </p:nvSpPr>
        <p:spPr bwMode="auto">
          <a:xfrm>
            <a:off x="0" y="2895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8977" name="Text Box 17"/>
          <p:cNvSpPr txBox="1">
            <a:spLocks noChangeArrowheads="1"/>
          </p:cNvSpPr>
          <p:nvPr/>
        </p:nvSpPr>
        <p:spPr bwMode="auto">
          <a:xfrm>
            <a:off x="755650" y="1268413"/>
            <a:ext cx="2541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Radiation function:</a:t>
            </a:r>
          </a:p>
        </p:txBody>
      </p:sp>
      <p:sp>
        <p:nvSpPr>
          <p:cNvPr id="168978" name="Text Box 18"/>
          <p:cNvSpPr txBox="1">
            <a:spLocks noChangeArrowheads="1"/>
          </p:cNvSpPr>
          <p:nvPr/>
        </p:nvSpPr>
        <p:spPr bwMode="auto">
          <a:xfrm>
            <a:off x="611188" y="2887663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sz="2000"/>
              <a:t>Excitation:</a:t>
            </a:r>
          </a:p>
        </p:txBody>
      </p:sp>
      <p:pic>
        <p:nvPicPr>
          <p:cNvPr id="168979" name="Picture 19"/>
          <p:cNvPicPr>
            <a:picLocks noChangeAspect="1" noChangeArrowheads="1"/>
          </p:cNvPicPr>
          <p:nvPr/>
        </p:nvPicPr>
        <p:blipFill>
          <a:blip r:embed="rId5" cstate="print"/>
          <a:srcRect l="32545" r="49426" b="4895"/>
          <a:stretch>
            <a:fillRect/>
          </a:stretch>
        </p:blipFill>
        <p:spPr bwMode="auto">
          <a:xfrm>
            <a:off x="5795963" y="2852738"/>
            <a:ext cx="677989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8980" name="Rectangle 20"/>
          <p:cNvSpPr>
            <a:spLocks noChangeArrowheads="1"/>
          </p:cNvSpPr>
          <p:nvPr/>
        </p:nvSpPr>
        <p:spPr bwMode="auto">
          <a:xfrm>
            <a:off x="476250" y="2708275"/>
            <a:ext cx="7912100" cy="22098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8981" name="Text Box 21"/>
          <p:cNvSpPr txBox="1">
            <a:spLocks noChangeArrowheads="1"/>
          </p:cNvSpPr>
          <p:nvPr/>
        </p:nvSpPr>
        <p:spPr bwMode="auto">
          <a:xfrm>
            <a:off x="755650" y="1989138"/>
            <a:ext cx="481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Radiation function consists of 3 parts:</a:t>
            </a:r>
          </a:p>
        </p:txBody>
      </p:sp>
      <p:pic>
        <p:nvPicPr>
          <p:cNvPr id="32972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1124744"/>
            <a:ext cx="4099560" cy="77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356992"/>
            <a:ext cx="1645920" cy="422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/>
          <a:lstStyle/>
          <a:p>
            <a:r>
              <a:rPr lang="en-US"/>
              <a:t>Slot: Radiation function</a:t>
            </a:r>
          </a:p>
        </p:txBody>
      </p:sp>
      <p:pic>
        <p:nvPicPr>
          <p:cNvPr id="2478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557338"/>
            <a:ext cx="6858000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7820" name="Rectangle 12"/>
          <p:cNvSpPr>
            <a:spLocks noChangeArrowheads="1"/>
          </p:cNvSpPr>
          <p:nvPr/>
        </p:nvSpPr>
        <p:spPr bwMode="auto">
          <a:xfrm>
            <a:off x="2411413" y="4581525"/>
            <a:ext cx="438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Directivity 3 dB larger than dipole</a:t>
            </a:r>
          </a:p>
        </p:txBody>
      </p:sp>
      <p:sp>
        <p:nvSpPr>
          <p:cNvPr id="247821" name="Rectangle 13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7823" name="Rectangle 15"/>
          <p:cNvSpPr>
            <a:spLocks noChangeArrowheads="1"/>
          </p:cNvSpPr>
          <p:nvPr/>
        </p:nvSpPr>
        <p:spPr bwMode="auto">
          <a:xfrm>
            <a:off x="0" y="2895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916238" y="609600"/>
            <a:ext cx="3887787" cy="1019175"/>
          </a:xfrm>
        </p:spPr>
        <p:txBody>
          <a:bodyPr/>
          <a:lstStyle/>
          <a:p>
            <a:r>
              <a:rPr lang="en-US"/>
              <a:t>Comparison </a:t>
            </a:r>
          </a:p>
        </p:txBody>
      </p:sp>
      <p:sp>
        <p:nvSpPr>
          <p:cNvPr id="180237" name="Rectangle 13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0239" name="Rectangle 15"/>
          <p:cNvSpPr>
            <a:spLocks noChangeArrowheads="1"/>
          </p:cNvSpPr>
          <p:nvPr/>
        </p:nvSpPr>
        <p:spPr bwMode="auto">
          <a:xfrm>
            <a:off x="0" y="2895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8024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2133600"/>
            <a:ext cx="3098800" cy="2100263"/>
          </a:xfrm>
          <a:prstGeom prst="rect">
            <a:avLst/>
          </a:prstGeom>
          <a:noFill/>
        </p:spPr>
      </p:pic>
      <p:pic>
        <p:nvPicPr>
          <p:cNvPr id="180242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1500" y="4292600"/>
            <a:ext cx="3076575" cy="2112963"/>
          </a:xfrm>
          <a:prstGeom prst="rect">
            <a:avLst/>
          </a:prstGeom>
          <a:noFill/>
        </p:spPr>
      </p:pic>
      <p:pic>
        <p:nvPicPr>
          <p:cNvPr id="180243" name="Picture 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563" y="0"/>
            <a:ext cx="2044700" cy="1898650"/>
          </a:xfrm>
          <a:prstGeom prst="rect">
            <a:avLst/>
          </a:prstGeom>
          <a:noFill/>
        </p:spPr>
      </p:pic>
      <p:pic>
        <p:nvPicPr>
          <p:cNvPr id="180244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2060575"/>
            <a:ext cx="2962275" cy="2041525"/>
          </a:xfrm>
          <a:prstGeom prst="rect">
            <a:avLst/>
          </a:prstGeom>
          <a:noFill/>
        </p:spPr>
      </p:pic>
      <p:pic>
        <p:nvPicPr>
          <p:cNvPr id="180245" name="Picture 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4221163"/>
            <a:ext cx="3141662" cy="2051050"/>
          </a:xfrm>
          <a:prstGeom prst="rect">
            <a:avLst/>
          </a:prstGeom>
          <a:noFill/>
        </p:spPr>
      </p:pic>
      <p:sp>
        <p:nvSpPr>
          <p:cNvPr id="180247" name="Line 23"/>
          <p:cNvSpPr>
            <a:spLocks noChangeShapeType="1"/>
          </p:cNvSpPr>
          <p:nvPr/>
        </p:nvSpPr>
        <p:spPr bwMode="auto">
          <a:xfrm flipH="1">
            <a:off x="1547813" y="476250"/>
            <a:ext cx="360362" cy="504825"/>
          </a:xfrm>
          <a:prstGeom prst="line">
            <a:avLst/>
          </a:prstGeom>
          <a:noFill/>
          <a:ln w="889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48" name="Line 24"/>
          <p:cNvSpPr>
            <a:spLocks noChangeShapeType="1"/>
          </p:cNvSpPr>
          <p:nvPr/>
        </p:nvSpPr>
        <p:spPr bwMode="auto">
          <a:xfrm flipH="1">
            <a:off x="1116013" y="1052513"/>
            <a:ext cx="360362" cy="504825"/>
          </a:xfrm>
          <a:prstGeom prst="line">
            <a:avLst/>
          </a:prstGeom>
          <a:noFill/>
          <a:ln w="889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49" name="Text Box 25"/>
          <p:cNvSpPr txBox="1">
            <a:spLocks noChangeArrowheads="1"/>
          </p:cNvSpPr>
          <p:nvPr/>
        </p:nvSpPr>
        <p:spPr bwMode="auto">
          <a:xfrm>
            <a:off x="1743075" y="930275"/>
            <a:ext cx="806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/>
              <a:t>Dipole</a:t>
            </a:r>
          </a:p>
        </p:txBody>
      </p:sp>
      <p:graphicFrame>
        <p:nvGraphicFramePr>
          <p:cNvPr id="180250" name="Object 26"/>
          <p:cNvGraphicFramePr>
            <a:graphicFrameLocks noGrp="1" noChangeAspect="1"/>
          </p:cNvGraphicFramePr>
          <p:nvPr>
            <p:ph idx="1"/>
          </p:nvPr>
        </p:nvGraphicFramePr>
        <p:xfrm>
          <a:off x="3851275" y="4292600"/>
          <a:ext cx="17494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56" name="Equation" r:id="rId9" imgW="876300" imgH="241300" progId="">
                  <p:embed/>
                </p:oleObj>
              </mc:Choice>
              <mc:Fallback>
                <p:oleObj name="Equation" r:id="rId9" imgW="876300" imgH="241300" progId="">
                  <p:embed/>
                  <p:pic>
                    <p:nvPicPr>
                      <p:cNvPr id="0" name="Picture 2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4292600"/>
                        <a:ext cx="1749425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0252" name="Picture 28"/>
          <p:cNvPicPr>
            <a:picLocks noChangeAspect="1" noChangeArrowheads="1"/>
          </p:cNvPicPr>
          <p:nvPr/>
        </p:nvPicPr>
        <p:blipFill>
          <a:blip r:embed="rId8" cstate="print"/>
          <a:srcRect l="27489" t="31114" r="49571" b="16254"/>
          <a:stretch>
            <a:fillRect/>
          </a:stretch>
        </p:blipFill>
        <p:spPr bwMode="auto">
          <a:xfrm>
            <a:off x="2627313" y="4941888"/>
            <a:ext cx="720725" cy="1079500"/>
          </a:xfrm>
          <a:prstGeom prst="rect">
            <a:avLst/>
          </a:prstGeom>
          <a:noFill/>
        </p:spPr>
      </p:pic>
      <p:pic>
        <p:nvPicPr>
          <p:cNvPr id="180253" name="Picture 29"/>
          <p:cNvPicPr>
            <a:picLocks noChangeAspect="1" noChangeArrowheads="1"/>
          </p:cNvPicPr>
          <p:nvPr/>
        </p:nvPicPr>
        <p:blipFill>
          <a:blip r:embed="rId8" cstate="print"/>
          <a:srcRect l="50429" t="28096" r="28903" b="15712"/>
          <a:stretch>
            <a:fillRect/>
          </a:stretch>
        </p:blipFill>
        <p:spPr bwMode="auto">
          <a:xfrm>
            <a:off x="611188" y="4868863"/>
            <a:ext cx="647700" cy="1152525"/>
          </a:xfrm>
          <a:prstGeom prst="rect">
            <a:avLst/>
          </a:prstGeom>
          <a:noFill/>
        </p:spPr>
      </p:pic>
      <p:sp>
        <p:nvSpPr>
          <p:cNvPr id="180254" name="Line 30"/>
          <p:cNvSpPr>
            <a:spLocks noChangeShapeType="1"/>
          </p:cNvSpPr>
          <p:nvPr/>
        </p:nvSpPr>
        <p:spPr bwMode="auto">
          <a:xfrm flipV="1">
            <a:off x="1476375" y="260350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55" name="Line 31"/>
          <p:cNvSpPr>
            <a:spLocks noChangeShapeType="1"/>
          </p:cNvSpPr>
          <p:nvPr/>
        </p:nvSpPr>
        <p:spPr bwMode="auto">
          <a:xfrm>
            <a:off x="1476375" y="981075"/>
            <a:ext cx="719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56" name="Line 32"/>
          <p:cNvSpPr>
            <a:spLocks noChangeShapeType="1"/>
          </p:cNvSpPr>
          <p:nvPr/>
        </p:nvSpPr>
        <p:spPr bwMode="auto">
          <a:xfrm flipH="1">
            <a:off x="1042988" y="981075"/>
            <a:ext cx="43338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57" name="Text Box 33"/>
          <p:cNvSpPr txBox="1">
            <a:spLocks noChangeArrowheads="1"/>
          </p:cNvSpPr>
          <p:nvPr/>
        </p:nvSpPr>
        <p:spPr bwMode="auto">
          <a:xfrm>
            <a:off x="1187450" y="-6350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z</a:t>
            </a:r>
          </a:p>
        </p:txBody>
      </p:sp>
      <p:sp>
        <p:nvSpPr>
          <p:cNvPr id="180258" name="Text Box 34"/>
          <p:cNvSpPr txBox="1">
            <a:spLocks noChangeArrowheads="1"/>
          </p:cNvSpPr>
          <p:nvPr/>
        </p:nvSpPr>
        <p:spPr bwMode="auto">
          <a:xfrm>
            <a:off x="879475" y="143351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x</a:t>
            </a:r>
          </a:p>
        </p:txBody>
      </p:sp>
      <p:sp>
        <p:nvSpPr>
          <p:cNvPr id="180259" name="Text Box 35"/>
          <p:cNvSpPr txBox="1">
            <a:spLocks noChangeArrowheads="1"/>
          </p:cNvSpPr>
          <p:nvPr/>
        </p:nvSpPr>
        <p:spPr bwMode="auto">
          <a:xfrm>
            <a:off x="2124075" y="6413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60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Lecture </a:t>
            </a:r>
            <a:r>
              <a:rPr lang="en-US" altLang="sv-SE" sz="4800" dirty="0" smtClean="0"/>
              <a:t>8 </a:t>
            </a:r>
            <a:r>
              <a:rPr lang="en-US" altLang="sv-SE" sz="4800" dirty="0" smtClean="0"/>
              <a:t/>
            </a:r>
            <a:br>
              <a:rPr lang="en-US" altLang="sv-SE" sz="4800" dirty="0" smtClean="0"/>
            </a:br>
            <a:r>
              <a:rPr lang="en-US" altLang="sv-SE" sz="4800" dirty="0" smtClean="0"/>
              <a:t>Small Antennas – Part 1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 small antenna?</a:t>
            </a:r>
          </a:p>
          <a:p>
            <a:r>
              <a:rPr lang="en-US" dirty="0" smtClean="0"/>
              <a:t>Monopole </a:t>
            </a:r>
            <a:r>
              <a:rPr lang="en-US" dirty="0"/>
              <a:t>and </a:t>
            </a:r>
            <a:r>
              <a:rPr lang="en-US" dirty="0" smtClean="0"/>
              <a:t>dipole antennas</a:t>
            </a:r>
            <a:endParaRPr lang="en-US" dirty="0"/>
          </a:p>
          <a:p>
            <a:r>
              <a:rPr lang="en-US" dirty="0" smtClean="0"/>
              <a:t>Loop antenna</a:t>
            </a:r>
            <a:endParaRPr lang="en-US" dirty="0"/>
          </a:p>
          <a:p>
            <a:r>
              <a:rPr lang="en-US" dirty="0"/>
              <a:t>Helical antennas</a:t>
            </a:r>
          </a:p>
          <a:p>
            <a:r>
              <a:rPr lang="en-US" dirty="0"/>
              <a:t>Slot antennas</a:t>
            </a:r>
          </a:p>
          <a:p>
            <a:r>
              <a:rPr lang="en-US" b="1" dirty="0" err="1">
                <a:solidFill>
                  <a:srgbClr val="FF0000"/>
                </a:solidFill>
              </a:rPr>
              <a:t>Yagi</a:t>
            </a:r>
            <a:r>
              <a:rPr lang="en-US" b="1" dirty="0">
                <a:solidFill>
                  <a:srgbClr val="FF0000"/>
                </a:solidFill>
              </a:rPr>
              <a:t> antennas </a:t>
            </a:r>
          </a:p>
          <a:p>
            <a:r>
              <a:rPr lang="en-US" dirty="0"/>
              <a:t>Log-periodic wideband antennas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57166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Small antenna</a:t>
            </a:r>
            <a:endParaRPr lang="en-US" dirty="0"/>
          </a:p>
        </p:txBody>
      </p:sp>
      <p:sp>
        <p:nvSpPr>
          <p:cNvPr id="13824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3568" y="1628800"/>
            <a:ext cx="7772400" cy="4114800"/>
          </a:xfrm>
        </p:spPr>
        <p:txBody>
          <a:bodyPr/>
          <a:lstStyle/>
          <a:p>
            <a:r>
              <a:rPr lang="en-US" dirty="0"/>
              <a:t>We here mainly deal with antennas </a:t>
            </a:r>
            <a:r>
              <a:rPr lang="en-US" dirty="0" smtClean="0"/>
              <a:t>that are </a:t>
            </a:r>
            <a:r>
              <a:rPr lang="en-US" b="1" dirty="0" smtClean="0"/>
              <a:t>both</a:t>
            </a:r>
            <a:r>
              <a:rPr lang="en-US" dirty="0" smtClean="0"/>
              <a:t> </a:t>
            </a:r>
            <a:r>
              <a:rPr lang="en-US" dirty="0"/>
              <a:t>electrically and physically </a:t>
            </a:r>
            <a:r>
              <a:rPr lang="en-US" dirty="0" smtClean="0"/>
              <a:t>small</a:t>
            </a:r>
          </a:p>
          <a:p>
            <a:endParaRPr lang="en-US" dirty="0"/>
          </a:p>
          <a:p>
            <a:pPr lvl="1"/>
            <a:r>
              <a:rPr lang="en-US" dirty="0"/>
              <a:t>At or under </a:t>
            </a:r>
            <a:r>
              <a:rPr lang="en-US" dirty="0" smtClean="0">
                <a:cs typeface="Times New Roman" pitchFamily="18" charset="0"/>
              </a:rPr>
              <a:t>λ/2 electrically</a:t>
            </a:r>
          </a:p>
          <a:p>
            <a:pPr lvl="1"/>
            <a:endParaRPr lang="en-US" dirty="0" smtClean="0">
              <a:cs typeface="Times New Roman" pitchFamily="18" charset="0"/>
            </a:endParaRPr>
          </a:p>
          <a:p>
            <a:pPr lvl="1"/>
            <a:r>
              <a:rPr lang="en-US" dirty="0" smtClean="0">
                <a:cs typeface="Times New Roman" pitchFamily="18" charset="0"/>
              </a:rPr>
              <a:t>At </a:t>
            </a:r>
            <a:r>
              <a:rPr lang="en-US" dirty="0" smtClean="0"/>
              <a:t>or </a:t>
            </a:r>
            <a:r>
              <a:rPr lang="en-US" dirty="0"/>
              <a:t>under </a:t>
            </a:r>
            <a:r>
              <a:rPr lang="en-US" dirty="0" smtClean="0">
                <a:cs typeface="Times New Roman" pitchFamily="18" charset="0"/>
              </a:rPr>
              <a:t>hand size physically</a:t>
            </a:r>
            <a:endParaRPr lang="en-US" dirty="0"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5301208"/>
            <a:ext cx="7272808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One of learning outcomes for the lecture!</a:t>
            </a:r>
            <a:endParaRPr lang="en-US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Yagi-Uda antenna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unidirectional (one direction only) antenna commonly used in communications </a:t>
            </a:r>
            <a:r>
              <a:rPr lang="en-US" dirty="0" smtClean="0"/>
              <a:t>for frequencies above </a:t>
            </a:r>
            <a:r>
              <a:rPr lang="en-US" dirty="0"/>
              <a:t>10 </a:t>
            </a:r>
            <a:r>
              <a:rPr lang="en-US" dirty="0" smtClean="0"/>
              <a:t>MHz</a:t>
            </a:r>
          </a:p>
          <a:p>
            <a:endParaRPr lang="en-US" dirty="0" smtClean="0"/>
          </a:p>
          <a:p>
            <a:r>
              <a:rPr lang="en-US" dirty="0" smtClean="0"/>
              <a:t>Commonly used as TV antenna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r>
              <a:rPr lang="en-US"/>
              <a:t>Basic configuration of Yagi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12875"/>
            <a:ext cx="3671887" cy="4691063"/>
          </a:xfrm>
          <a:noFill/>
          <a:ln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Driven element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 a center-fed, half-wave dipole.</a:t>
            </a:r>
          </a:p>
          <a:p>
            <a:pPr>
              <a:lnSpc>
                <a:spcPct val="90000"/>
              </a:lnSpc>
            </a:pPr>
            <a:r>
              <a:rPr lang="en-US" sz="2400"/>
              <a:t>Reflector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behind driven element.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slightly longer than driven element. </a:t>
            </a:r>
          </a:p>
          <a:p>
            <a:pPr>
              <a:lnSpc>
                <a:spcPct val="90000"/>
              </a:lnSpc>
            </a:pPr>
            <a:r>
              <a:rPr lang="en-US" sz="2400"/>
              <a:t>Directors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in front of driven element.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shorter than driven element. 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typically one reflector and several directors.</a:t>
            </a:r>
          </a:p>
        </p:txBody>
      </p:sp>
      <p:pic>
        <p:nvPicPr>
          <p:cNvPr id="151556" name="Picture 4" descr="schema"/>
          <p:cNvPicPr>
            <a:picLocks noChangeAspect="1" noChangeArrowheads="1"/>
          </p:cNvPicPr>
          <p:nvPr/>
        </p:nvPicPr>
        <p:blipFill>
          <a:blip r:embed="rId3" cstate="print"/>
          <a:srcRect l="48927" t="1524"/>
          <a:stretch>
            <a:fillRect/>
          </a:stretch>
        </p:blipFill>
        <p:spPr bwMode="auto">
          <a:xfrm>
            <a:off x="4500563" y="1268413"/>
            <a:ext cx="4206875" cy="4716462"/>
          </a:xfrm>
          <a:prstGeom prst="rect">
            <a:avLst/>
          </a:prstGeom>
          <a:noFill/>
        </p:spPr>
      </p:pic>
      <p:sp>
        <p:nvSpPr>
          <p:cNvPr id="151557" name="Text Box 5"/>
          <p:cNvSpPr txBox="1">
            <a:spLocks noChangeArrowheads="1"/>
          </p:cNvSpPr>
          <p:nvPr/>
        </p:nvSpPr>
        <p:spPr bwMode="auto">
          <a:xfrm>
            <a:off x="6567488" y="1073150"/>
            <a:ext cx="1316037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000000"/>
                </a:solidFill>
              </a:rPr>
              <a:t>Reflector</a:t>
            </a:r>
          </a:p>
        </p:txBody>
      </p:sp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7075488" y="1700213"/>
            <a:ext cx="2068512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000000"/>
                </a:solidFill>
              </a:rPr>
              <a:t>Driven element</a:t>
            </a: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7596188" y="2205038"/>
            <a:ext cx="131762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000000"/>
                </a:solidFill>
              </a:rPr>
              <a:t>Directors</a:t>
            </a:r>
          </a:p>
        </p:txBody>
      </p:sp>
      <p:sp>
        <p:nvSpPr>
          <p:cNvPr id="151560" name="Text Box 8"/>
          <p:cNvSpPr txBox="1">
            <a:spLocks noChangeArrowheads="1"/>
          </p:cNvSpPr>
          <p:nvPr/>
        </p:nvSpPr>
        <p:spPr bwMode="auto">
          <a:xfrm>
            <a:off x="5940425" y="6092825"/>
            <a:ext cx="1958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smtClean="0">
                <a:solidFill>
                  <a:srgbClr val="000000"/>
                </a:solidFill>
              </a:rPr>
              <a:t>Here F =300/</a:t>
            </a:r>
            <a:r>
              <a:rPr lang="el-GR" smtClean="0">
                <a:solidFill>
                  <a:srgbClr val="000000"/>
                </a:solidFill>
                <a:cs typeface="Times New Roman" pitchFamily="18" charset="0"/>
              </a:rPr>
              <a:t>λ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r>
              <a:rPr lang="en-US" dirty="0"/>
              <a:t>Typical radiation pattern of </a:t>
            </a:r>
            <a:r>
              <a:rPr lang="en-US" dirty="0" err="1" smtClean="0"/>
              <a:t>Yagi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For both E- and H-planes</a:t>
            </a:r>
            <a:endParaRPr lang="en-US" sz="3600" dirty="0"/>
          </a:p>
        </p:txBody>
      </p:sp>
      <p:pic>
        <p:nvPicPr>
          <p:cNvPr id="153609" name="Picture 9" descr="wndw-print_img_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916113"/>
            <a:ext cx="5629275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6632"/>
            <a:ext cx="7772400" cy="1143000"/>
          </a:xfrm>
        </p:spPr>
        <p:txBody>
          <a:bodyPr/>
          <a:lstStyle/>
          <a:p>
            <a:r>
              <a:rPr lang="sv-SE" dirty="0" smtClean="0"/>
              <a:t>Characteristics of Yagi-Uda Antenna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56792"/>
            <a:ext cx="7772400" cy="4539208"/>
          </a:xfrm>
        </p:spPr>
        <p:txBody>
          <a:bodyPr/>
          <a:lstStyle/>
          <a:p>
            <a:r>
              <a:rPr lang="sv-SE" dirty="0" smtClean="0"/>
              <a:t>End-fire antenna, not an aperture antenna</a:t>
            </a:r>
          </a:p>
          <a:p>
            <a:r>
              <a:rPr lang="sv-SE" dirty="0" smtClean="0"/>
              <a:t>E-plane pattern and H-plane pattern are similar </a:t>
            </a:r>
          </a:p>
          <a:p>
            <a:pPr lvl="1"/>
            <a:r>
              <a:rPr lang="sv-SE" sz="2400" dirty="0" smtClean="0"/>
              <a:t>Even the E-plane and H-plane are very different in size</a:t>
            </a:r>
          </a:p>
          <a:p>
            <a:r>
              <a:rPr lang="en-US" dirty="0"/>
              <a:t>The gain does not increase </a:t>
            </a:r>
            <a:r>
              <a:rPr lang="en-US" dirty="0" smtClean="0"/>
              <a:t>linearly </a:t>
            </a:r>
            <a:r>
              <a:rPr lang="en-US" dirty="0"/>
              <a:t>with the number of elements used. </a:t>
            </a:r>
            <a:endParaRPr lang="en-US" dirty="0" smtClean="0"/>
          </a:p>
          <a:p>
            <a:pPr lvl="1"/>
            <a:r>
              <a:rPr lang="en-US" sz="2400" dirty="0" smtClean="0"/>
              <a:t>3-element </a:t>
            </a:r>
            <a:r>
              <a:rPr lang="en-US" sz="2400" dirty="0"/>
              <a:t>Yagi </a:t>
            </a:r>
            <a:r>
              <a:rPr lang="en-US" sz="2400" dirty="0" smtClean="0"/>
              <a:t>has 5 </a:t>
            </a:r>
            <a:r>
              <a:rPr lang="en-US" sz="2400" dirty="0"/>
              <a:t>to 6 </a:t>
            </a:r>
            <a:r>
              <a:rPr lang="en-US" sz="2400" dirty="0" err="1" smtClean="0"/>
              <a:t>dBi</a:t>
            </a:r>
            <a:r>
              <a:rPr lang="en-US" sz="2400" dirty="0" smtClean="0"/>
              <a:t> directivity. </a:t>
            </a:r>
          </a:p>
          <a:p>
            <a:pPr lvl="1"/>
            <a:r>
              <a:rPr lang="en-US" sz="2400" dirty="0" smtClean="0"/>
              <a:t>Adding </a:t>
            </a:r>
            <a:r>
              <a:rPr lang="en-US" sz="2400" dirty="0"/>
              <a:t>another director results in a 2 dB increase. </a:t>
            </a:r>
            <a:endParaRPr lang="en-US" sz="2400" dirty="0" smtClean="0"/>
          </a:p>
          <a:p>
            <a:pPr lvl="1"/>
            <a:r>
              <a:rPr lang="en-US" sz="2400" dirty="0" smtClean="0"/>
              <a:t>Additional </a:t>
            </a:r>
            <a:r>
              <a:rPr lang="en-US" sz="2400" dirty="0"/>
              <a:t>directors have less and less effect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dirty="0" smtClean="0"/>
              <a:t>Adding more reflector has negligible effect.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26680162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Yagi-Uda antenna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 gain more attention at 60 GHz and above to THz.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065" t="17640" r="14952" b="31961"/>
          <a:stretch/>
        </p:blipFill>
        <p:spPr>
          <a:xfrm>
            <a:off x="1943708" y="3416883"/>
            <a:ext cx="5256584" cy="288032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94524029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60"/>
            <a:ext cx="7772400" cy="1143000"/>
          </a:xfrm>
        </p:spPr>
        <p:txBody>
          <a:bodyPr/>
          <a:lstStyle/>
          <a:p>
            <a:r>
              <a:rPr lang="en-US" altLang="sv-SE" sz="4800" dirty="0" smtClean="0"/>
              <a:t>Lecture </a:t>
            </a:r>
            <a:r>
              <a:rPr lang="en-US" altLang="sv-SE" sz="4800" dirty="0" smtClean="0"/>
              <a:t>8 </a:t>
            </a:r>
            <a:r>
              <a:rPr lang="en-US" altLang="sv-SE" sz="4800" dirty="0" smtClean="0"/>
              <a:t/>
            </a:r>
            <a:br>
              <a:rPr lang="en-US" altLang="sv-SE" sz="4800" dirty="0" smtClean="0"/>
            </a:br>
            <a:r>
              <a:rPr lang="en-US" altLang="sv-SE" sz="4800" dirty="0" smtClean="0"/>
              <a:t>Small Antennas – Part 1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 small antenna?</a:t>
            </a:r>
          </a:p>
          <a:p>
            <a:r>
              <a:rPr lang="en-US" dirty="0" smtClean="0"/>
              <a:t>Monopole </a:t>
            </a:r>
            <a:r>
              <a:rPr lang="en-US" dirty="0"/>
              <a:t>and </a:t>
            </a:r>
            <a:r>
              <a:rPr lang="en-US" dirty="0" smtClean="0"/>
              <a:t>dipole antennas</a:t>
            </a:r>
            <a:endParaRPr lang="en-US" dirty="0"/>
          </a:p>
          <a:p>
            <a:r>
              <a:rPr lang="en-US" dirty="0" smtClean="0"/>
              <a:t>Loop antenna</a:t>
            </a:r>
            <a:endParaRPr lang="en-US" dirty="0"/>
          </a:p>
          <a:p>
            <a:r>
              <a:rPr lang="en-US" dirty="0"/>
              <a:t>Helical antennas</a:t>
            </a:r>
          </a:p>
          <a:p>
            <a:r>
              <a:rPr lang="en-US" dirty="0"/>
              <a:t>Slot antennas</a:t>
            </a:r>
          </a:p>
          <a:p>
            <a:r>
              <a:rPr lang="en-US" dirty="0" err="1"/>
              <a:t>Yagi</a:t>
            </a:r>
            <a:r>
              <a:rPr lang="en-US" dirty="0"/>
              <a:t> antennas </a:t>
            </a:r>
          </a:p>
          <a:p>
            <a:r>
              <a:rPr lang="en-US" b="1" dirty="0">
                <a:solidFill>
                  <a:srgbClr val="FF0000"/>
                </a:solidFill>
              </a:rPr>
              <a:t>Log-periodic wideband antennas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39670" y="188913"/>
            <a:ext cx="8861486" cy="1143000"/>
          </a:xfrm>
        </p:spPr>
        <p:txBody>
          <a:bodyPr/>
          <a:lstStyle/>
          <a:p>
            <a:r>
              <a:rPr lang="en-US" sz="4000" dirty="0"/>
              <a:t>Log-Periodic Dipole Array</a:t>
            </a:r>
            <a:br>
              <a:rPr lang="en-US" sz="4000" dirty="0"/>
            </a:br>
            <a:r>
              <a:rPr lang="en-US" sz="4000" dirty="0"/>
              <a:t>(LPDA)</a:t>
            </a:r>
          </a:p>
        </p:txBody>
      </p:sp>
      <p:pic>
        <p:nvPicPr>
          <p:cNvPr id="1556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643050"/>
            <a:ext cx="6002337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ruta 3"/>
          <p:cNvSpPr txBox="1"/>
          <p:nvPr/>
        </p:nvSpPr>
        <p:spPr>
          <a:xfrm>
            <a:off x="3071802" y="6143644"/>
            <a:ext cx="5537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Phase centre location varies with frequency</a:t>
            </a:r>
            <a:endParaRPr lang="en-GB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205038"/>
            <a:ext cx="4537075" cy="39608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sz="2400"/>
              <a:t>Two parallel dipoles over ground (Eleven configuration) </a:t>
            </a:r>
          </a:p>
          <a:p>
            <a:pPr lvl="1">
              <a:lnSpc>
                <a:spcPct val="80000"/>
              </a:lnSpc>
            </a:pPr>
            <a:r>
              <a:rPr lang="sv-SE" sz="2000"/>
              <a:t>equal E- and H-plane patterns</a:t>
            </a:r>
          </a:p>
          <a:p>
            <a:pPr lvl="1">
              <a:lnSpc>
                <a:spcPct val="80000"/>
              </a:lnSpc>
            </a:pPr>
            <a:r>
              <a:rPr lang="sv-SE" sz="2000"/>
              <a:t>Beamwidth constant with frequency</a:t>
            </a:r>
          </a:p>
          <a:p>
            <a:pPr lvl="1">
              <a:lnSpc>
                <a:spcPct val="80000"/>
              </a:lnSpc>
            </a:pPr>
            <a:r>
              <a:rPr lang="sv-SE" sz="2000"/>
              <a:t>phase center is locked to the ground plane </a:t>
            </a:r>
          </a:p>
          <a:p>
            <a:pPr lvl="1">
              <a:lnSpc>
                <a:spcPct val="80000"/>
              </a:lnSpc>
            </a:pPr>
            <a:r>
              <a:rPr lang="sv-SE" sz="2000"/>
              <a:t>low far-out sidelobes and backlobes.</a:t>
            </a:r>
          </a:p>
          <a:p>
            <a:pPr>
              <a:lnSpc>
                <a:spcPct val="80000"/>
              </a:lnSpc>
            </a:pPr>
            <a:r>
              <a:rPr lang="sv-SE" sz="2400"/>
              <a:t>Decade bandwidth by</a:t>
            </a:r>
          </a:p>
          <a:p>
            <a:pPr lvl="1">
              <a:lnSpc>
                <a:spcPct val="80000"/>
              </a:lnSpc>
            </a:pPr>
            <a:r>
              <a:rPr lang="sv-SE" sz="2000"/>
              <a:t>Logperiodic</a:t>
            </a:r>
          </a:p>
          <a:p>
            <a:pPr lvl="1">
              <a:lnSpc>
                <a:spcPct val="80000"/>
              </a:lnSpc>
            </a:pPr>
            <a:r>
              <a:rPr lang="sv-SE" sz="2000"/>
              <a:t>Folded dipoles</a:t>
            </a:r>
          </a:p>
        </p:txBody>
      </p:sp>
      <p:graphicFrame>
        <p:nvGraphicFramePr>
          <p:cNvPr id="15974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932363" y="2133600"/>
          <a:ext cx="38100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88" name="Bitmap Image" r:id="rId4" imgW="4105848" imgH="1009791" progId="PBrush">
                  <p:embed/>
                </p:oleObj>
              </mc:Choice>
              <mc:Fallback>
                <p:oleObj name="Bitmap Image" r:id="rId4" imgW="4105848" imgH="1009791" progId="PBrush">
                  <p:embed/>
                  <p:pic>
                    <p:nvPicPr>
                      <p:cNvPr id="0" name="Picture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2133600"/>
                        <a:ext cx="381000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9749" name="Picture 5" descr="Artist impression of new feed without coax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3716338"/>
            <a:ext cx="3960812" cy="2692400"/>
          </a:xfrm>
          <a:prstGeom prst="rect">
            <a:avLst/>
          </a:prstGeom>
          <a:noFill/>
        </p:spPr>
      </p:pic>
      <p:sp>
        <p:nvSpPr>
          <p:cNvPr id="159750" name="AutoShape 6"/>
          <p:cNvSpPr>
            <a:spLocks noChangeArrowheads="1"/>
          </p:cNvSpPr>
          <p:nvPr/>
        </p:nvSpPr>
        <p:spPr bwMode="auto">
          <a:xfrm>
            <a:off x="6659563" y="3213100"/>
            <a:ext cx="288925" cy="360363"/>
          </a:xfrm>
          <a:prstGeom prst="downArrow">
            <a:avLst>
              <a:gd name="adj1" fmla="val 50000"/>
              <a:gd name="adj2" fmla="val 31181"/>
            </a:avLst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v-SE" baseline="-25000" smtClean="0">
              <a:solidFill>
                <a:srgbClr val="CCCCFF"/>
              </a:solidFill>
              <a:latin typeface="Times" pitchFamily="18" charset="0"/>
            </a:endParaRPr>
          </a:p>
        </p:txBody>
      </p:sp>
      <p:sp>
        <p:nvSpPr>
          <p:cNvPr id="159751" name="Rectangle 7"/>
          <p:cNvSpPr>
            <a:spLocks noChangeArrowheads="1"/>
          </p:cNvSpPr>
          <p:nvPr/>
        </p:nvSpPr>
        <p:spPr bwMode="auto">
          <a:xfrm>
            <a:off x="684213" y="188913"/>
            <a:ext cx="77755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Eleven Antenna – a decade bandwidth log-periodic antenna</a:t>
            </a:r>
            <a:endParaRPr lang="en-US" sz="4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684213" y="188913"/>
            <a:ext cx="77755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000" smtClean="0">
                <a:solidFill>
                  <a:srgbClr val="FF0000"/>
                </a:solidFill>
              </a:rPr>
              <a:t>Several Projects on Eleven Antenna</a:t>
            </a:r>
            <a:endParaRPr lang="en-US" sz="4400" smtClean="0">
              <a:solidFill>
                <a:srgbClr val="FF0000"/>
              </a:solidFill>
            </a:endParaRPr>
          </a:p>
        </p:txBody>
      </p:sp>
      <p:pic>
        <p:nvPicPr>
          <p:cNvPr id="16180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89138"/>
            <a:ext cx="2886075" cy="2322512"/>
          </a:xfrm>
          <a:prstGeom prst="rect">
            <a:avLst/>
          </a:prstGeom>
          <a:noFill/>
        </p:spPr>
      </p:pic>
      <p:pic>
        <p:nvPicPr>
          <p:cNvPr id="161802" name="Picture 10" descr="P1030124"/>
          <p:cNvPicPr>
            <a:picLocks noChangeAspect="1" noChangeArrowheads="1"/>
          </p:cNvPicPr>
          <p:nvPr/>
        </p:nvPicPr>
        <p:blipFill>
          <a:blip r:embed="rId4" cstate="print"/>
          <a:srcRect l="24980" t="14977" r="15059" b="11765"/>
          <a:stretch>
            <a:fillRect/>
          </a:stretch>
        </p:blipFill>
        <p:spPr bwMode="auto">
          <a:xfrm>
            <a:off x="6156325" y="4365625"/>
            <a:ext cx="2439988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03" name="Text Box 11"/>
          <p:cNvSpPr txBox="1">
            <a:spLocks noChangeArrowheads="1"/>
          </p:cNvSpPr>
          <p:nvPr/>
        </p:nvSpPr>
        <p:spPr bwMode="auto">
          <a:xfrm>
            <a:off x="395288" y="4292600"/>
            <a:ext cx="30448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smtClean="0">
                <a:solidFill>
                  <a:srgbClr val="000000"/>
                </a:solidFill>
              </a:rPr>
              <a:t>For use in Green Bank </a:t>
            </a:r>
          </a:p>
          <a:p>
            <a:r>
              <a:rPr lang="en-US" i="1" smtClean="0">
                <a:solidFill>
                  <a:srgbClr val="000000"/>
                </a:solidFill>
              </a:rPr>
              <a:t>radio telescope for 150 – 1700 MHz</a:t>
            </a:r>
          </a:p>
        </p:txBody>
      </p:sp>
      <p:sp>
        <p:nvSpPr>
          <p:cNvPr id="161804" name="Text Box 12"/>
          <p:cNvSpPr txBox="1">
            <a:spLocks noChangeArrowheads="1"/>
          </p:cNvSpPr>
          <p:nvPr/>
        </p:nvSpPr>
        <p:spPr bwMode="auto">
          <a:xfrm>
            <a:off x="2555875" y="5805488"/>
            <a:ext cx="38655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 i="1" smtClean="0">
                <a:solidFill>
                  <a:srgbClr val="000000"/>
                </a:solidFill>
              </a:rPr>
              <a:t>For use in RATAN telescope </a:t>
            </a:r>
          </a:p>
          <a:p>
            <a:pPr algn="ctr"/>
            <a:r>
              <a:rPr lang="en-US" b="1" i="1" smtClean="0">
                <a:solidFill>
                  <a:srgbClr val="000000"/>
                </a:solidFill>
              </a:rPr>
              <a:t>for 500 – 3000 MHz</a:t>
            </a:r>
          </a:p>
        </p:txBody>
      </p:sp>
      <p:pic>
        <p:nvPicPr>
          <p:cNvPr id="161805" name="Picture 13"/>
          <p:cNvPicPr>
            <a:picLocks noChangeAspect="1" noChangeArrowheads="1"/>
          </p:cNvPicPr>
          <p:nvPr/>
        </p:nvPicPr>
        <p:blipFill>
          <a:blip r:embed="rId5" cstate="print"/>
          <a:srcRect l="65553" t="2380" r="311" b="27777"/>
          <a:stretch>
            <a:fillRect/>
          </a:stretch>
        </p:blipFill>
        <p:spPr bwMode="auto">
          <a:xfrm>
            <a:off x="3995738" y="1628775"/>
            <a:ext cx="2374900" cy="23764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61806" name="Text Box 14"/>
          <p:cNvSpPr txBox="1">
            <a:spLocks noChangeArrowheads="1"/>
          </p:cNvSpPr>
          <p:nvPr/>
        </p:nvSpPr>
        <p:spPr bwMode="auto">
          <a:xfrm>
            <a:off x="6567488" y="2152650"/>
            <a:ext cx="25384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000000"/>
                </a:solidFill>
              </a:rPr>
              <a:t>GMRT </a:t>
            </a:r>
          </a:p>
          <a:p>
            <a:r>
              <a:rPr lang="en-US" smtClean="0">
                <a:solidFill>
                  <a:srgbClr val="000000"/>
                </a:solidFill>
              </a:rPr>
              <a:t>for 200 – 800 MHz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684213" y="188913"/>
            <a:ext cx="77755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smtClean="0">
                <a:solidFill>
                  <a:srgbClr val="FF0000"/>
                </a:solidFill>
              </a:rPr>
              <a:t>Measured Radiation Patterns in 45 deg plane of Eleven Antenna for 1 – 13 GHz</a:t>
            </a:r>
          </a:p>
        </p:txBody>
      </p:sp>
      <p:pic>
        <p:nvPicPr>
          <p:cNvPr id="16384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2133600"/>
            <a:ext cx="5343525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 txBox="1">
            <a:spLocks noGrp="1"/>
          </p:cNvSpPr>
          <p:nvPr/>
        </p:nvSpPr>
        <p:spPr bwMode="black">
          <a:xfrm>
            <a:off x="5867400" y="0"/>
            <a:ext cx="24384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/>
          <a:lstStyle/>
          <a:p>
            <a:pPr algn="r">
              <a:defRPr/>
            </a:pPr>
            <a:r>
              <a:rPr lang="en-US" altLang="en-US" sz="900" b="1">
                <a:latin typeface="+mn-lt"/>
              </a:rPr>
              <a:t>Flextronics Corporate Presentation</a:t>
            </a:r>
          </a:p>
        </p:txBody>
      </p:sp>
      <p:sp>
        <p:nvSpPr>
          <p:cNvPr id="12800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sv-SE"/>
              <a:t>Stub/helical antennas</a:t>
            </a:r>
            <a:endParaRPr lang="en-US"/>
          </a:p>
        </p:txBody>
      </p:sp>
      <p:sp>
        <p:nvSpPr>
          <p:cNvPr id="12800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US" b="1" i="1">
                <a:latin typeface="Times New Roman" pitchFamily="18" charset="0"/>
                <a:cs typeface="Times New Roman" pitchFamily="18" charset="0"/>
              </a:rPr>
              <a:t>Bluetooth Stub Antenna</a:t>
            </a:r>
            <a:r>
              <a:rPr lang="en-US" b="1" i="1">
                <a:latin typeface="Times New Roman" pitchFamily="18" charset="0"/>
              </a:rPr>
              <a:t> </a:t>
            </a:r>
            <a:r>
              <a:rPr lang="sv-SE" b="1" i="1">
                <a:latin typeface="Times New Roman" pitchFamily="18" charset="0"/>
              </a:rPr>
              <a:t>			GSM Stub Antenna</a:t>
            </a:r>
            <a:endParaRPr lang="en-US" b="1" i="1">
              <a:latin typeface="Times New Roman" pitchFamily="18" charset="0"/>
            </a:endParaRPr>
          </a:p>
        </p:txBody>
      </p:sp>
      <p:graphicFrame>
        <p:nvGraphicFramePr>
          <p:cNvPr id="128005" name="Object 4"/>
          <p:cNvGraphicFramePr>
            <a:graphicFrameLocks noChangeAspect="1"/>
          </p:cNvGraphicFramePr>
          <p:nvPr/>
        </p:nvGraphicFramePr>
        <p:xfrm>
          <a:off x="1981200" y="2209800"/>
          <a:ext cx="2651125" cy="272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17" name="Photo Editor-foto" r:id="rId4" imgW="2600000" imgH="2666667" progId="">
                  <p:embed/>
                </p:oleObj>
              </mc:Choice>
              <mc:Fallback>
                <p:oleObj name="Photo Editor-foto" r:id="rId4" imgW="2600000" imgH="2666667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209800"/>
                        <a:ext cx="2651125" cy="272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6" name="Object 5"/>
          <p:cNvGraphicFramePr>
            <a:graphicFrameLocks noChangeAspect="1"/>
          </p:cNvGraphicFramePr>
          <p:nvPr/>
        </p:nvGraphicFramePr>
        <p:xfrm>
          <a:off x="4953000" y="2133600"/>
          <a:ext cx="3135313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18" name="Photo Editor-foto" r:id="rId6" imgW="2695951" imgH="2752381" progId="">
                  <p:embed/>
                </p:oleObj>
              </mc:Choice>
              <mc:Fallback>
                <p:oleObj name="Photo Editor-foto" r:id="rId6" imgW="2695951" imgH="2752381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133600"/>
                        <a:ext cx="3135313" cy="320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7" name="Text Box 6"/>
          <p:cNvSpPr txBox="1">
            <a:spLocks noChangeArrowheads="1"/>
          </p:cNvSpPr>
          <p:nvPr/>
        </p:nvSpPr>
        <p:spPr bwMode="auto">
          <a:xfrm>
            <a:off x="1203325" y="5522913"/>
            <a:ext cx="657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1800">
                <a:latin typeface="Arial" charset="0"/>
              </a:rPr>
              <a:t>There are normally wires or metal strips inside the plastic cover</a:t>
            </a:r>
            <a:endParaRPr lang="en-US" sz="1800">
              <a:latin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C5F9B7D-2892-4B41-A629-41325404FC3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333375"/>
            <a:ext cx="8172450" cy="1371600"/>
          </a:xfrm>
        </p:spPr>
        <p:txBody>
          <a:bodyPr lIns="90487" tIns="44450" rIns="90487" bIns="44450"/>
          <a:lstStyle/>
          <a:p>
            <a:r>
              <a:rPr lang="en-GB" sz="3600"/>
              <a:t>Measured reflection coefficient of Eleven Antenna for 2 – 13 GHz</a:t>
            </a:r>
            <a:endParaRPr lang="en-US" sz="3600"/>
          </a:p>
        </p:txBody>
      </p:sp>
      <p:pic>
        <p:nvPicPr>
          <p:cNvPr id="1679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773238"/>
            <a:ext cx="575786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7942" name="Picture 6" descr="DSCN0912"/>
          <p:cNvPicPr>
            <a:picLocks noChangeAspect="1" noChangeArrowheads="1"/>
          </p:cNvPicPr>
          <p:nvPr/>
        </p:nvPicPr>
        <p:blipFill>
          <a:blip r:embed="rId4" cstate="print"/>
          <a:srcRect l="18874" t="183" r="10490" b="2869"/>
          <a:stretch>
            <a:fillRect/>
          </a:stretch>
        </p:blipFill>
        <p:spPr bwMode="auto">
          <a:xfrm>
            <a:off x="6227763" y="2420938"/>
            <a:ext cx="2447925" cy="252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260648"/>
            <a:ext cx="7772400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sv-SE" altLang="sv-SE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Learning outcomes of the Lecture</a:t>
            </a:r>
            <a:endParaRPr lang="en-US" sz="36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600"/>
          </a:xfrm>
        </p:spPr>
        <p:txBody>
          <a:bodyPr/>
          <a:lstStyle/>
          <a:p>
            <a:r>
              <a:rPr lang="en-US" u="sng" dirty="0" smtClean="0">
                <a:latin typeface="+mj-lt"/>
              </a:rPr>
              <a:t>Describe</a:t>
            </a:r>
            <a:r>
              <a:rPr lang="en-US" dirty="0" smtClean="0">
                <a:latin typeface="+mj-lt"/>
              </a:rPr>
              <a:t> the definition of small antennas.</a:t>
            </a:r>
          </a:p>
          <a:p>
            <a:r>
              <a:rPr lang="en-US" u="sng" dirty="0" smtClean="0"/>
              <a:t>Describe</a:t>
            </a:r>
            <a:r>
              <a:rPr lang="en-US" dirty="0" smtClean="0"/>
              <a:t> at least five small antennas.</a:t>
            </a:r>
          </a:p>
          <a:p>
            <a:r>
              <a:rPr lang="en-US" u="sng" dirty="0" smtClean="0"/>
              <a:t>Describe</a:t>
            </a:r>
            <a:r>
              <a:rPr lang="en-US" dirty="0" smtClean="0"/>
              <a:t> characteristics of the radiation function of these small antennas, such as the directivity and radiation resistance.</a:t>
            </a:r>
          </a:p>
          <a:p>
            <a:r>
              <a:rPr lang="en-GB" u="sng" dirty="0" smtClean="0"/>
              <a:t>Explain</a:t>
            </a:r>
            <a:r>
              <a:rPr lang="en-GB" dirty="0" smtClean="0"/>
              <a:t> the analysis models for these small antennas.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lecture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Small antennas part 2</a:t>
            </a:r>
          </a:p>
          <a:p>
            <a:pPr lvl="1"/>
            <a:endParaRPr lang="en-GB" sz="1400" dirty="0" smtClean="0"/>
          </a:p>
          <a:p>
            <a:pPr lvl="1"/>
            <a:r>
              <a:rPr lang="en-US" dirty="0" smtClean="0"/>
              <a:t>Microstrip patch antennas</a:t>
            </a:r>
          </a:p>
          <a:p>
            <a:pPr lvl="1"/>
            <a:r>
              <a:rPr lang="en-US" dirty="0" smtClean="0"/>
              <a:t>Inverted F-antennas</a:t>
            </a:r>
          </a:p>
          <a:p>
            <a:pPr lvl="1"/>
            <a:r>
              <a:rPr lang="en-US" dirty="0" smtClean="0"/>
              <a:t>Planar Inverted F-antennas</a:t>
            </a:r>
          </a:p>
          <a:p>
            <a:pPr lvl="1"/>
            <a:r>
              <a:rPr lang="en-US" altLang="sv-SE" dirty="0" smtClean="0"/>
              <a:t>Miniaturization</a:t>
            </a:r>
            <a:endParaRPr lang="en-GB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6"/>
          <p:cNvSpPr txBox="1">
            <a:spLocks noGrp="1"/>
          </p:cNvSpPr>
          <p:nvPr/>
        </p:nvSpPr>
        <p:spPr bwMode="black">
          <a:xfrm>
            <a:off x="5867400" y="0"/>
            <a:ext cx="24384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/>
          <a:lstStyle/>
          <a:p>
            <a:pPr algn="r">
              <a:defRPr/>
            </a:pPr>
            <a:r>
              <a:rPr lang="en-US" altLang="en-US" sz="900" b="1">
                <a:latin typeface="+mn-lt"/>
              </a:rPr>
              <a:t>Flextronics Corporate Presentation</a:t>
            </a:r>
          </a:p>
        </p:txBody>
      </p:sp>
      <p:sp>
        <p:nvSpPr>
          <p:cNvPr id="12902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sv-SE"/>
              <a:t>Laminate Antenna</a:t>
            </a:r>
            <a:endParaRPr lang="en-US"/>
          </a:p>
        </p:txBody>
      </p:sp>
      <p:sp>
        <p:nvSpPr>
          <p:cNvPr id="12902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371600"/>
            <a:ext cx="3886200" cy="4648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1800" b="1" i="1">
                <a:latin typeface="Times New Roman" pitchFamily="18" charset="0"/>
                <a:cs typeface="Times New Roman" pitchFamily="18" charset="0"/>
              </a:rPr>
              <a:t>Flexible Laminate Antenna</a:t>
            </a:r>
            <a:r>
              <a:rPr lang="en-US" sz="1800">
                <a:cs typeface="Times New Roman" pitchFamily="18" charset="0"/>
              </a:rPr>
              <a:t> </a:t>
            </a:r>
            <a:endParaRPr lang="sv-SE" sz="1800">
              <a:cs typeface="Times New Roman" pitchFamily="18" charset="0"/>
            </a:endParaRPr>
          </a:p>
          <a:p>
            <a:pPr marL="0" indent="0" eaLnBrk="1" hangingPunct="1">
              <a:buFontTx/>
              <a:buNone/>
            </a:pPr>
            <a:endParaRPr lang="en-US" sz="1800"/>
          </a:p>
        </p:txBody>
      </p:sp>
      <p:graphicFrame>
        <p:nvGraphicFramePr>
          <p:cNvPr id="129029" name="Object 4"/>
          <p:cNvGraphicFramePr>
            <a:graphicFrameLocks noChangeAspect="1"/>
          </p:cNvGraphicFramePr>
          <p:nvPr/>
        </p:nvGraphicFramePr>
        <p:xfrm>
          <a:off x="838200" y="2286000"/>
          <a:ext cx="264477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7" name="Photo Editor-foto" r:id="rId4" imgW="2657846" imgH="1295238" progId="">
                  <p:embed/>
                </p:oleObj>
              </mc:Choice>
              <mc:Fallback>
                <p:oleObj name="Photo Editor-foto" r:id="rId4" imgW="2657846" imgH="1295238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86000"/>
                        <a:ext cx="2644775" cy="128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0" name="Object 5"/>
          <p:cNvGraphicFramePr>
            <a:graphicFrameLocks noChangeAspect="1"/>
          </p:cNvGraphicFramePr>
          <p:nvPr/>
        </p:nvGraphicFramePr>
        <p:xfrm>
          <a:off x="1143000" y="3657600"/>
          <a:ext cx="4114800" cy="264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8" name="Photo Editor-foto" r:id="rId6" imgW="2629267" imgH="1685714" progId="">
                  <p:embed/>
                </p:oleObj>
              </mc:Choice>
              <mc:Fallback>
                <p:oleObj name="Photo Editor-foto" r:id="rId6" imgW="2629267" imgH="1685714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657600"/>
                        <a:ext cx="4114800" cy="2644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1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876800" y="2743200"/>
          <a:ext cx="3733800" cy="180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9" name="Photo Editor-foto" r:id="rId8" imgW="2695951" imgH="1305107" progId="">
                  <p:embed/>
                </p:oleObj>
              </mc:Choice>
              <mc:Fallback>
                <p:oleObj name="Photo Editor-foto" r:id="rId8" imgW="2695951" imgH="1305107" progId="">
                  <p:embed/>
                  <p:pic>
                    <p:nvPicPr>
                      <p:cNvPr id="0" name="Picture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2743200"/>
                        <a:ext cx="3733800" cy="1808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C5F9B7D-2892-4B41-A629-41325404FC3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tandardformgivning">
  <a:themeElements>
    <a:clrScheme name="">
      <a:dk1>
        <a:srgbClr val="052B59"/>
      </a:dk1>
      <a:lt1>
        <a:srgbClr val="FFFFFF"/>
      </a:lt1>
      <a:dk2>
        <a:srgbClr val="052B59"/>
      </a:dk2>
      <a:lt2>
        <a:srgbClr val="808080"/>
      </a:lt2>
      <a:accent1>
        <a:srgbClr val="F5741D"/>
      </a:accent1>
      <a:accent2>
        <a:srgbClr val="C83A0E"/>
      </a:accent2>
      <a:accent3>
        <a:srgbClr val="FFFFFF"/>
      </a:accent3>
      <a:accent4>
        <a:srgbClr val="03234B"/>
      </a:accent4>
      <a:accent5>
        <a:srgbClr val="F9BCAB"/>
      </a:accent5>
      <a:accent6>
        <a:srgbClr val="B5340C"/>
      </a:accent6>
      <a:hlink>
        <a:srgbClr val="000000"/>
      </a:hlink>
      <a:folHlink>
        <a:srgbClr val="052B59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12330</TotalTime>
  <Words>2100</Words>
  <Application>Microsoft Office PowerPoint</Application>
  <PresentationFormat>On-screen Show (4:3)</PresentationFormat>
  <Paragraphs>611</Paragraphs>
  <Slides>82</Slides>
  <Notes>81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82</vt:i4>
      </vt:variant>
    </vt:vector>
  </HeadingPairs>
  <TitlesOfParts>
    <vt:vector size="100" baseType="lpstr">
      <vt:lpstr>Batang</vt:lpstr>
      <vt:lpstr>Arial</vt:lpstr>
      <vt:lpstr>Arial Rounded MT Bold</vt:lpstr>
      <vt:lpstr>Calibri</vt:lpstr>
      <vt:lpstr>Symbol</vt:lpstr>
      <vt:lpstr>Times</vt:lpstr>
      <vt:lpstr>Times New Roman</vt:lpstr>
      <vt:lpstr>Webdings</vt:lpstr>
      <vt:lpstr>Wingdings</vt:lpstr>
      <vt:lpstr>Blank Presentation</vt:lpstr>
      <vt:lpstr>2_Custom Design</vt:lpstr>
      <vt:lpstr>1_Custom Design</vt:lpstr>
      <vt:lpstr>Custom Design</vt:lpstr>
      <vt:lpstr>Standardformgivning</vt:lpstr>
      <vt:lpstr>1_Blank Presentation</vt:lpstr>
      <vt:lpstr>Photo Editor-foto</vt:lpstr>
      <vt:lpstr>Equation</vt:lpstr>
      <vt:lpstr>Bitmap Image</vt:lpstr>
      <vt:lpstr>Lecture 8  Small Antennas – Part 1</vt:lpstr>
      <vt:lpstr>Learning outcomes of the Lecture</vt:lpstr>
      <vt:lpstr>Lecture 8  Small Antennas – Part 1</vt:lpstr>
      <vt:lpstr>Lecture 8  Small Antennas – Part 1</vt:lpstr>
      <vt:lpstr>What is a small antenna?</vt:lpstr>
      <vt:lpstr>Small antenna</vt:lpstr>
      <vt:lpstr>Small antenna</vt:lpstr>
      <vt:lpstr>Stub/helical antennas</vt:lpstr>
      <vt:lpstr>Laminate Antenna</vt:lpstr>
      <vt:lpstr>Dual Antenna Prototype  for UMTS</vt:lpstr>
      <vt:lpstr>Lecture 8  Small Antennas – Part 1</vt:lpstr>
      <vt:lpstr>Monopole and dipole</vt:lpstr>
      <vt:lpstr>Balun</vt:lpstr>
      <vt:lpstr>PowerPoint Presentation</vt:lpstr>
      <vt:lpstr>The most famous balun</vt:lpstr>
      <vt:lpstr>Ultra-wideband Balun</vt:lpstr>
      <vt:lpstr>Approximate current distribution of monopole on ground plane</vt:lpstr>
      <vt:lpstr>Approximate current distribution of monopole on ground plane</vt:lpstr>
      <vt:lpstr>Use imaging to solve the problem Now it is  a problem of dipole!</vt:lpstr>
      <vt:lpstr>Quiz:  What we have ingored in the modeling for monopole</vt:lpstr>
      <vt:lpstr>Approximate current distribution of dipole</vt:lpstr>
      <vt:lpstr>Approximate current distribution of dipole</vt:lpstr>
      <vt:lpstr>Approx. current distr. of dipole</vt:lpstr>
      <vt:lpstr>Monopole on ground plane and dipole in free space </vt:lpstr>
      <vt:lpstr>Which differences we should notice  when we use the result of dipole in free space to get the result for Monopole on ground plane ?</vt:lpstr>
      <vt:lpstr>Current distribution of  dipole with arbitrary orientation </vt:lpstr>
      <vt:lpstr>Radiation field function of  dipole</vt:lpstr>
      <vt:lpstr>Fourier transform</vt:lpstr>
      <vt:lpstr>Example: vertical halfwave dipole</vt:lpstr>
      <vt:lpstr>Y-polarized halfwave dipole</vt:lpstr>
      <vt:lpstr>Normalized E-plane radiation pattern</vt:lpstr>
      <vt:lpstr>3D radiation pattern</vt:lpstr>
      <vt:lpstr>Radiation Patterns</vt:lpstr>
      <vt:lpstr>BOR1 efficiency for y-dir. dipole</vt:lpstr>
      <vt:lpstr>BOR1 efficiency Definition</vt:lpstr>
      <vt:lpstr>Short dipole</vt:lpstr>
      <vt:lpstr>Directivity of short dipole</vt:lpstr>
      <vt:lpstr>Radiation resistance of short dipole</vt:lpstr>
      <vt:lpstr>Example of radiation resistance of short dipole</vt:lpstr>
      <vt:lpstr>Directivity and radiation resistance of halfwave dipole in free space</vt:lpstr>
      <vt:lpstr>Dipole impedance</vt:lpstr>
      <vt:lpstr>Dipole fed by 50 ohm line</vt:lpstr>
      <vt:lpstr>Arbitrary dipole above PEC ground plane</vt:lpstr>
      <vt:lpstr>Vertical dipole above ground</vt:lpstr>
      <vt:lpstr>Vertical dipole above ground</vt:lpstr>
      <vt:lpstr>Vertical dipole above ground: Directivity and radiation resistance</vt:lpstr>
      <vt:lpstr>Vertical monopole above ground</vt:lpstr>
      <vt:lpstr>Horizontal dipole above ground</vt:lpstr>
      <vt:lpstr>Horizontal short dipole &amp; ground: Directivity and radiation resistance</vt:lpstr>
      <vt:lpstr>Reflection coefficient for horizontal dipole above ground</vt:lpstr>
      <vt:lpstr>Lecture 8  Small Antennas – Part 1</vt:lpstr>
      <vt:lpstr>Small loop antenna as a vertical magnetic dipole (BOR0)</vt:lpstr>
      <vt:lpstr>Small loop antenna radiates as a vertical magnetic dipole (BOR0)</vt:lpstr>
      <vt:lpstr>Lecture 8  Small Antennas – Part 1</vt:lpstr>
      <vt:lpstr>Helical antennas</vt:lpstr>
      <vt:lpstr>Helical antennas:  Two basic operation cases (Modes)</vt:lpstr>
      <vt:lpstr>Helical antennas:  Two basic operation cases (Modes)</vt:lpstr>
      <vt:lpstr>Helical antennas:  Two basic operation cases (Modes)</vt:lpstr>
      <vt:lpstr>Helical antennas:  Two basic operation cases (Modes)</vt:lpstr>
      <vt:lpstr>Co- and crosspolar radiation patterns of resonant loop</vt:lpstr>
      <vt:lpstr>Comparison</vt:lpstr>
      <vt:lpstr>Lecture 8  Small Antennas – Part 1</vt:lpstr>
      <vt:lpstr>Slot antennas</vt:lpstr>
      <vt:lpstr>Slot: Field distribution</vt:lpstr>
      <vt:lpstr>Slot: Radiation function using equivalent magnetic sources   </vt:lpstr>
      <vt:lpstr>Slot: Radiation function</vt:lpstr>
      <vt:lpstr>Slot: Radiation function</vt:lpstr>
      <vt:lpstr>Comparison </vt:lpstr>
      <vt:lpstr>Lecture 8  Small Antennas – Part 1</vt:lpstr>
      <vt:lpstr>Yagi-Uda antenna</vt:lpstr>
      <vt:lpstr>Basic configuration of Yagi</vt:lpstr>
      <vt:lpstr>Typical radiation pattern of Yagi For both E- and H-planes</vt:lpstr>
      <vt:lpstr>Characteristics of Yagi-Uda Antenna</vt:lpstr>
      <vt:lpstr>Yagi-Uda antenna</vt:lpstr>
      <vt:lpstr>Lecture 8  Small Antennas – Part 1</vt:lpstr>
      <vt:lpstr>Log-Periodic Dipole Array (LPDA)</vt:lpstr>
      <vt:lpstr>PowerPoint Presentation</vt:lpstr>
      <vt:lpstr>PowerPoint Presentation</vt:lpstr>
      <vt:lpstr>PowerPoint Presentation</vt:lpstr>
      <vt:lpstr>Measured reflection coefficient of Eleven Antenna for 2 – 13 GHz</vt:lpstr>
      <vt:lpstr>Learning outcomes of the Lecture</vt:lpstr>
      <vt:lpstr>Next lecture</vt:lpstr>
    </vt:vector>
  </TitlesOfParts>
  <Company>.Chalmers Univ. of Technology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Small Wire and Slot Antennas</dc:title>
  <dc:creator>.Per-Simon Kildal</dc:creator>
  <cp:lastModifiedBy>Aidin Razavi</cp:lastModifiedBy>
  <cp:revision>393</cp:revision>
  <dcterms:created xsi:type="dcterms:W3CDTF">1999-06-12T16:46:33Z</dcterms:created>
  <dcterms:modified xsi:type="dcterms:W3CDTF">2015-04-30T13:54:15Z</dcterms:modified>
</cp:coreProperties>
</file>