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495" r:id="rId2"/>
    <p:sldId id="497" r:id="rId3"/>
    <p:sldId id="563" r:id="rId4"/>
    <p:sldId id="570" r:id="rId5"/>
    <p:sldId id="572" r:id="rId6"/>
    <p:sldId id="499" r:id="rId7"/>
    <p:sldId id="500" r:id="rId8"/>
    <p:sldId id="501" r:id="rId9"/>
    <p:sldId id="502" r:id="rId10"/>
    <p:sldId id="504" r:id="rId11"/>
    <p:sldId id="505" r:id="rId12"/>
    <p:sldId id="506" r:id="rId13"/>
    <p:sldId id="507" r:id="rId14"/>
    <p:sldId id="509" r:id="rId15"/>
    <p:sldId id="582" r:id="rId16"/>
    <p:sldId id="580" r:id="rId17"/>
    <p:sldId id="581" r:id="rId18"/>
    <p:sldId id="510" r:id="rId19"/>
    <p:sldId id="511" r:id="rId20"/>
    <p:sldId id="513" r:id="rId21"/>
    <p:sldId id="514" r:id="rId22"/>
    <p:sldId id="573" r:id="rId23"/>
    <p:sldId id="564" r:id="rId24"/>
    <p:sldId id="517" r:id="rId25"/>
    <p:sldId id="518" r:id="rId26"/>
    <p:sldId id="520" r:id="rId27"/>
    <p:sldId id="565" r:id="rId28"/>
    <p:sldId id="524" r:id="rId29"/>
    <p:sldId id="525" r:id="rId30"/>
    <p:sldId id="526" r:id="rId31"/>
    <p:sldId id="527" r:id="rId32"/>
    <p:sldId id="528" r:id="rId33"/>
    <p:sldId id="529" r:id="rId34"/>
    <p:sldId id="530" r:id="rId35"/>
    <p:sldId id="531" r:id="rId36"/>
    <p:sldId id="532" r:id="rId37"/>
    <p:sldId id="533" r:id="rId38"/>
    <p:sldId id="534" r:id="rId39"/>
    <p:sldId id="535" r:id="rId40"/>
    <p:sldId id="536" r:id="rId41"/>
    <p:sldId id="537" r:id="rId42"/>
    <p:sldId id="566" r:id="rId43"/>
    <p:sldId id="539" r:id="rId44"/>
    <p:sldId id="540" r:id="rId45"/>
    <p:sldId id="541" r:id="rId46"/>
    <p:sldId id="542" r:id="rId47"/>
    <p:sldId id="543" r:id="rId48"/>
    <p:sldId id="544" r:id="rId49"/>
    <p:sldId id="545" r:id="rId50"/>
    <p:sldId id="546" r:id="rId51"/>
    <p:sldId id="547" r:id="rId52"/>
    <p:sldId id="548" r:id="rId53"/>
    <p:sldId id="549" r:id="rId54"/>
    <p:sldId id="550" r:id="rId55"/>
    <p:sldId id="552" r:id="rId56"/>
    <p:sldId id="553" r:id="rId57"/>
    <p:sldId id="567" r:id="rId58"/>
    <p:sldId id="555" r:id="rId59"/>
    <p:sldId id="556" r:id="rId60"/>
    <p:sldId id="557" r:id="rId61"/>
    <p:sldId id="558" r:id="rId62"/>
    <p:sldId id="559" r:id="rId63"/>
    <p:sldId id="583" r:id="rId64"/>
    <p:sldId id="568" r:id="rId65"/>
    <p:sldId id="578" r:id="rId6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77" autoAdjust="0"/>
    <p:restoredTop sz="94660"/>
  </p:normalViewPr>
  <p:slideViewPr>
    <p:cSldViewPr>
      <p:cViewPr varScale="1">
        <p:scale>
          <a:sx n="96" d="100"/>
          <a:sy n="96" d="100"/>
        </p:scale>
        <p:origin x="975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2870" y="7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wmf"/><Relationship Id="rId1" Type="http://schemas.openxmlformats.org/officeDocument/2006/relationships/image" Target="../media/image11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4" Type="http://schemas.openxmlformats.org/officeDocument/2006/relationships/image" Target="../media/image1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0.wmf"/><Relationship Id="rId4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59.wmf"/><Relationship Id="rId1" Type="http://schemas.openxmlformats.org/officeDocument/2006/relationships/image" Target="../media/image6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t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endParaRPr 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endParaRPr lang="en-US"/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b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endParaRPr lang="en-US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fld id="{1B8F0644-9259-4918-A7B5-BECAE7AE06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5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>
            <a:lvl1pPr defTabSz="903288">
              <a:defRPr sz="1200"/>
            </a:lvl1pPr>
          </a:lstStyle>
          <a:p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70363" y="0"/>
            <a:ext cx="3170237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>
            <a:lvl1pPr algn="r" defTabSz="903288">
              <a:defRPr sz="1200"/>
            </a:lvl1pPr>
          </a:lstStyle>
          <a:p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1588" y="736600"/>
            <a:ext cx="4802187" cy="3602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1713" y="4562475"/>
            <a:ext cx="5338762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b" anchorCtr="0" compatLnSpc="1">
            <a:prstTxWarp prst="textNoShape">
              <a:avLst/>
            </a:prstTxWarp>
          </a:bodyPr>
          <a:lstStyle>
            <a:lvl1pPr defTabSz="903288">
              <a:defRPr sz="1200"/>
            </a:lvl1pPr>
          </a:lstStyle>
          <a:p>
            <a:endParaRPr 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70363" y="9121775"/>
            <a:ext cx="31702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b" anchorCtr="0" compatLnSpc="1">
            <a:prstTxWarp prst="textNoShape">
              <a:avLst/>
            </a:prstTxWarp>
          </a:bodyPr>
          <a:lstStyle>
            <a:lvl1pPr algn="r" defTabSz="903288">
              <a:defRPr sz="1200"/>
            </a:lvl1pPr>
          </a:lstStyle>
          <a:p>
            <a:fld id="{D4BC8515-CDA9-4354-9F1C-DFF8E5FC5E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66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9DA25B4-621A-4434-8C4F-99302C766DF1}" type="slidenum">
              <a:rPr lang="en-GB"/>
              <a:pPr/>
              <a:t>5</a:t>
            </a:fld>
            <a:endParaRPr lang="en-GB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1713" y="784225"/>
            <a:ext cx="5121275" cy="3841750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2149" y="4863473"/>
            <a:ext cx="5181194" cy="4626560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2888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14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8177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E010833B-4704-475B-8F8B-1FCEABF141C2}" type="slidenum">
              <a:rPr lang="en-GB"/>
              <a:pPr/>
              <a:t>15</a:t>
            </a:fld>
            <a:endParaRPr lang="en-GB"/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39453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16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9144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17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0106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18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4346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542ECC8D-AA3E-4608-B622-0B5514EA3D4F}" type="slidenum">
              <a:rPr lang="en-GB"/>
              <a:pPr/>
              <a:t>19</a:t>
            </a:fld>
            <a:endParaRPr lang="en-GB"/>
          </a:p>
        </p:txBody>
      </p:sp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3280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6E1C71D4-BC61-409B-962F-6B4940856101}" type="slidenum">
              <a:rPr lang="en-GB"/>
              <a:pPr/>
              <a:t>20</a:t>
            </a:fld>
            <a:endParaRPr lang="en-GB"/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0964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E6FDD7EC-B085-4A0B-9FB9-F8878116D3D2}" type="slidenum">
              <a:rPr lang="en-GB"/>
              <a:pPr/>
              <a:t>21</a:t>
            </a:fld>
            <a:endParaRPr lang="en-GB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7389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24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9358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25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425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9DA25B4-621A-4434-8C4F-99302C766DF1}" type="slidenum">
              <a:rPr lang="en-GB"/>
              <a:pPr/>
              <a:t>6</a:t>
            </a:fld>
            <a:endParaRPr lang="en-GB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1713" y="784225"/>
            <a:ext cx="5121275" cy="3841750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2149" y="4863473"/>
            <a:ext cx="5181194" cy="4626560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70838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26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06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28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1516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AD6D629F-4968-4083-AC84-4FBD360A61C2}" type="slidenum">
              <a:rPr lang="en-GB"/>
              <a:pPr/>
              <a:t>29</a:t>
            </a:fld>
            <a:endParaRPr lang="en-GB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629680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AD6D629F-4968-4083-AC84-4FBD360A61C2}" type="slidenum">
              <a:rPr lang="en-GB"/>
              <a:pPr/>
              <a:t>30</a:t>
            </a:fld>
            <a:endParaRPr lang="en-GB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4407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BD440CE-2E2C-4D8B-8632-00B220B835FA}" type="slidenum">
              <a:rPr lang="en-GB"/>
              <a:pPr/>
              <a:t>31</a:t>
            </a:fld>
            <a:endParaRPr lang="en-GB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97802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BD440CE-2E2C-4D8B-8632-00B220B835FA}" type="slidenum">
              <a:rPr lang="en-GB"/>
              <a:pPr/>
              <a:t>32</a:t>
            </a:fld>
            <a:endParaRPr lang="en-GB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1074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BD440CE-2E2C-4D8B-8632-00B220B835FA}" type="slidenum">
              <a:rPr lang="en-GB"/>
              <a:pPr/>
              <a:t>33</a:t>
            </a:fld>
            <a:endParaRPr lang="en-GB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0233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1FC44D4F-9E9D-4155-A74A-385119AFAAFD}" type="slidenum">
              <a:rPr lang="en-GB"/>
              <a:pPr/>
              <a:t>34</a:t>
            </a:fld>
            <a:endParaRPr lang="en-GB"/>
          </a:p>
        </p:txBody>
      </p:sp>
      <p:sp>
        <p:nvSpPr>
          <p:cNvPr id="204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998720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6C18E56C-1E89-4BA2-A6DC-C413D710D4CE}" type="slidenum">
              <a:rPr lang="en-GB"/>
              <a:pPr/>
              <a:t>35</a:t>
            </a:fld>
            <a:endParaRPr lang="en-GB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6167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6C18E56C-1E89-4BA2-A6DC-C413D710D4CE}" type="slidenum">
              <a:rPr lang="en-GB"/>
              <a:pPr/>
              <a:t>36</a:t>
            </a:fld>
            <a:endParaRPr lang="en-GB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2647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9DA25B4-621A-4434-8C4F-99302C766DF1}" type="slidenum">
              <a:rPr lang="en-GB"/>
              <a:pPr/>
              <a:t>7</a:t>
            </a:fld>
            <a:endParaRPr lang="en-GB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1713" y="784225"/>
            <a:ext cx="5121275" cy="3841750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2149" y="4863473"/>
            <a:ext cx="5181194" cy="4626560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49465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0F8DA672-E739-46FF-86CC-2C0E9AB14166}" type="slidenum">
              <a:rPr lang="en-GB"/>
              <a:pPr/>
              <a:t>37</a:t>
            </a:fld>
            <a:endParaRPr lang="en-GB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41211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5F96C8EC-AB42-40D4-83D5-0BBC494E237A}" type="slidenum">
              <a:rPr lang="en-GB"/>
              <a:pPr/>
              <a:t>38</a:t>
            </a:fld>
            <a:endParaRPr lang="en-GB"/>
          </a:p>
        </p:txBody>
      </p:sp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56261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5F96C8EC-AB42-40D4-83D5-0BBC494E237A}" type="slidenum">
              <a:rPr lang="en-GB"/>
              <a:pPr/>
              <a:t>39</a:t>
            </a:fld>
            <a:endParaRPr lang="en-GB"/>
          </a:p>
        </p:txBody>
      </p:sp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18389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FFD11092-9771-4C12-8A43-DEFDEDAC1C7A}" type="slidenum">
              <a:rPr lang="en-GB"/>
              <a:pPr/>
              <a:t>40</a:t>
            </a:fld>
            <a:endParaRPr lang="en-GB"/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36189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ECB3583-54A0-4A76-86A6-DB70B3E1A15D}" type="slidenum">
              <a:rPr lang="en-GB"/>
              <a:pPr/>
              <a:t>41</a:t>
            </a:fld>
            <a:endParaRPr lang="en-GB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3177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15BE1CBC-B4AD-452A-94D7-E17AB42C5E46}" type="slidenum">
              <a:rPr lang="en-GB"/>
              <a:pPr/>
              <a:t>43</a:t>
            </a:fld>
            <a:endParaRPr lang="en-GB"/>
          </a:p>
        </p:txBody>
      </p:sp>
      <p:sp>
        <p:nvSpPr>
          <p:cNvPr id="206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52749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F326748-7A68-4348-A457-A84F82B17F87}" type="slidenum">
              <a:rPr lang="en-GB"/>
              <a:pPr/>
              <a:t>44</a:t>
            </a:fld>
            <a:endParaRPr lang="en-GB"/>
          </a:p>
        </p:txBody>
      </p:sp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80173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DA44F52E-3D71-44ED-A061-2F4DB2C69CB6}" type="slidenum">
              <a:rPr lang="en-GB"/>
              <a:pPr/>
              <a:t>45</a:t>
            </a:fld>
            <a:endParaRPr lang="en-GB"/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50667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1D181036-5630-4051-9319-EF1FBA04ABEB}" type="slidenum">
              <a:rPr lang="en-GB"/>
              <a:pPr/>
              <a:t>46</a:t>
            </a:fld>
            <a:endParaRPr lang="en-GB"/>
          </a:p>
        </p:txBody>
      </p:sp>
      <p:sp>
        <p:nvSpPr>
          <p:cNvPr id="235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80020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B030F341-70E5-4CF3-8126-123E54218CCD}" type="slidenum">
              <a:rPr lang="en-GB"/>
              <a:pPr/>
              <a:t>47</a:t>
            </a:fld>
            <a:endParaRPr lang="en-GB"/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948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C9DA25B4-621A-4434-8C4F-99302C766DF1}" type="slidenum">
              <a:rPr lang="en-GB"/>
              <a:pPr/>
              <a:t>8</a:t>
            </a:fld>
            <a:endParaRPr lang="en-GB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1713" y="784225"/>
            <a:ext cx="5121275" cy="3841750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2149" y="4863473"/>
            <a:ext cx="5181194" cy="4626560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825127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B030F341-70E5-4CF3-8126-123E54218CCD}" type="slidenum">
              <a:rPr lang="en-GB"/>
              <a:pPr/>
              <a:t>48</a:t>
            </a:fld>
            <a:endParaRPr lang="en-GB"/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39486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E24F1109-844E-4676-95AB-6E8E1CAEE635}" type="slidenum">
              <a:rPr lang="en-GB"/>
              <a:pPr/>
              <a:t>49</a:t>
            </a:fld>
            <a:endParaRPr lang="en-GB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3008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70190A3E-BA5C-4506-B1DC-3C2DC455598F}" type="slidenum">
              <a:rPr lang="en-GB"/>
              <a:pPr/>
              <a:t>50</a:t>
            </a:fld>
            <a:endParaRPr lang="en-GB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19723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E24F1109-844E-4676-95AB-6E8E1CAEE635}" type="slidenum">
              <a:rPr lang="en-GB"/>
              <a:pPr/>
              <a:t>51</a:t>
            </a:fld>
            <a:endParaRPr lang="en-GB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77442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70190A3E-BA5C-4506-B1DC-3C2DC455598F}" type="slidenum">
              <a:rPr lang="en-GB"/>
              <a:pPr/>
              <a:t>52</a:t>
            </a:fld>
            <a:endParaRPr lang="en-GB"/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7293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35A9AA46-22A1-4C9A-AAFF-542FB276FC65}" type="slidenum">
              <a:rPr lang="en-GB"/>
              <a:pPr/>
              <a:t>53</a:t>
            </a:fld>
            <a:endParaRPr lang="en-GB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64001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827CFFD9-C366-46E3-AA89-1C781D517317}" type="slidenum">
              <a:rPr lang="en-GB"/>
              <a:pPr/>
              <a:t>54</a:t>
            </a:fld>
            <a:endParaRPr lang="en-GB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485274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B9715E17-C4EF-475C-9671-3DBE74319984}" type="slidenum">
              <a:rPr lang="en-GB"/>
              <a:pPr/>
              <a:t>55</a:t>
            </a:fld>
            <a:endParaRPr lang="en-GB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1340922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B9715E17-C4EF-475C-9671-3DBE74319984}" type="slidenum">
              <a:rPr lang="en-GB"/>
              <a:pPr/>
              <a:t>56</a:t>
            </a:fld>
            <a:endParaRPr lang="en-GB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32094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F4606FA0-10DE-49B8-B285-B20A759FF91A}" type="slidenum">
              <a:rPr lang="en-GB"/>
              <a:pPr/>
              <a:t>58</a:t>
            </a:fld>
            <a:endParaRPr lang="en-GB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5359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9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10274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88CF7CD6-E95E-48D4-BB84-DD9769ABE221}" type="slidenum">
              <a:rPr lang="en-GB"/>
              <a:pPr/>
              <a:t>59</a:t>
            </a:fld>
            <a:endParaRPr lang="en-GB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211430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613FAE5B-38CF-4D5D-B1DA-6A4C8DF7FD05}" type="slidenum">
              <a:rPr lang="en-GB"/>
              <a:pPr/>
              <a:t>60</a:t>
            </a:fld>
            <a:endParaRPr lang="en-GB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500516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613FAE5B-38CF-4D5D-B1DA-6A4C8DF7FD05}" type="slidenum">
              <a:rPr lang="en-GB"/>
              <a:pPr/>
              <a:t>61</a:t>
            </a:fld>
            <a:endParaRPr lang="en-GB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268548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2B436BD5-A145-464B-B73F-F377B9C02376}" type="slidenum">
              <a:rPr lang="en-GB"/>
              <a:pPr/>
              <a:t>62</a:t>
            </a:fld>
            <a:endParaRPr lang="en-GB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98934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10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446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11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1169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12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2534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1088" y="9721869"/>
            <a:ext cx="3076672" cy="511054"/>
          </a:xfrm>
          <a:prstGeom prst="rect">
            <a:avLst/>
          </a:prstGeom>
          <a:ln/>
        </p:spPr>
        <p:txBody>
          <a:bodyPr/>
          <a:lstStyle/>
          <a:p>
            <a:fld id="{4CC6CB6F-1775-443A-8530-E4E9DBDE8292}" type="slidenum">
              <a:rPr lang="en-GB"/>
              <a:pPr/>
              <a:t>13</a:t>
            </a:fld>
            <a:endParaRPr lang="en-GB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579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Rubrik, text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Rubrik och fyra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-5443" y="6516725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64371BB-DA5D-46D1-B74B-9A8DB39F893E}" type="slidenum">
              <a:rPr lang="en-US" sz="1600" smtClean="0"/>
              <a:t>‹#›</a:t>
            </a:fld>
            <a:r>
              <a:rPr lang="en-US" sz="1600" dirty="0" smtClean="0"/>
              <a:t>/65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NXVod90mV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youtube.com/watch?v=gZkFVco4kL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6" Type="http://schemas.openxmlformats.org/officeDocument/2006/relationships/image" Target="../media/image37.pn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4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1.png"/><Relationship Id="rId5" Type="http://schemas.openxmlformats.org/officeDocument/2006/relationships/image" Target="../media/image470.png"/><Relationship Id="rId4" Type="http://schemas.openxmlformats.org/officeDocument/2006/relationships/image" Target="../media/image460.png"/><Relationship Id="rId9" Type="http://schemas.openxmlformats.org/officeDocument/2006/relationships/image" Target="../media/image50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55.wmf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49.wmf"/><Relationship Id="rId5" Type="http://schemas.openxmlformats.org/officeDocument/2006/relationships/image" Target="../media/image50.wmf"/><Relationship Id="rId10" Type="http://schemas.openxmlformats.org/officeDocument/2006/relationships/image" Target="../media/image4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54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6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0.png"/><Relationship Id="rId4" Type="http://schemas.openxmlformats.org/officeDocument/2006/relationships/image" Target="../media/image46.png"/><Relationship Id="rId9" Type="http://schemas.openxmlformats.org/officeDocument/2006/relationships/image" Target="../media/image59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png"/><Relationship Id="rId5" Type="http://schemas.openxmlformats.org/officeDocument/2006/relationships/image" Target="../media/image61.wmf"/><Relationship Id="rId4" Type="http://schemas.openxmlformats.org/officeDocument/2006/relationships/oleObject" Target="../embeddings/oleObject14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67.png"/><Relationship Id="rId4" Type="http://schemas.openxmlformats.org/officeDocument/2006/relationships/image" Target="../media/image66.wmf"/><Relationship Id="rId9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7.png"/><Relationship Id="rId5" Type="http://schemas.openxmlformats.org/officeDocument/2006/relationships/image" Target="../media/image66.wmf"/><Relationship Id="rId10" Type="http://schemas.openxmlformats.org/officeDocument/2006/relationships/image" Target="../media/image69.wmf"/><Relationship Id="rId4" Type="http://schemas.openxmlformats.org/officeDocument/2006/relationships/hyperlink" Target="http://www.youtube.com/watch?v=VBFsisCjpBk" TargetMode="External"/><Relationship Id="rId9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77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79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81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80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82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84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85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notesSlide" Target="../notesSlides/notesSlide39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8.png"/><Relationship Id="rId5" Type="http://schemas.openxmlformats.org/officeDocument/2006/relationships/image" Target="../media/image86.wmf"/><Relationship Id="rId4" Type="http://schemas.openxmlformats.org/officeDocument/2006/relationships/oleObject" Target="../embeddings/oleObject26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png"/><Relationship Id="rId5" Type="http://schemas.openxmlformats.org/officeDocument/2006/relationships/image" Target="../media/image67.png"/><Relationship Id="rId4" Type="http://schemas.openxmlformats.org/officeDocument/2006/relationships/image" Target="../media/image9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67.png"/><Relationship Id="rId7" Type="http://schemas.openxmlformats.org/officeDocument/2006/relationships/image" Target="../media/image9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0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0.png"/><Relationship Id="rId3" Type="http://schemas.openxmlformats.org/officeDocument/2006/relationships/image" Target="../media/image6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png"/><Relationship Id="rId11" Type="http://schemas.openxmlformats.org/officeDocument/2006/relationships/image" Target="../media/image101.png"/><Relationship Id="rId5" Type="http://schemas.openxmlformats.org/officeDocument/2006/relationships/image" Target="../media/image96.png"/><Relationship Id="rId10" Type="http://schemas.openxmlformats.org/officeDocument/2006/relationships/image" Target="../media/image99.png"/><Relationship Id="rId4" Type="http://schemas.openxmlformats.org/officeDocument/2006/relationships/image" Target="../media/image101.png"/><Relationship Id="rId9" Type="http://schemas.openxmlformats.org/officeDocument/2006/relationships/image" Target="../media/image95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wmf"/><Relationship Id="rId5" Type="http://schemas.openxmlformats.org/officeDocument/2006/relationships/image" Target="../media/image98.png"/><Relationship Id="rId4" Type="http://schemas.openxmlformats.org/officeDocument/2006/relationships/image" Target="../media/image10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7.wmf"/><Relationship Id="rId4" Type="http://schemas.openxmlformats.org/officeDocument/2006/relationships/image" Target="../media/image10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29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3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1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111.wmf"/><Relationship Id="rId4" Type="http://schemas.openxmlformats.org/officeDocument/2006/relationships/oleObject" Target="../embeddings/oleObject32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113.wmf"/><Relationship Id="rId4" Type="http://schemas.openxmlformats.org/officeDocument/2006/relationships/oleObject" Target="../embeddings/oleObject34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1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118.wmf"/><Relationship Id="rId5" Type="http://schemas.openxmlformats.org/officeDocument/2006/relationships/image" Target="../media/image115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117.w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Antenna Course</a:t>
            </a:r>
            <a:br>
              <a:rPr lang="en-US" dirty="0" smtClean="0"/>
            </a:br>
            <a:r>
              <a:rPr lang="en-US" dirty="0" smtClean="0"/>
              <a:t>19-May-2015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Lecture 11</a:t>
            </a:r>
            <a:endParaRPr lang="en-US" dirty="0"/>
          </a:p>
        </p:txBody>
      </p:sp>
      <p:sp>
        <p:nvSpPr>
          <p:cNvPr id="5" name="Underrubri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Dr. Andrés </a:t>
            </a:r>
            <a:r>
              <a:rPr lang="en-US" dirty="0" err="1" smtClean="0"/>
              <a:t>Alayón</a:t>
            </a:r>
            <a:r>
              <a:rPr lang="en-US" dirty="0" smtClean="0"/>
              <a:t> Glazunov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762000"/>
            <a:ext cx="2304776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6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8896" y="21162"/>
            <a:ext cx="777240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Operational principle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8896" y="6184985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hlinkClick r:id="rId3"/>
              </a:rPr>
              <a:t>https://www.youtube.com/watch?v=LNXVod90mVw</a:t>
            </a:r>
            <a:endParaRPr lang="sv-SE" dirty="0"/>
          </a:p>
        </p:txBody>
      </p:sp>
      <p:sp>
        <p:nvSpPr>
          <p:cNvPr id="4" name="Rectangle 3"/>
          <p:cNvSpPr/>
          <p:nvPr/>
        </p:nvSpPr>
        <p:spPr>
          <a:xfrm>
            <a:off x="768896" y="5733256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hlinkClick r:id="rId4"/>
              </a:rPr>
              <a:t>https://www.youtube.com/watch?v=gZkFVco4kL4</a:t>
            </a:r>
            <a:endParaRPr lang="sv-SE" dirty="0"/>
          </a:p>
        </p:txBody>
      </p:sp>
      <p:pic>
        <p:nvPicPr>
          <p:cNvPr id="65741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5" t="8476" r="16754" b="8285"/>
          <a:stretch/>
        </p:blipFill>
        <p:spPr bwMode="auto">
          <a:xfrm>
            <a:off x="556243" y="1104215"/>
            <a:ext cx="3188443" cy="284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838837" y="4568139"/>
            <a:ext cx="318038" cy="326242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564339" y="4280826"/>
            <a:ext cx="1747838" cy="90086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16200000">
            <a:off x="3071264" y="4693528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800" kern="0" dirty="0" smtClean="0"/>
              <a:t>Far-field function</a:t>
            </a:r>
            <a:endParaRPr lang="sv-SE" sz="1800" kern="0" dirty="0"/>
          </a:p>
        </p:txBody>
      </p:sp>
      <p:sp>
        <p:nvSpPr>
          <p:cNvPr id="19" name="Rectangle 18"/>
          <p:cNvSpPr/>
          <p:nvPr/>
        </p:nvSpPr>
        <p:spPr>
          <a:xfrm>
            <a:off x="1012329" y="5070902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800" i="1" kern="0" dirty="0" smtClean="0"/>
              <a:t>Single aperture</a:t>
            </a:r>
          </a:p>
          <a:p>
            <a:r>
              <a:rPr lang="sv-SE" sz="1800" i="1" kern="0" dirty="0" smtClean="0"/>
              <a:t>antenna</a:t>
            </a:r>
            <a:endParaRPr lang="sv-SE" sz="1800" i="1" kern="0" dirty="0"/>
          </a:p>
        </p:txBody>
      </p:sp>
    </p:spTree>
    <p:extLst>
      <p:ext uri="{BB962C8B-B14F-4D97-AF65-F5344CB8AC3E}">
        <p14:creationId xmlns:p14="http://schemas.microsoft.com/office/powerpoint/2010/main" val="196975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8896" y="21162"/>
            <a:ext cx="777240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Operational principle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pic>
        <p:nvPicPr>
          <p:cNvPr id="65741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5" t="8476" r="16754" b="8285"/>
          <a:stretch/>
        </p:blipFill>
        <p:spPr bwMode="auto">
          <a:xfrm>
            <a:off x="556243" y="1104215"/>
            <a:ext cx="3188443" cy="284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838837" y="4568139"/>
            <a:ext cx="318038" cy="326242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564339" y="4280826"/>
            <a:ext cx="1747838" cy="90086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16200000">
            <a:off x="3071264" y="4693528"/>
            <a:ext cx="1819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800" kern="0" dirty="0" smtClean="0"/>
              <a:t>Far-field function</a:t>
            </a:r>
            <a:endParaRPr lang="sv-SE" sz="1800" kern="0" dirty="0"/>
          </a:p>
        </p:txBody>
      </p:sp>
      <p:sp>
        <p:nvSpPr>
          <p:cNvPr id="19" name="Rectangle 18"/>
          <p:cNvSpPr/>
          <p:nvPr/>
        </p:nvSpPr>
        <p:spPr>
          <a:xfrm>
            <a:off x="1012329" y="5070902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800" i="1" kern="0" dirty="0" smtClean="0"/>
              <a:t>Single aperture</a:t>
            </a:r>
          </a:p>
          <a:p>
            <a:r>
              <a:rPr lang="sv-SE" sz="1800" i="1" kern="0" dirty="0" smtClean="0"/>
              <a:t>antenna</a:t>
            </a:r>
            <a:endParaRPr lang="sv-SE" sz="1800" i="1" kern="0" dirty="0"/>
          </a:p>
        </p:txBody>
      </p:sp>
      <p:pic>
        <p:nvPicPr>
          <p:cNvPr id="65741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0" t="8859" r="48282" b="7715"/>
          <a:stretch/>
        </p:blipFill>
        <p:spPr bwMode="auto">
          <a:xfrm>
            <a:off x="4211960" y="1124744"/>
            <a:ext cx="2210611" cy="2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4427984" y="4250688"/>
            <a:ext cx="2866834" cy="1595078"/>
            <a:chOff x="4427984" y="4250688"/>
            <a:chExt cx="2866834" cy="1595078"/>
          </a:xfrm>
        </p:grpSpPr>
        <p:sp>
          <p:nvSpPr>
            <p:cNvPr id="20" name="Rectangle 19"/>
            <p:cNvSpPr/>
            <p:nvPr/>
          </p:nvSpPr>
          <p:spPr>
            <a:xfrm>
              <a:off x="4427984" y="5199435"/>
              <a:ext cx="286683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800" i="1" kern="0" dirty="0" smtClean="0"/>
                <a:t>Array of two identical </a:t>
              </a:r>
            </a:p>
            <a:p>
              <a:r>
                <a:rPr lang="sv-SE" sz="1800" i="1" kern="0" dirty="0"/>
                <a:t>a</a:t>
              </a:r>
              <a:r>
                <a:rPr lang="sv-SE" sz="1800" i="1" kern="0" dirty="0" smtClean="0"/>
                <a:t>perture antennas</a:t>
              </a:r>
              <a:endParaRPr lang="sv-SE" sz="1800" i="1" kern="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230461" y="4250688"/>
              <a:ext cx="351129" cy="985101"/>
              <a:chOff x="6230461" y="4250688"/>
              <a:chExt cx="351129" cy="985101"/>
            </a:xfrm>
          </p:grpSpPr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6245968" y="4268273"/>
                <a:ext cx="318038" cy="326242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6245968" y="4891964"/>
                <a:ext cx="318038" cy="326242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" name="Rectangle 1"/>
              <p:cNvSpPr/>
              <p:nvPr/>
            </p:nvSpPr>
            <p:spPr bwMode="auto">
              <a:xfrm>
                <a:off x="6230461" y="4250688"/>
                <a:ext cx="351129" cy="985101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6804248" y="1131642"/>
            <a:ext cx="2160240" cy="236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2400" kern="0" dirty="0" smtClean="0">
                <a:solidFill>
                  <a:srgbClr val="FF0000"/>
                </a:solidFill>
              </a:rPr>
              <a:t>How does the total array far-field function look like?</a:t>
            </a:r>
          </a:p>
        </p:txBody>
      </p:sp>
    </p:spTree>
    <p:extLst>
      <p:ext uri="{BB962C8B-B14F-4D97-AF65-F5344CB8AC3E}">
        <p14:creationId xmlns:p14="http://schemas.microsoft.com/office/powerpoint/2010/main" val="9025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8896" y="21162"/>
            <a:ext cx="77724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</a:rPr>
              <a:t>How does the total </a:t>
            </a:r>
            <a:r>
              <a:rPr lang="en-US" sz="3600" dirty="0">
                <a:solidFill>
                  <a:srgbClr val="FF0000"/>
                </a:solidFill>
              </a:rPr>
              <a:t>array far-field function </a:t>
            </a:r>
            <a:r>
              <a:rPr lang="en-US" sz="3600" dirty="0" smtClean="0">
                <a:solidFill>
                  <a:srgbClr val="FF0000"/>
                </a:solidFill>
              </a:rPr>
              <a:t>look like?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940" y="1178366"/>
            <a:ext cx="1747838" cy="900868"/>
          </a:xfrm>
          <a:prstGeom prst="rect">
            <a:avLst/>
          </a:prstGeom>
          <a:noFill/>
        </p:spPr>
      </p:pic>
      <p:pic>
        <p:nvPicPr>
          <p:cNvPr id="6574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0" t="8859" r="48282" b="7715"/>
          <a:stretch/>
        </p:blipFill>
        <p:spPr bwMode="auto">
          <a:xfrm rot="16200000">
            <a:off x="935063" y="5010327"/>
            <a:ext cx="1507589" cy="194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2339752" y="1178366"/>
            <a:ext cx="64087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2400" kern="0" dirty="0" smtClean="0">
                <a:solidFill>
                  <a:srgbClr val="FF0000"/>
                </a:solidFill>
              </a:rPr>
              <a:t>A. </a:t>
            </a:r>
            <a:r>
              <a:rPr lang="en-US" sz="2400" kern="0" dirty="0" smtClean="0">
                <a:solidFill>
                  <a:schemeClr val="tx1"/>
                </a:solidFill>
              </a:rPr>
              <a:t>The same as the far-field function the</a:t>
            </a:r>
          </a:p>
          <a:p>
            <a:r>
              <a:rPr lang="en-US" sz="2400" kern="0" dirty="0" smtClean="0">
                <a:solidFill>
                  <a:schemeClr val="tx1"/>
                </a:solidFill>
              </a:rPr>
              <a:t>             single aperture with 3dB higher directivity</a:t>
            </a:r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575" y="2109894"/>
            <a:ext cx="1810203" cy="1656184"/>
          </a:xfrm>
          <a:prstGeom prst="rect">
            <a:avLst/>
          </a:prstGeom>
          <a:noFill/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699792" y="2492896"/>
            <a:ext cx="619268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2400" kern="0" dirty="0">
                <a:solidFill>
                  <a:srgbClr val="FF0000"/>
                </a:solidFill>
              </a:rPr>
              <a:t>B</a:t>
            </a:r>
            <a:r>
              <a:rPr lang="en-US" sz="2400" kern="0" dirty="0" smtClean="0">
                <a:solidFill>
                  <a:srgbClr val="FF0000"/>
                </a:solidFill>
              </a:rPr>
              <a:t>. </a:t>
            </a:r>
            <a:r>
              <a:rPr lang="en-US" sz="2400" kern="0" dirty="0" smtClean="0">
                <a:solidFill>
                  <a:schemeClr val="tx1"/>
                </a:solidFill>
              </a:rPr>
              <a:t>The same as the far-field function of the 2x</a:t>
            </a:r>
          </a:p>
          <a:p>
            <a:r>
              <a:rPr lang="en-US" sz="2400" kern="0" dirty="0">
                <a:solidFill>
                  <a:schemeClr val="tx1"/>
                </a:solidFill>
              </a:rPr>
              <a:t> </a:t>
            </a:r>
            <a:r>
              <a:rPr lang="en-US" sz="2400" kern="0" dirty="0" smtClean="0">
                <a:solidFill>
                  <a:schemeClr val="tx1"/>
                </a:solidFill>
              </a:rPr>
              <a:t>        bigger aperture with the uniform excitation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2627784" y="3933056"/>
            <a:ext cx="628899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2400" kern="0" dirty="0">
                <a:solidFill>
                  <a:srgbClr val="FF0000"/>
                </a:solidFill>
              </a:rPr>
              <a:t>C</a:t>
            </a:r>
            <a:r>
              <a:rPr lang="en-US" sz="2400" kern="0" dirty="0" smtClean="0">
                <a:solidFill>
                  <a:srgbClr val="FF0000"/>
                </a:solidFill>
              </a:rPr>
              <a:t>. </a:t>
            </a:r>
            <a:r>
              <a:rPr lang="en-US" sz="2400" kern="0" dirty="0" smtClean="0">
                <a:solidFill>
                  <a:schemeClr val="tx1"/>
                </a:solidFill>
              </a:rPr>
              <a:t>The same as the far-field function of the 2x   </a:t>
            </a:r>
          </a:p>
          <a:p>
            <a:r>
              <a:rPr lang="en-US" sz="2400" kern="0" dirty="0">
                <a:solidFill>
                  <a:schemeClr val="tx1"/>
                </a:solidFill>
              </a:rPr>
              <a:t> </a:t>
            </a:r>
            <a:r>
              <a:rPr lang="en-US" sz="2400" kern="0" dirty="0" smtClean="0">
                <a:solidFill>
                  <a:schemeClr val="tx1"/>
                </a:solidFill>
              </a:rPr>
              <a:t>        bigger aperture with non-uniform excitation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83020" y="3558371"/>
            <a:ext cx="1211677" cy="162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2819505" y="5205603"/>
            <a:ext cx="607297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sz="2400" kern="0" dirty="0" smtClean="0">
                <a:solidFill>
                  <a:schemeClr val="tx1"/>
                </a:solidFill>
              </a:rPr>
              <a:t>   </a:t>
            </a:r>
            <a:r>
              <a:rPr lang="en-US" sz="2400" kern="0" dirty="0" smtClean="0">
                <a:solidFill>
                  <a:srgbClr val="FF0000"/>
                </a:solidFill>
              </a:rPr>
              <a:t> D. </a:t>
            </a:r>
            <a:r>
              <a:rPr lang="en-US" sz="2400" kern="0" dirty="0" smtClean="0">
                <a:solidFill>
                  <a:schemeClr val="tx1"/>
                </a:solidFill>
              </a:rPr>
              <a:t>Other?</a:t>
            </a:r>
          </a:p>
        </p:txBody>
      </p:sp>
    </p:spTree>
    <p:extLst>
      <p:ext uri="{BB962C8B-B14F-4D97-AF65-F5344CB8AC3E}">
        <p14:creationId xmlns:p14="http://schemas.microsoft.com/office/powerpoint/2010/main" val="74058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332656"/>
            <a:ext cx="882002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Array beam is formed through interferance</a:t>
            </a:r>
            <a:br>
              <a:rPr lang="sv-SE" altLang="sv-SE" sz="3600" dirty="0" smtClean="0">
                <a:ln w="12700">
                  <a:noFill/>
                  <a:prstDash val="solid"/>
                </a:ln>
              </a:rPr>
            </a:br>
            <a:r>
              <a:rPr lang="sv-SE" altLang="sv-SE" sz="3600" dirty="0" smtClean="0">
                <a:ln w="12700">
                  <a:noFill/>
                  <a:prstDash val="solid"/>
                </a:ln>
              </a:rPr>
              <a:t> of complex far-field functions </a:t>
            </a:r>
            <a:br>
              <a:rPr lang="sv-SE" altLang="sv-SE" sz="3600" dirty="0" smtClean="0">
                <a:ln w="12700">
                  <a:noFill/>
                  <a:prstDash val="solid"/>
                </a:ln>
              </a:rPr>
            </a:br>
            <a:r>
              <a:rPr lang="sv-SE" altLang="sv-SE" sz="3600" dirty="0" smtClean="0">
                <a:ln w="12700">
                  <a:noFill/>
                  <a:prstDash val="solid"/>
                </a:ln>
              </a:rPr>
              <a:t>of array elements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pic>
        <p:nvPicPr>
          <p:cNvPr id="6574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5" t="8859" r="15639" b="7715"/>
          <a:stretch/>
        </p:blipFill>
        <p:spPr bwMode="auto">
          <a:xfrm>
            <a:off x="3953474" y="2317503"/>
            <a:ext cx="3503274" cy="2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74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9" t="8476" r="16754" b="8285"/>
          <a:stretch/>
        </p:blipFill>
        <p:spPr bwMode="auto">
          <a:xfrm>
            <a:off x="759576" y="1915650"/>
            <a:ext cx="1617656" cy="181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197072" y="4167616"/>
            <a:ext cx="1747838" cy="900868"/>
          </a:xfrm>
          <a:prstGeom prst="rect">
            <a:avLst/>
          </a:prstGeom>
          <a:noFill/>
        </p:spPr>
      </p:pic>
      <p:pic>
        <p:nvPicPr>
          <p:cNvPr id="65843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06" y="2808493"/>
            <a:ext cx="1044699" cy="1627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4" t="8476" r="16754" b="8285"/>
          <a:stretch/>
        </p:blipFill>
        <p:spPr bwMode="auto">
          <a:xfrm flipV="1">
            <a:off x="759576" y="3715849"/>
            <a:ext cx="1588512" cy="181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197072" y="2281108"/>
            <a:ext cx="1747838" cy="900868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/>
        </p:nvGrpSpPr>
        <p:grpSpPr>
          <a:xfrm>
            <a:off x="971600" y="5157192"/>
            <a:ext cx="7200800" cy="1647032"/>
            <a:chOff x="971600" y="5157192"/>
            <a:chExt cx="7200800" cy="1647032"/>
          </a:xfrm>
        </p:grpSpPr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372200" y="5157192"/>
              <a:ext cx="1800200" cy="1647032"/>
            </a:xfrm>
            <a:prstGeom prst="rect">
              <a:avLst/>
            </a:prstGeom>
            <a:noFill/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971600" y="5491969"/>
              <a:ext cx="5624960" cy="1222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400" kern="0" dirty="0" smtClean="0">
                  <a:solidFill>
                    <a:srgbClr val="FF0000"/>
                  </a:solidFill>
                </a:rPr>
                <a:t>What should be changed in the array to form this far-field function?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48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179512" y="188640"/>
            <a:ext cx="8748012" cy="72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3600" kern="0" dirty="0" smtClean="0">
                <a:solidFill>
                  <a:srgbClr val="FF0000"/>
                </a:solidFill>
              </a:rPr>
              <a:t>How to control the shape of the array beam?</a:t>
            </a:r>
            <a:endParaRPr lang="sv-SE" sz="3600" kern="0" dirty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54384" y="936392"/>
            <a:ext cx="6375814" cy="829433"/>
            <a:chOff x="2203902" y="4814231"/>
            <a:chExt cx="6375814" cy="829433"/>
          </a:xfrm>
        </p:grpSpPr>
        <p:grpSp>
          <p:nvGrpSpPr>
            <p:cNvPr id="5" name="Group 4"/>
            <p:cNvGrpSpPr/>
            <p:nvPr/>
          </p:nvGrpSpPr>
          <p:grpSpPr>
            <a:xfrm rot="5400000">
              <a:off x="2520888" y="4735359"/>
              <a:ext cx="351129" cy="985101"/>
              <a:chOff x="1733178" y="4711258"/>
              <a:chExt cx="351129" cy="985101"/>
            </a:xfrm>
          </p:grpSpPr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1748685" y="4847095"/>
                <a:ext cx="318038" cy="326242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1748685" y="5352534"/>
                <a:ext cx="318038" cy="326242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2000"/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1733178" y="4711258"/>
                <a:ext cx="351129" cy="985101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1" name="Rectangle 2"/>
            <p:cNvSpPr txBox="1">
              <a:spLocks noChangeArrowheads="1"/>
            </p:cNvSpPr>
            <p:nvPr/>
          </p:nvSpPr>
          <p:spPr bwMode="auto">
            <a:xfrm>
              <a:off x="3560883" y="4814231"/>
              <a:ext cx="5018833" cy="829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algn="l"/>
              <a:r>
                <a:rPr lang="en-US" sz="2000" kern="0" dirty="0" smtClean="0">
                  <a:solidFill>
                    <a:schemeClr val="tx1"/>
                  </a:solidFill>
                </a:rPr>
                <a:t>           Inter-element separation distance</a:t>
              </a:r>
              <a:endParaRPr lang="sv-SE" sz="2000" kern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18770" y="2464713"/>
            <a:ext cx="6351949" cy="884337"/>
            <a:chOff x="2227767" y="5698088"/>
            <a:chExt cx="6351949" cy="884337"/>
          </a:xfrm>
        </p:grpSpPr>
        <p:sp>
          <p:nvSpPr>
            <p:cNvPr id="22" name="Rectangle 2"/>
            <p:cNvSpPr txBox="1">
              <a:spLocks noChangeArrowheads="1"/>
            </p:cNvSpPr>
            <p:nvPr/>
          </p:nvSpPr>
          <p:spPr bwMode="auto">
            <a:xfrm>
              <a:off x="3560883" y="5698088"/>
              <a:ext cx="5018833" cy="829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pPr algn="l"/>
              <a:r>
                <a:rPr lang="en-US" sz="2000" kern="0" dirty="0" smtClean="0">
                  <a:solidFill>
                    <a:schemeClr val="tx1"/>
                  </a:solidFill>
                </a:rPr>
                <a:t>           Excitations of elements</a:t>
              </a:r>
              <a:endParaRPr lang="sv-SE" sz="2000" kern="0" dirty="0">
                <a:solidFill>
                  <a:schemeClr val="tx1"/>
                </a:solidFill>
              </a:endParaRPr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51" t="27016" r="48282" b="24634"/>
            <a:stretch/>
          </p:blipFill>
          <p:spPr bwMode="auto">
            <a:xfrm rot="16200000">
              <a:off x="2296425" y="5675002"/>
              <a:ext cx="838765" cy="976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9" t="13493" b="16050"/>
          <a:stretch/>
        </p:blipFill>
        <p:spPr bwMode="auto">
          <a:xfrm rot="16200000">
            <a:off x="6160634" y="3795574"/>
            <a:ext cx="2586837" cy="2422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13297" r="52186" b="15110"/>
          <a:stretch/>
        </p:blipFill>
        <p:spPr bwMode="auto">
          <a:xfrm rot="16200000">
            <a:off x="3476333" y="3742762"/>
            <a:ext cx="2584641" cy="252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7" t="13891" r="1034" b="15522"/>
          <a:stretch/>
        </p:blipFill>
        <p:spPr bwMode="auto">
          <a:xfrm rot="16200000">
            <a:off x="559322" y="3710450"/>
            <a:ext cx="2582413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13302" r="13834"/>
          <a:stretch/>
        </p:blipFill>
        <p:spPr bwMode="auto">
          <a:xfrm rot="10800000">
            <a:off x="7635746" y="5539416"/>
            <a:ext cx="1211037" cy="7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1130449" y="6297801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kern="0" dirty="0" smtClean="0"/>
              <a:t>Pencil beam</a:t>
            </a:r>
            <a:endParaRPr lang="sv-SE" sz="1800" kern="0" dirty="0"/>
          </a:p>
        </p:txBody>
      </p:sp>
      <p:sp>
        <p:nvSpPr>
          <p:cNvPr id="30" name="Rectangle 29"/>
          <p:cNvSpPr/>
          <p:nvPr/>
        </p:nvSpPr>
        <p:spPr>
          <a:xfrm>
            <a:off x="3794745" y="6300028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kern="0" dirty="0" smtClean="0"/>
              <a:t>Multiple beams</a:t>
            </a:r>
            <a:endParaRPr lang="sv-SE" sz="1800" kern="0" dirty="0"/>
          </a:p>
        </p:txBody>
      </p:sp>
      <p:sp>
        <p:nvSpPr>
          <p:cNvPr id="31" name="Rectangle 30"/>
          <p:cNvSpPr/>
          <p:nvPr/>
        </p:nvSpPr>
        <p:spPr>
          <a:xfrm>
            <a:off x="6819081" y="6297801"/>
            <a:ext cx="142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kern="0" dirty="0" smtClean="0"/>
              <a:t>Shaped beam</a:t>
            </a:r>
            <a:endParaRPr lang="sv-SE" sz="1800" kern="0" dirty="0"/>
          </a:p>
        </p:txBody>
      </p:sp>
      <p:grpSp>
        <p:nvGrpSpPr>
          <p:cNvPr id="6" name="Group 5"/>
          <p:cNvGrpSpPr/>
          <p:nvPr/>
        </p:nvGrpSpPr>
        <p:grpSpPr>
          <a:xfrm>
            <a:off x="360859" y="1682122"/>
            <a:ext cx="6569339" cy="829433"/>
            <a:chOff x="360859" y="1682122"/>
            <a:chExt cx="6569339" cy="829433"/>
          </a:xfrm>
        </p:grpSpPr>
        <p:grpSp>
          <p:nvGrpSpPr>
            <p:cNvPr id="41" name="Group 40"/>
            <p:cNvGrpSpPr/>
            <p:nvPr/>
          </p:nvGrpSpPr>
          <p:grpSpPr>
            <a:xfrm>
              <a:off x="360859" y="1682122"/>
              <a:ext cx="6569339" cy="829433"/>
              <a:chOff x="2010377" y="4814231"/>
              <a:chExt cx="6569339" cy="829433"/>
            </a:xfrm>
          </p:grpSpPr>
          <p:grpSp>
            <p:nvGrpSpPr>
              <p:cNvPr id="42" name="Group 41"/>
              <p:cNvGrpSpPr/>
              <p:nvPr/>
            </p:nvGrpSpPr>
            <p:grpSpPr>
              <a:xfrm rot="5400000">
                <a:off x="2862065" y="4200662"/>
                <a:ext cx="351129" cy="2054505"/>
                <a:chOff x="1733181" y="3835381"/>
                <a:chExt cx="351129" cy="2054505"/>
              </a:xfrm>
            </p:grpSpPr>
            <p:sp>
              <p:nvSpPr>
                <p:cNvPr id="44" name="Rectangle 9"/>
                <p:cNvSpPr>
                  <a:spLocks noChangeArrowheads="1"/>
                </p:cNvSpPr>
                <p:nvPr/>
              </p:nvSpPr>
              <p:spPr bwMode="auto">
                <a:xfrm>
                  <a:off x="1748686" y="4915571"/>
                  <a:ext cx="318038" cy="32624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sz="2000"/>
                </a:p>
              </p:txBody>
            </p:sp>
            <p:sp>
              <p:nvSpPr>
                <p:cNvPr id="45" name="Rectangle 9"/>
                <p:cNvSpPr>
                  <a:spLocks noChangeArrowheads="1"/>
                </p:cNvSpPr>
                <p:nvPr/>
              </p:nvSpPr>
              <p:spPr bwMode="auto">
                <a:xfrm>
                  <a:off x="1748685" y="5352534"/>
                  <a:ext cx="318038" cy="32624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sz="2000"/>
                </a:p>
              </p:txBody>
            </p:sp>
            <p:sp>
              <p:nvSpPr>
                <p:cNvPr id="46" name="Rectangle 45"/>
                <p:cNvSpPr/>
                <p:nvPr/>
              </p:nvSpPr>
              <p:spPr bwMode="auto">
                <a:xfrm>
                  <a:off x="1733181" y="3835381"/>
                  <a:ext cx="351129" cy="2054505"/>
                </a:xfrm>
                <a:prstGeom prst="rect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sv-SE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47" name="Rectangle 9"/>
                <p:cNvSpPr>
                  <a:spLocks noChangeArrowheads="1"/>
                </p:cNvSpPr>
                <p:nvPr/>
              </p:nvSpPr>
              <p:spPr bwMode="auto">
                <a:xfrm>
                  <a:off x="1752286" y="4483523"/>
                  <a:ext cx="318038" cy="32624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sz="2000"/>
                </a:p>
              </p:txBody>
            </p:sp>
          </p:grpSp>
          <p:sp>
            <p:nvSpPr>
              <p:cNvPr id="43" name="Rectangle 2"/>
              <p:cNvSpPr txBox="1">
                <a:spLocks noChangeArrowheads="1"/>
              </p:cNvSpPr>
              <p:nvPr/>
            </p:nvSpPr>
            <p:spPr bwMode="auto">
              <a:xfrm>
                <a:off x="3560883" y="4814231"/>
                <a:ext cx="5018833" cy="829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+mj-lt"/>
                    <a:ea typeface="+mj-ea"/>
                    <a:cs typeface="+mj-cs"/>
                  </a:defRPr>
                </a:lvl1pPr>
                <a:lvl2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2pPr>
                <a:lvl3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3pPr>
                <a:lvl4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4pPr>
                <a:lvl5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5pPr>
                <a:lvl6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6pPr>
                <a:lvl7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7pPr>
                <a:lvl8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8pPr>
                <a:lvl9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</a:defRPr>
                </a:lvl9pPr>
              </a:lstStyle>
              <a:p>
                <a:pPr algn="l"/>
                <a:r>
                  <a:rPr lang="en-US" sz="2000" kern="0" dirty="0" smtClean="0">
                    <a:solidFill>
                      <a:schemeClr val="tx1"/>
                    </a:solidFill>
                  </a:rPr>
                  <a:t>           Number of elements</a:t>
                </a:r>
                <a:endParaRPr lang="sv-SE" sz="2000" kern="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" name="Rectangle 9"/>
            <p:cNvSpPr>
              <a:spLocks noChangeArrowheads="1"/>
            </p:cNvSpPr>
            <p:nvPr/>
          </p:nvSpPr>
          <p:spPr bwMode="auto">
            <a:xfrm rot="5400000">
              <a:off x="1889849" y="1935244"/>
              <a:ext cx="318038" cy="32624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1263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0"/>
            <a:ext cx="7772400" cy="1143000"/>
          </a:xfrm>
        </p:spPr>
        <p:txBody>
          <a:bodyPr/>
          <a:lstStyle/>
          <a:p>
            <a:r>
              <a:rPr lang="en-US" dirty="0">
                <a:ln w="12700">
                  <a:noFill/>
                  <a:prstDash val="solid"/>
                </a:ln>
              </a:rPr>
              <a:t>Array and element types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0784" y="1090841"/>
            <a:ext cx="8526000" cy="487680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GB" sz="2800" dirty="0" smtClean="0"/>
              <a:t>Spatial arrangement</a:t>
            </a:r>
          </a:p>
          <a:p>
            <a:pPr lvl="1"/>
            <a:r>
              <a:rPr lang="en-US" dirty="0" smtClean="0">
                <a:ln w="12700">
                  <a:noFill/>
                  <a:prstDash val="solid"/>
                </a:ln>
              </a:rPr>
              <a:t>linear, planar, conformal (spherical, cylindrical or any other) </a:t>
            </a:r>
            <a:endParaRPr lang="en-GB" dirty="0"/>
          </a:p>
          <a:p>
            <a:pPr marL="342900" lvl="1" indent="-342900">
              <a:buFontTx/>
              <a:buChar char="•"/>
            </a:pPr>
            <a:r>
              <a:rPr lang="en-GB" sz="2800" dirty="0" smtClean="0">
                <a:solidFill>
                  <a:srgbClr val="000000"/>
                </a:solidFill>
              </a:rPr>
              <a:t>Full scan, i.e., </a:t>
            </a:r>
            <a:r>
              <a:rPr lang="en-GB" sz="2800" dirty="0" smtClean="0">
                <a:solidFill>
                  <a:srgbClr val="000000"/>
                </a:solidFill>
                <a:sym typeface="Symbol" panose="05050102010706020507" pitchFamily="18" charset="2"/>
              </a:rPr>
              <a:t></a:t>
            </a:r>
            <a:r>
              <a:rPr lang="en-GB" sz="2800" dirty="0" smtClean="0">
                <a:solidFill>
                  <a:srgbClr val="000000"/>
                </a:solidFill>
              </a:rPr>
              <a:t>60</a:t>
            </a:r>
            <a:r>
              <a:rPr lang="en-GB" sz="2800" dirty="0" smtClean="0">
                <a:solidFill>
                  <a:srgbClr val="000000"/>
                </a:solidFill>
                <a:sym typeface="Symbol" panose="05050102010706020507" pitchFamily="18" charset="2"/>
              </a:rPr>
              <a:t>, </a:t>
            </a:r>
            <a:r>
              <a:rPr lang="en-GB" sz="2800" dirty="0" smtClean="0">
                <a:solidFill>
                  <a:srgbClr val="000000"/>
                </a:solidFill>
              </a:rPr>
              <a:t>or </a:t>
            </a:r>
            <a:r>
              <a:rPr lang="en-GB" sz="2800" dirty="0">
                <a:solidFill>
                  <a:srgbClr val="000000"/>
                </a:solidFill>
              </a:rPr>
              <a:t>limited scan arrays</a:t>
            </a:r>
            <a:endParaRPr lang="en-GB" sz="2800" dirty="0"/>
          </a:p>
          <a:p>
            <a:pPr marL="342900" lvl="1" indent="-342900">
              <a:buFontTx/>
              <a:buChar char="•"/>
            </a:pPr>
            <a:r>
              <a:rPr lang="en-GB" sz="2800" dirty="0" smtClean="0">
                <a:solidFill>
                  <a:srgbClr val="000000"/>
                </a:solidFill>
              </a:rPr>
              <a:t>Antenna element types can be arbitrary</a:t>
            </a:r>
          </a:p>
          <a:p>
            <a:pPr lvl="1"/>
            <a:r>
              <a:rPr lang="en-US" dirty="0">
                <a:ln w="12700">
                  <a:noFill/>
                  <a:prstDash val="solid"/>
                </a:ln>
              </a:rPr>
              <a:t>Dipole elements, waveguide slot elements</a:t>
            </a:r>
          </a:p>
          <a:p>
            <a:pPr lvl="1"/>
            <a:r>
              <a:rPr lang="en-US" dirty="0" err="1">
                <a:ln w="12700">
                  <a:noFill/>
                  <a:prstDash val="solid"/>
                </a:ln>
              </a:rPr>
              <a:t>Microstrip</a:t>
            </a:r>
            <a:r>
              <a:rPr lang="en-US" dirty="0">
                <a:ln w="12700">
                  <a:noFill/>
                  <a:prstDash val="solid"/>
                </a:ln>
              </a:rPr>
              <a:t> patch elements, helix/spiral elements</a:t>
            </a:r>
          </a:p>
          <a:p>
            <a:pPr lvl="1"/>
            <a:r>
              <a:rPr lang="en-US" dirty="0">
                <a:ln w="12700">
                  <a:noFill/>
                  <a:prstDash val="solid"/>
                </a:ln>
              </a:rPr>
              <a:t>Open waveguides or </a:t>
            </a:r>
            <a:r>
              <a:rPr lang="en-US" dirty="0" smtClean="0">
                <a:ln w="12700">
                  <a:noFill/>
                  <a:prstDash val="solid"/>
                </a:ln>
              </a:rPr>
              <a:t>horns</a:t>
            </a:r>
          </a:p>
          <a:p>
            <a:pPr lvl="1"/>
            <a:r>
              <a:rPr lang="en-GB" dirty="0" smtClean="0">
                <a:solidFill>
                  <a:srgbClr val="000000"/>
                </a:solidFill>
              </a:rPr>
              <a:t>Reflector </a:t>
            </a:r>
            <a:r>
              <a:rPr lang="en-GB" dirty="0">
                <a:solidFill>
                  <a:srgbClr val="000000"/>
                </a:solidFill>
              </a:rPr>
              <a:t>antennas (interferometers)</a:t>
            </a:r>
          </a:p>
          <a:p>
            <a:pPr marL="342900" lvl="1" indent="-342900">
              <a:buFontTx/>
              <a:buChar char="•"/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9292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772400" cy="1143000"/>
          </a:xfrm>
        </p:spPr>
        <p:txBody>
          <a:bodyPr/>
          <a:lstStyle/>
          <a:p>
            <a:r>
              <a:rPr lang="en-GB" dirty="0">
                <a:ln w="12700">
                  <a:noFill/>
                  <a:prstDash val="solid"/>
                </a:ln>
              </a:rPr>
              <a:t>Assumptions in this course</a:t>
            </a:r>
            <a:endParaRPr lang="sv-SE" dirty="0">
              <a:ln w="12700">
                <a:noFill/>
                <a:prstDash val="solid"/>
              </a:ln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58416"/>
            <a:ext cx="8496944" cy="2620992"/>
          </a:xfrm>
        </p:spPr>
        <p:txBody>
          <a:bodyPr/>
          <a:lstStyle/>
          <a:p>
            <a:r>
              <a:rPr lang="en-GB" sz="2800" dirty="0" smtClean="0"/>
              <a:t>Uniform </a:t>
            </a:r>
            <a:r>
              <a:rPr lang="en-GB" sz="2800" dirty="0"/>
              <a:t>element </a:t>
            </a:r>
            <a:r>
              <a:rPr lang="en-GB" sz="2800" dirty="0" smtClean="0"/>
              <a:t>spacing will be considered</a:t>
            </a:r>
            <a:endParaRPr lang="en-GB" sz="2800" dirty="0"/>
          </a:p>
        </p:txBody>
      </p:sp>
      <p:pic>
        <p:nvPicPr>
          <p:cNvPr id="672770" name="Picture 2" descr="http://cearl.ee.psu.edu/Projects/Assets/Project3/Project3_9/39t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426" y="3431646"/>
            <a:ext cx="3538364" cy="172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076056" y="5169947"/>
            <a:ext cx="3873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non-uniform </a:t>
            </a:r>
            <a:r>
              <a:rPr lang="en-GB" dirty="0"/>
              <a:t>element spacing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271757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http://img.tfd.com/ggse/41/gsed_0001_0027_0_img842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21" r="76743"/>
          <a:stretch/>
        </p:blipFill>
        <p:spPr bwMode="auto">
          <a:xfrm>
            <a:off x="3491880" y="2420888"/>
            <a:ext cx="1101889" cy="1006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6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772400" cy="1143000"/>
          </a:xfrm>
        </p:spPr>
        <p:txBody>
          <a:bodyPr/>
          <a:lstStyle/>
          <a:p>
            <a:r>
              <a:rPr lang="en-GB" dirty="0">
                <a:ln w="12700">
                  <a:noFill/>
                  <a:prstDash val="solid"/>
                </a:ln>
              </a:rPr>
              <a:t>Assumptions in this course</a:t>
            </a:r>
            <a:endParaRPr lang="sv-SE" dirty="0">
              <a:ln w="12700">
                <a:noFill/>
                <a:prstDash val="solid"/>
              </a:ln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58416"/>
            <a:ext cx="8496944" cy="2620992"/>
          </a:xfrm>
        </p:spPr>
        <p:txBody>
          <a:bodyPr/>
          <a:lstStyle/>
          <a:p>
            <a:r>
              <a:rPr lang="en-GB" sz="2800" dirty="0" smtClean="0"/>
              <a:t>Uniform </a:t>
            </a:r>
            <a:r>
              <a:rPr lang="en-GB" sz="2800" dirty="0"/>
              <a:t>element </a:t>
            </a:r>
            <a:r>
              <a:rPr lang="en-GB" sz="2800" dirty="0" smtClean="0"/>
              <a:t>spacing</a:t>
            </a:r>
            <a:endParaRPr lang="en-GB" sz="2800" dirty="0"/>
          </a:p>
          <a:p>
            <a:r>
              <a:rPr lang="en-GB" sz="2800" dirty="0" smtClean="0"/>
              <a:t>Single-mode </a:t>
            </a:r>
            <a:r>
              <a:rPr lang="en-GB" sz="2800" dirty="0"/>
              <a:t>antenna </a:t>
            </a:r>
            <a:r>
              <a:rPr lang="en-GB" sz="2800" dirty="0" smtClean="0"/>
              <a:t>elements</a:t>
            </a:r>
          </a:p>
          <a:p>
            <a:pPr lvl="1"/>
            <a:r>
              <a:rPr lang="en-US" sz="2400" b="1" i="1" dirty="0" smtClean="0"/>
              <a:t>J</a:t>
            </a:r>
            <a:r>
              <a:rPr lang="en-US" sz="2400" dirty="0" smtClean="0"/>
              <a:t> or </a:t>
            </a:r>
            <a:r>
              <a:rPr lang="en-US" sz="2400" b="1" i="1" dirty="0" smtClean="0"/>
              <a:t>M</a:t>
            </a:r>
            <a:r>
              <a:rPr lang="en-US" sz="2400" dirty="0" smtClean="0"/>
              <a:t> distribution on antenna element can be described by a single-mode (single function).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27195" y="3158017"/>
            <a:ext cx="4102537" cy="2163670"/>
            <a:chOff x="1027195" y="3158017"/>
            <a:chExt cx="4102537" cy="2163670"/>
          </a:xfrm>
        </p:grpSpPr>
        <p:pic>
          <p:nvPicPr>
            <p:cNvPr id="5" name="Picture 6" descr="DSCF0002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9683" t="11765" r="-19683" b="-11765"/>
            <a:stretch/>
          </p:blipFill>
          <p:spPr bwMode="auto">
            <a:xfrm>
              <a:off x="1027195" y="3178998"/>
              <a:ext cx="1240322" cy="1860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Rectangle 1"/>
            <p:cNvSpPr/>
            <p:nvPr/>
          </p:nvSpPr>
          <p:spPr>
            <a:xfrm>
              <a:off x="1303866" y="4952355"/>
              <a:ext cx="22300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00" i="1" dirty="0" smtClean="0">
                  <a:solidFill>
                    <a:schemeClr val="tx2"/>
                  </a:solidFill>
                </a:rPr>
                <a:t>Single-mode antennas</a:t>
              </a:r>
              <a:endParaRPr lang="sv-SE" sz="1800" i="1" dirty="0">
                <a:solidFill>
                  <a:schemeClr val="tx2"/>
                </a:solidFill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3495865"/>
              <a:ext cx="1925884" cy="1326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 descr="http://img.tfd.com/ggse/41/gsed_0001_0027_0_img8424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221" r="76743"/>
            <a:stretch/>
          </p:blipFill>
          <p:spPr bwMode="auto">
            <a:xfrm>
              <a:off x="2267744" y="3158017"/>
              <a:ext cx="1101889" cy="1006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51520" y="5638872"/>
            <a:ext cx="8496944" cy="1059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sz="2400" kern="0" dirty="0" smtClean="0"/>
              <a:t>The shape of the </a:t>
            </a:r>
            <a:r>
              <a:rPr lang="en-US" sz="2400" b="1" i="1" kern="0" dirty="0" smtClean="0"/>
              <a:t>J</a:t>
            </a:r>
            <a:r>
              <a:rPr lang="en-US" sz="2400" kern="0" dirty="0" smtClean="0"/>
              <a:t> or </a:t>
            </a:r>
            <a:r>
              <a:rPr lang="en-US" sz="2400" b="1" i="1" kern="0" dirty="0" smtClean="0"/>
              <a:t>M</a:t>
            </a:r>
            <a:r>
              <a:rPr lang="en-US" sz="2400" kern="0" dirty="0" smtClean="0"/>
              <a:t> distribution on antenna element is independent of how element excited.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004048" y="3298318"/>
            <a:ext cx="4139952" cy="1842659"/>
            <a:chOff x="5004048" y="3298318"/>
            <a:chExt cx="4139952" cy="1842659"/>
          </a:xfrm>
        </p:grpSpPr>
        <p:pic>
          <p:nvPicPr>
            <p:cNvPr id="6" name="Picture 40" descr="photo1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74" t="42344" r="19505" b="6337"/>
            <a:stretch/>
          </p:blipFill>
          <p:spPr bwMode="auto">
            <a:xfrm>
              <a:off x="7020272" y="3298318"/>
              <a:ext cx="1656184" cy="1162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IMG_2519.JP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92"/>
            <a:stretch/>
          </p:blipFill>
          <p:spPr bwMode="auto">
            <a:xfrm>
              <a:off x="5436096" y="3298318"/>
              <a:ext cx="1452809" cy="1150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004048" y="4556202"/>
              <a:ext cx="413995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i="1" dirty="0" smtClean="0">
                  <a:solidFill>
                    <a:schemeClr val="tx2"/>
                  </a:solidFill>
                </a:rPr>
                <a:t>Multi-mode antennas (complex elements, strong mutual coupling and edge truncation effects)</a:t>
              </a:r>
              <a:endParaRPr lang="sv-SE" sz="1600" i="1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26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032" y="6007"/>
            <a:ext cx="777240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Arrays compared to horns and reflectors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0938" y="1196752"/>
            <a:ext cx="5916103" cy="3168352"/>
          </a:xfrm>
        </p:spPr>
        <p:txBody>
          <a:bodyPr/>
          <a:lstStyle/>
          <a:p>
            <a:r>
              <a:rPr lang="en-GB" sz="2400" b="1" dirty="0" smtClean="0"/>
              <a:t>Advantages:</a:t>
            </a:r>
          </a:p>
          <a:p>
            <a:pPr lvl="1"/>
            <a:r>
              <a:rPr lang="en-GB" sz="2400" dirty="0" smtClean="0"/>
              <a:t>can be made flat or conformal</a:t>
            </a:r>
          </a:p>
          <a:p>
            <a:pPr lvl="1"/>
            <a:r>
              <a:rPr lang="en-GB" sz="2400" dirty="0" smtClean="0"/>
              <a:t>phase steering (beam direction change)</a:t>
            </a:r>
          </a:p>
          <a:p>
            <a:pPr lvl="1"/>
            <a:r>
              <a:rPr lang="en-GB" sz="2400" dirty="0" smtClean="0"/>
              <a:t>full pattern control (beam shaping)</a:t>
            </a:r>
          </a:p>
          <a:p>
            <a:pPr lvl="1"/>
            <a:r>
              <a:rPr lang="en-GB" sz="2400" dirty="0" smtClean="0"/>
              <a:t>multiple beams (flexibility)</a:t>
            </a:r>
          </a:p>
          <a:p>
            <a:pPr lvl="1"/>
            <a:r>
              <a:rPr lang="en-GB" sz="2400" dirty="0" smtClean="0"/>
              <a:t>signal </a:t>
            </a:r>
            <a:r>
              <a:rPr lang="en-GB" sz="2400" dirty="0"/>
              <a:t>processing capability </a:t>
            </a:r>
            <a:r>
              <a:rPr lang="en-GB" sz="2400" dirty="0" smtClean="0"/>
              <a:t>(beam shape optimization)</a:t>
            </a:r>
          </a:p>
          <a:p>
            <a:pPr lvl="1"/>
            <a:r>
              <a:rPr lang="en-GB" sz="2400" dirty="0" smtClean="0"/>
              <a:t>digital beam-forming </a:t>
            </a:r>
            <a:r>
              <a:rPr lang="en-GB" sz="2400" dirty="0"/>
              <a:t>(real-time </a:t>
            </a:r>
            <a:r>
              <a:rPr lang="en-GB" sz="2400" dirty="0" smtClean="0"/>
              <a:t>re-configuration of beam-forming scenario)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8325" y="4118213"/>
            <a:ext cx="2662147" cy="199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84784"/>
            <a:ext cx="272058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5615" y="3284984"/>
            <a:ext cx="2495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The Phased Array Radar pyramid </a:t>
            </a:r>
          </a:p>
          <a:p>
            <a:pPr algn="ctr"/>
            <a:r>
              <a:rPr lang="en-US" sz="1200" dirty="0" smtClean="0"/>
              <a:t>at RAF </a:t>
            </a:r>
            <a:r>
              <a:rPr lang="en-US" sz="1200" dirty="0" err="1" smtClean="0"/>
              <a:t>Fylingdales</a:t>
            </a:r>
            <a:r>
              <a:rPr lang="en-US" sz="1200" dirty="0" smtClean="0"/>
              <a:t> (Yorkshire CND)</a:t>
            </a:r>
          </a:p>
          <a:p>
            <a:pPr algn="ctr"/>
            <a:r>
              <a:rPr lang="en-US" sz="1200" dirty="0" smtClean="0"/>
              <a:t>Space Surveillance Network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419296" y="6122460"/>
            <a:ext cx="204113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Arecibo Radio Telescope,</a:t>
            </a:r>
          </a:p>
          <a:p>
            <a:pPr algn="ctr"/>
            <a:r>
              <a:rPr lang="en-US" sz="1200" dirty="0" smtClean="0"/>
              <a:t>305 meters in diameter</a:t>
            </a:r>
            <a:endParaRPr lang="en-US" sz="1200" dirty="0"/>
          </a:p>
        </p:txBody>
      </p:sp>
      <p:sp>
        <p:nvSpPr>
          <p:cNvPr id="2" name="Rectangle 1"/>
          <p:cNvSpPr/>
          <p:nvPr/>
        </p:nvSpPr>
        <p:spPr>
          <a:xfrm>
            <a:off x="539552" y="517659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/>
              <a:t>Disadvantages:</a:t>
            </a:r>
          </a:p>
          <a:p>
            <a:pPr lvl="1"/>
            <a:r>
              <a:rPr lang="en-GB" dirty="0" smtClean="0">
                <a:sym typeface="Symbol"/>
              </a:rPr>
              <a:t> </a:t>
            </a:r>
            <a:r>
              <a:rPr lang="en-GB" dirty="0" smtClean="0"/>
              <a:t>more </a:t>
            </a:r>
            <a:r>
              <a:rPr lang="en-GB" dirty="0"/>
              <a:t>expensive (not always)</a:t>
            </a:r>
          </a:p>
          <a:p>
            <a:pPr lvl="1"/>
            <a:r>
              <a:rPr lang="en-GB" dirty="0">
                <a:sym typeface="Symbol"/>
              </a:rPr>
              <a:t> </a:t>
            </a:r>
            <a:r>
              <a:rPr lang="en-GB" dirty="0" smtClean="0"/>
              <a:t>more </a:t>
            </a:r>
            <a:r>
              <a:rPr lang="en-GB" dirty="0"/>
              <a:t>complicated</a:t>
            </a:r>
          </a:p>
        </p:txBody>
      </p:sp>
    </p:spTree>
    <p:extLst>
      <p:ext uri="{BB962C8B-B14F-4D97-AF65-F5344CB8AC3E}">
        <p14:creationId xmlns:p14="http://schemas.microsoft.com/office/powerpoint/2010/main" val="41662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GB" b="1"/>
          </a:p>
          <a:p>
            <a:endParaRPr lang="en-GB" b="1"/>
          </a:p>
          <a:p>
            <a:endParaRPr lang="en-GB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565150" y="5180378"/>
            <a:ext cx="3725788" cy="1208172"/>
          </a:xfrm>
        </p:spPr>
        <p:txBody>
          <a:bodyPr/>
          <a:lstStyle/>
          <a:p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Dipole </a:t>
            </a:r>
            <a:r>
              <a:rPr lang="en-GB" sz="2000" dirty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array </a:t>
            </a:r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with the </a:t>
            </a:r>
            <a:r>
              <a:rPr lang="en-GB" sz="2000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individual element </a:t>
            </a:r>
            <a:r>
              <a:rPr lang="en-GB" sz="2000" dirty="0" smtClean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control</a:t>
            </a:r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 for each element</a:t>
            </a:r>
            <a:b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</a:br>
            <a:r>
              <a:rPr lang="en-GB" sz="5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/>
            </a:r>
            <a:br>
              <a:rPr lang="en-GB" sz="5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</a:br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(more flexibility, but expensive)</a:t>
            </a:r>
            <a:endParaRPr lang="en-US" sz="2000" dirty="0">
              <a:ln w="12700">
                <a:noFill/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 bwMode="auto">
          <a:xfrm>
            <a:off x="755576" y="116632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sv-SE" altLang="sv-SE" sz="4000" kern="0" dirty="0" smtClean="0">
                <a:ln w="12700">
                  <a:noFill/>
                  <a:prstDash val="solid"/>
                </a:ln>
              </a:rPr>
              <a:t>Different realizations of array feeding methods</a:t>
            </a:r>
            <a:endParaRPr lang="en-US" sz="4000" kern="0" dirty="0">
              <a:ln w="12700">
                <a:noFill/>
                <a:prstDash val="solid"/>
              </a:ln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4892543" y="5172139"/>
            <a:ext cx="3934426" cy="118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Linear </a:t>
            </a:r>
            <a:r>
              <a:rPr lang="en-GB" sz="2000" dirty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microstrip patch arrays </a:t>
            </a:r>
            <a:r>
              <a:rPr lang="en-GB" sz="200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with the </a:t>
            </a:r>
            <a:r>
              <a:rPr lang="en-GB" sz="2000" dirty="0" smtClean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r</a:t>
            </a:r>
            <a:r>
              <a:rPr lang="en-GB" sz="2000" kern="0" dirty="0" smtClean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educed number of controls</a:t>
            </a:r>
          </a:p>
          <a:p>
            <a:r>
              <a:rPr lang="en-GB" sz="2000" kern="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(easy to integrate with electronics </a:t>
            </a:r>
            <a:r>
              <a:rPr lang="en-GB" sz="2000" kern="0" dirty="0" smtClean="0">
                <a:ln w="12700">
                  <a:noFill/>
                  <a:prstDash val="solid"/>
                </a:ln>
                <a:solidFill>
                  <a:schemeClr val="tx1"/>
                </a:solidFill>
                <a:sym typeface="Symbol"/>
              </a:rPr>
              <a:t> compact, lower costs</a:t>
            </a:r>
            <a:r>
              <a:rPr lang="en-GB" sz="2000" kern="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)</a:t>
            </a:r>
            <a:endParaRPr lang="en-US" sz="2000" kern="0" dirty="0">
              <a:ln w="12700">
                <a:noFill/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66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63" y="1772816"/>
            <a:ext cx="3182888" cy="2192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76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37" y="4098842"/>
            <a:ext cx="3109714" cy="30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4331380" y="1542094"/>
            <a:ext cx="3589784" cy="2272245"/>
            <a:chOff x="4331380" y="1542094"/>
            <a:chExt cx="3589784" cy="2272245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800" y="1542094"/>
              <a:ext cx="2872630" cy="1537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2"/>
            <p:cNvSpPr>
              <a:spLocks noChangeArrowheads="1"/>
            </p:cNvSpPr>
            <p:nvPr/>
          </p:nvSpPr>
          <p:spPr bwMode="auto">
            <a:xfrm>
              <a:off x="4331380" y="3106453"/>
              <a:ext cx="358978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sz="2000" i="1" dirty="0" smtClean="0">
                  <a:ln w="12700">
                    <a:noFill/>
                    <a:prstDash val="solid"/>
                  </a:ln>
                </a:rPr>
                <a:t>series-fed arrays </a:t>
              </a:r>
            </a:p>
            <a:p>
              <a:r>
                <a:rPr lang="en-GB" sz="2000" i="1" dirty="0" smtClean="0">
                  <a:ln w="12700">
                    <a:noFill/>
                    <a:prstDash val="solid"/>
                  </a:ln>
                </a:rPr>
                <a:t>(one feed only)        </a:t>
              </a:r>
              <a:endParaRPr lang="en-GB" b="1" i="1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390535" y="2776320"/>
            <a:ext cx="2436434" cy="1988894"/>
            <a:chOff x="6390535" y="2776320"/>
            <a:chExt cx="2436434" cy="1988894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535" y="2776320"/>
              <a:ext cx="2436434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6515013" y="4365104"/>
              <a:ext cx="231195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sz="2000" i="1" dirty="0" smtClean="0">
                  <a:ln w="12700">
                    <a:noFill/>
                    <a:prstDash val="solid"/>
                  </a:ln>
                </a:rPr>
                <a:t>parallel-fed arrays         </a:t>
              </a:r>
              <a:endParaRPr lang="en-GB" b="1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183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572000"/>
          </a:xfrm>
        </p:spPr>
        <p:txBody>
          <a:bodyPr/>
          <a:lstStyle/>
          <a:p>
            <a:r>
              <a:rPr lang="en-US" u="sng" dirty="0"/>
              <a:t>Know</a:t>
            </a:r>
            <a:r>
              <a:rPr lang="en-US" dirty="0"/>
              <a:t> the operational principle and advantages of array antennas</a:t>
            </a:r>
          </a:p>
          <a:p>
            <a:r>
              <a:rPr lang="en-GB" u="sng" dirty="0"/>
              <a:t>Explain the analysis of</a:t>
            </a:r>
            <a:r>
              <a:rPr lang="en-US" dirty="0"/>
              <a:t> linear phased array</a:t>
            </a:r>
          </a:p>
          <a:p>
            <a:pPr lvl="1"/>
            <a:r>
              <a:rPr lang="en-US" dirty="0"/>
              <a:t> Array factor as element-by-element sum</a:t>
            </a:r>
          </a:p>
          <a:p>
            <a:pPr lvl="1"/>
            <a:r>
              <a:rPr lang="en-US" dirty="0">
                <a:latin typeface="Bodoni MT" pitchFamily="18" charset="0"/>
              </a:rPr>
              <a:t> </a:t>
            </a:r>
            <a:r>
              <a:rPr lang="en-US" dirty="0"/>
              <a:t>Array factor as grating-lobe sum.</a:t>
            </a:r>
          </a:p>
          <a:p>
            <a:r>
              <a:rPr lang="en-US" u="sng" dirty="0"/>
              <a:t>Describe</a:t>
            </a:r>
            <a:r>
              <a:rPr lang="en-US" dirty="0"/>
              <a:t> the difference between </a:t>
            </a:r>
            <a:r>
              <a:rPr lang="en-US" i="1" dirty="0"/>
              <a:t>isolated</a:t>
            </a:r>
            <a:r>
              <a:rPr lang="en-US" dirty="0"/>
              <a:t> and </a:t>
            </a:r>
            <a:r>
              <a:rPr lang="en-US" i="1" dirty="0"/>
              <a:t>embedded</a:t>
            </a:r>
            <a:r>
              <a:rPr lang="en-US" dirty="0"/>
              <a:t> element patterns</a:t>
            </a:r>
          </a:p>
          <a:p>
            <a:r>
              <a:rPr lang="en-US" u="sng" dirty="0"/>
              <a:t>Calculate</a:t>
            </a:r>
            <a:r>
              <a:rPr lang="en-US" dirty="0"/>
              <a:t> Directivity, positions of grating lobes</a:t>
            </a:r>
          </a:p>
        </p:txBody>
      </p:sp>
    </p:spTree>
    <p:extLst>
      <p:ext uri="{BB962C8B-B14F-4D97-AF65-F5344CB8AC3E}">
        <p14:creationId xmlns:p14="http://schemas.microsoft.com/office/powerpoint/2010/main" val="37745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/>
              <a:t>							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title"/>
          </p:nvPr>
        </p:nvSpPr>
        <p:spPr>
          <a:xfrm>
            <a:off x="683568" y="253416"/>
            <a:ext cx="7848600" cy="1219200"/>
          </a:xfrm>
        </p:spPr>
        <p:txBody>
          <a:bodyPr/>
          <a:lstStyle/>
          <a:p>
            <a:r>
              <a:rPr lang="en-GB" sz="3600" b="1" dirty="0" smtClean="0"/>
              <a:t>Example of a </a:t>
            </a:r>
            <a:r>
              <a:rPr lang="en-GB" sz="3600" b="1" dirty="0">
                <a:ln w="12700">
                  <a:noFill/>
                  <a:prstDash val="solid"/>
                </a:ln>
              </a:rPr>
              <a:t>series-fed array          </a:t>
            </a:r>
            <a:r>
              <a:rPr lang="en-GB" sz="3200" b="1" i="1" dirty="0"/>
              <a:t/>
            </a:r>
            <a:br>
              <a:rPr lang="en-GB" sz="3200" b="1" i="1" dirty="0"/>
            </a:br>
            <a:r>
              <a:rPr lang="en-GB" sz="3200" dirty="0" smtClean="0">
                <a:ln w="12700">
                  <a:noFill/>
                  <a:prstDash val="solid"/>
                </a:ln>
              </a:rPr>
              <a:t>Slot </a:t>
            </a:r>
            <a:r>
              <a:rPr lang="en-GB" sz="3200" dirty="0">
                <a:ln w="12700">
                  <a:noFill/>
                  <a:prstDash val="solid"/>
                </a:ln>
              </a:rPr>
              <a:t>phased </a:t>
            </a:r>
            <a:r>
              <a:rPr lang="en-GB" sz="3200" dirty="0" smtClean="0">
                <a:ln w="12700">
                  <a:noFill/>
                  <a:prstDash val="solid"/>
                </a:ln>
              </a:rPr>
              <a:t>array in Lab 2</a:t>
            </a:r>
            <a:endParaRPr lang="en-US" sz="3200" dirty="0">
              <a:ln w="12700">
                <a:noFill/>
                <a:prstDash val="solid"/>
              </a:ln>
            </a:endParaRPr>
          </a:p>
        </p:txBody>
      </p:sp>
      <p:pic>
        <p:nvPicPr>
          <p:cNvPr id="188422" name="Picture 6" descr="DSCF0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772816"/>
            <a:ext cx="2590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lotted_waveguide_z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>
            <a:off x="4716015" y="1772816"/>
            <a:ext cx="3621884" cy="395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1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295400"/>
            <a:ext cx="6828112" cy="486198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72400" cy="1143000"/>
          </a:xfrm>
        </p:spPr>
        <p:txBody>
          <a:bodyPr/>
          <a:lstStyle/>
          <a:p>
            <a:r>
              <a:rPr lang="sv-SE" altLang="sv-SE" sz="4000" dirty="0" smtClean="0">
                <a:ln w="12700">
                  <a:noFill/>
                  <a:prstDash val="solid"/>
                </a:ln>
              </a:rPr>
              <a:t>Different realizations of </a:t>
            </a:r>
            <a:r>
              <a:rPr lang="sv-SE" altLang="sv-SE" sz="4000" dirty="0">
                <a:ln w="12700">
                  <a:noFill/>
                  <a:prstDash val="solid"/>
                </a:ln>
              </a:rPr>
              <a:t>array beam-forming </a:t>
            </a:r>
            <a:r>
              <a:rPr lang="sv-SE" altLang="sv-SE" sz="4000" dirty="0" smtClean="0">
                <a:ln w="12700">
                  <a:noFill/>
                  <a:prstDash val="solid"/>
                </a:ln>
              </a:rPr>
              <a:t>networks</a:t>
            </a:r>
            <a:endParaRPr lang="en-US" sz="4000" dirty="0">
              <a:ln w="1270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8637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GB" dirty="0">
                <a:ln w="12700">
                  <a:noFill/>
                  <a:prstDash val="solid"/>
                </a:ln>
              </a:rPr>
              <a:t>Array </a:t>
            </a:r>
            <a:r>
              <a:rPr lang="en-GB" dirty="0" smtClean="0">
                <a:ln w="12700">
                  <a:noFill/>
                  <a:prstDash val="solid"/>
                </a:ln>
              </a:rPr>
              <a:t>antennas are a </a:t>
            </a:r>
            <a:r>
              <a:rPr lang="en-GB" dirty="0">
                <a:ln w="12700">
                  <a:noFill/>
                  <a:prstDash val="solid"/>
                </a:ln>
              </a:rPr>
              <a:t>part of </a:t>
            </a:r>
            <a:r>
              <a:rPr lang="en-GB" dirty="0" smtClean="0">
                <a:ln w="12700">
                  <a:noFill/>
                  <a:prstDash val="solid"/>
                </a:ln>
              </a:rPr>
              <a:t>the MIMO technology</a:t>
            </a:r>
            <a:endParaRPr lang="en-GB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8600" y="1905000"/>
            <a:ext cx="4572000" cy="436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800" kern="0" dirty="0" smtClean="0"/>
              <a:t>MIMO (Multiple Input Multi Output)</a:t>
            </a:r>
          </a:p>
          <a:p>
            <a:r>
              <a:rPr lang="en-GB" sz="2400" kern="0" dirty="0" smtClean="0"/>
              <a:t>Array antennas are used in  </a:t>
            </a:r>
          </a:p>
          <a:p>
            <a:pPr lvl="1"/>
            <a:r>
              <a:rPr lang="en-GB" sz="2400" kern="0" dirty="0" smtClean="0"/>
              <a:t>Beam forming/beam steering </a:t>
            </a:r>
          </a:p>
          <a:p>
            <a:pPr lvl="1"/>
            <a:r>
              <a:rPr lang="en-GB" sz="2400" kern="0" dirty="0" smtClean="0"/>
              <a:t>Spatial division multiple access</a:t>
            </a:r>
          </a:p>
          <a:p>
            <a:pPr lvl="1"/>
            <a:r>
              <a:rPr lang="en-GB" sz="2400" kern="0" dirty="0" smtClean="0"/>
              <a:t>Cell-shaping</a:t>
            </a:r>
          </a:p>
          <a:p>
            <a:pPr marL="457200" lvl="1" indent="0">
              <a:buNone/>
            </a:pPr>
            <a:r>
              <a:rPr lang="en-GB" sz="2400" kern="0" dirty="0" smtClean="0"/>
              <a:t>As well as </a:t>
            </a:r>
          </a:p>
          <a:p>
            <a:pPr lvl="1"/>
            <a:r>
              <a:rPr lang="en-GB" sz="2400" kern="0" dirty="0" smtClean="0"/>
              <a:t>spatial multiplexing</a:t>
            </a:r>
          </a:p>
          <a:p>
            <a:pPr lvl="1"/>
            <a:r>
              <a:rPr lang="en-GB" sz="2400" kern="0" dirty="0"/>
              <a:t>d</a:t>
            </a:r>
            <a:r>
              <a:rPr lang="en-GB" sz="2400" kern="0" dirty="0" smtClean="0"/>
              <a:t>iversity  </a:t>
            </a:r>
            <a:endParaRPr lang="en-GB" sz="2400" kern="0" dirty="0"/>
          </a:p>
        </p:txBody>
      </p:sp>
      <p:grpSp>
        <p:nvGrpSpPr>
          <p:cNvPr id="9" name="Group 8"/>
          <p:cNvGrpSpPr/>
          <p:nvPr/>
        </p:nvGrpSpPr>
        <p:grpSpPr>
          <a:xfrm>
            <a:off x="5105400" y="1828800"/>
            <a:ext cx="3048000" cy="2438400"/>
            <a:chOff x="609600" y="1295400"/>
            <a:chExt cx="7770210" cy="501820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1295400"/>
              <a:ext cx="7770210" cy="5018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609600" y="1416233"/>
              <a:ext cx="1720391" cy="349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572000"/>
            <a:ext cx="4167964" cy="213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4600" y="63246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MIMO!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4038600" y="5867400"/>
            <a:ext cx="53340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824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altLang="sv-SE" sz="4000" dirty="0"/>
              <a:t>Lecture 11</a:t>
            </a:r>
            <a:br>
              <a:rPr lang="en-US" altLang="sv-SE" sz="4000" dirty="0"/>
            </a:br>
            <a:r>
              <a:rPr lang="en-US" altLang="sv-SE" sz="4000" dirty="0"/>
              <a:t>Linear Array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r>
              <a:rPr lang="en-US" sz="2800" dirty="0"/>
              <a:t>Introduction to Array Antennas</a:t>
            </a:r>
          </a:p>
          <a:p>
            <a:r>
              <a:rPr lang="en-US" sz="2800" dirty="0">
                <a:solidFill>
                  <a:srgbClr val="FF0000"/>
                </a:solidFill>
              </a:rPr>
              <a:t>Isolated element pattern vs. embedded element pattern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Linear array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element-by-element sum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infinite grating lobe sum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Example: Long linear array </a:t>
            </a:r>
          </a:p>
        </p:txBody>
      </p:sp>
    </p:spTree>
    <p:extLst>
      <p:ext uri="{BB962C8B-B14F-4D97-AF65-F5344CB8AC3E}">
        <p14:creationId xmlns:p14="http://schemas.microsoft.com/office/powerpoint/2010/main" val="208192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685800"/>
            <a:ext cx="4040188" cy="639762"/>
          </a:xfrm>
        </p:spPr>
        <p:txBody>
          <a:bodyPr/>
          <a:lstStyle/>
          <a:p>
            <a:r>
              <a:rPr lang="sv-SE" sz="2800" b="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Isolated element pattern</a:t>
            </a:r>
            <a:endParaRPr lang="sv-SE" sz="2800" b="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705600" y="5638800"/>
            <a:ext cx="1524000" cy="4572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24000"/>
            <a:ext cx="4040188" cy="46021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No other elements around</a:t>
            </a:r>
          </a:p>
          <a:p>
            <a:r>
              <a:rPr lang="en-US" dirty="0" smtClean="0"/>
              <a:t>The structure remains, such as the ground plane.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685800"/>
            <a:ext cx="4346575" cy="639762"/>
          </a:xfrm>
        </p:spPr>
        <p:txBody>
          <a:bodyPr/>
          <a:lstStyle/>
          <a:p>
            <a:r>
              <a:rPr lang="en-US" sz="2800" b="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Embedded element pattern</a:t>
            </a:r>
            <a:endParaRPr lang="en-US" sz="2800" b="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24000"/>
            <a:ext cx="4041775" cy="46021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All elements and structure exist.</a:t>
            </a:r>
          </a:p>
          <a:p>
            <a:r>
              <a:rPr lang="en-US" dirty="0" smtClean="0"/>
              <a:t>All other elements terminated with load</a:t>
            </a:r>
          </a:p>
          <a:p>
            <a:r>
              <a:rPr lang="en-US" dirty="0" smtClean="0"/>
              <a:t>Only one element excited. </a:t>
            </a:r>
            <a:endParaRPr lang="en-US" dirty="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 l="14286" t="15667" r="35294" b="5998"/>
          <a:stretch>
            <a:fillRect/>
          </a:stretch>
        </p:blipFill>
        <p:spPr bwMode="auto">
          <a:xfrm>
            <a:off x="5257800" y="4191000"/>
            <a:ext cx="2859045" cy="19054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979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5029200"/>
            <a:ext cx="2281238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 bwMode="auto">
          <a:xfrm>
            <a:off x="5562600" y="5638800"/>
            <a:ext cx="533400" cy="3048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Load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6705600" y="5562600"/>
            <a:ext cx="304800" cy="30480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18" name="Straight Connector 17"/>
          <p:cNvCxnSpPr>
            <a:endCxn id="14" idx="0"/>
          </p:cNvCxnSpPr>
          <p:nvPr/>
        </p:nvCxnSpPr>
        <p:spPr bwMode="auto">
          <a:xfrm rot="5400000">
            <a:off x="6781800" y="5486400"/>
            <a:ext cx="1524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Freeform 22"/>
          <p:cNvSpPr/>
          <p:nvPr/>
        </p:nvSpPr>
        <p:spPr bwMode="auto">
          <a:xfrm>
            <a:off x="6762750" y="5638800"/>
            <a:ext cx="190500" cy="206374"/>
          </a:xfrm>
          <a:custGeom>
            <a:avLst/>
            <a:gdLst>
              <a:gd name="connsiteX0" fmla="*/ 0 w 190500"/>
              <a:gd name="connsiteY0" fmla="*/ 100012 h 206374"/>
              <a:gd name="connsiteX1" fmla="*/ 57150 w 190500"/>
              <a:gd name="connsiteY1" fmla="*/ 14287 h 206374"/>
              <a:gd name="connsiteX2" fmla="*/ 114300 w 190500"/>
              <a:gd name="connsiteY2" fmla="*/ 185737 h 206374"/>
              <a:gd name="connsiteX3" fmla="*/ 171450 w 190500"/>
              <a:gd name="connsiteY3" fmla="*/ 138112 h 206374"/>
              <a:gd name="connsiteX4" fmla="*/ 190500 w 190500"/>
              <a:gd name="connsiteY4" fmla="*/ 61912 h 206374"/>
              <a:gd name="connsiteX5" fmla="*/ 190500 w 190500"/>
              <a:gd name="connsiteY5" fmla="*/ 61912 h 206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" h="206374">
                <a:moveTo>
                  <a:pt x="0" y="100012"/>
                </a:moveTo>
                <a:cubicBezTo>
                  <a:pt x="19050" y="50006"/>
                  <a:pt x="38100" y="0"/>
                  <a:pt x="57150" y="14287"/>
                </a:cubicBezTo>
                <a:cubicBezTo>
                  <a:pt x="76200" y="28575"/>
                  <a:pt x="95250" y="165100"/>
                  <a:pt x="114300" y="185737"/>
                </a:cubicBezTo>
                <a:cubicBezTo>
                  <a:pt x="133350" y="206374"/>
                  <a:pt x="158750" y="158749"/>
                  <a:pt x="171450" y="138112"/>
                </a:cubicBezTo>
                <a:cubicBezTo>
                  <a:pt x="184150" y="117475"/>
                  <a:pt x="190500" y="61912"/>
                  <a:pt x="190500" y="61912"/>
                </a:cubicBezTo>
                <a:lnTo>
                  <a:pt x="190500" y="61912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172200" y="5486400"/>
            <a:ext cx="533400" cy="3048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Load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7086600" y="4953000"/>
            <a:ext cx="533400" cy="3048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Load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010400" y="5715000"/>
            <a:ext cx="1219200" cy="381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5571" y="980728"/>
            <a:ext cx="4346575" cy="639762"/>
          </a:xfrm>
        </p:spPr>
        <p:txBody>
          <a:bodyPr/>
          <a:lstStyle/>
          <a:p>
            <a:r>
              <a:rPr lang="en-US" sz="2800" b="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Embedded element pattern</a:t>
            </a:r>
            <a:endParaRPr lang="en-US" sz="2800" b="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848600" cy="936104"/>
          </a:xfrm>
        </p:spPr>
        <p:txBody>
          <a:bodyPr/>
          <a:lstStyle/>
          <a:p>
            <a:r>
              <a:rPr lang="en-GB" sz="3600" b="1" dirty="0" smtClean="0"/>
              <a:t>Illustration for a point source array</a:t>
            </a:r>
            <a:endParaRPr lang="en-US" sz="3200" dirty="0">
              <a:ln w="12700">
                <a:noFill/>
                <a:prstDash val="solid"/>
              </a:ln>
            </a:endParaRPr>
          </a:p>
        </p:txBody>
      </p:sp>
      <p:pic>
        <p:nvPicPr>
          <p:cNvPr id="66970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5" t="37563" r="14874" b="16723"/>
          <a:stretch/>
        </p:blipFill>
        <p:spPr bwMode="auto">
          <a:xfrm>
            <a:off x="539552" y="2060848"/>
            <a:ext cx="8280920" cy="41897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619672" y="5445224"/>
            <a:ext cx="2170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excited element</a:t>
            </a:r>
            <a:endParaRPr lang="sv-SE" dirty="0"/>
          </a:p>
        </p:txBody>
      </p:sp>
      <p:sp>
        <p:nvSpPr>
          <p:cNvPr id="33" name="Rectangle 32"/>
          <p:cNvSpPr/>
          <p:nvPr/>
        </p:nvSpPr>
        <p:spPr>
          <a:xfrm>
            <a:off x="4860033" y="5445224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terminated element </a:t>
            </a:r>
            <a:endParaRPr lang="sv-SE" dirty="0"/>
          </a:p>
        </p:txBody>
      </p:sp>
      <p:grpSp>
        <p:nvGrpSpPr>
          <p:cNvPr id="30" name="Group 29"/>
          <p:cNvGrpSpPr/>
          <p:nvPr/>
        </p:nvGrpSpPr>
        <p:grpSpPr>
          <a:xfrm>
            <a:off x="5580112" y="2204864"/>
            <a:ext cx="3078543" cy="2880320"/>
            <a:chOff x="5580112" y="2204864"/>
            <a:chExt cx="3078543" cy="2880320"/>
          </a:xfrm>
        </p:grpSpPr>
        <p:sp>
          <p:nvSpPr>
            <p:cNvPr id="34" name="Rectangle 2"/>
            <p:cNvSpPr txBox="1">
              <a:spLocks noChangeArrowheads="1"/>
            </p:cNvSpPr>
            <p:nvPr/>
          </p:nvSpPr>
          <p:spPr bwMode="auto">
            <a:xfrm>
              <a:off x="5580112" y="2204864"/>
              <a:ext cx="3078543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400" kern="0" dirty="0" smtClean="0">
                  <a:solidFill>
                    <a:srgbClr val="FF0000"/>
                  </a:solidFill>
                </a:rPr>
                <a:t>Will this element radiate too?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 flipH="1">
              <a:off x="6768245" y="4005064"/>
              <a:ext cx="468054" cy="108012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0" name="Group 39"/>
          <p:cNvGrpSpPr/>
          <p:nvPr/>
        </p:nvGrpSpPr>
        <p:grpSpPr>
          <a:xfrm>
            <a:off x="711916" y="2178378"/>
            <a:ext cx="3078543" cy="2906806"/>
            <a:chOff x="5580112" y="2204864"/>
            <a:chExt cx="3078543" cy="2906806"/>
          </a:xfrm>
        </p:grpSpPr>
        <p:sp>
          <p:nvSpPr>
            <p:cNvPr id="41" name="Rectangle 2"/>
            <p:cNvSpPr txBox="1">
              <a:spLocks noChangeArrowheads="1"/>
            </p:cNvSpPr>
            <p:nvPr/>
          </p:nvSpPr>
          <p:spPr bwMode="auto">
            <a:xfrm>
              <a:off x="5580112" y="2204864"/>
              <a:ext cx="3078543" cy="2304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5pPr>
              <a:lvl6pPr marL="4572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6pPr>
              <a:lvl7pPr marL="9144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7pPr>
              <a:lvl8pPr marL="13716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8pPr>
              <a:lvl9pPr marL="1828800"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Times New Roman" pitchFamily="18" charset="0"/>
                </a:defRPr>
              </a:lvl9pPr>
            </a:lstStyle>
            <a:p>
              <a:r>
                <a:rPr lang="en-US" sz="2400" kern="0" dirty="0" smtClean="0">
                  <a:solidFill>
                    <a:srgbClr val="FF0000"/>
                  </a:solidFill>
                </a:rPr>
                <a:t>What is the shape of the far-field function of  this element?</a:t>
              </a:r>
            </a:p>
          </p:txBody>
        </p:sp>
        <p:cxnSp>
          <p:nvCxnSpPr>
            <p:cNvPr id="42" name="Straight Arrow Connector 41"/>
            <p:cNvCxnSpPr/>
            <p:nvPr/>
          </p:nvCxnSpPr>
          <p:spPr bwMode="auto">
            <a:xfrm>
              <a:off x="7236299" y="4005064"/>
              <a:ext cx="259681" cy="110660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16431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58425" y="1196752"/>
            <a:ext cx="4346575" cy="639762"/>
          </a:xfrm>
        </p:spPr>
        <p:txBody>
          <a:bodyPr/>
          <a:lstStyle/>
          <a:p>
            <a:r>
              <a:rPr lang="en-US" sz="2800" b="0" dirty="0" smtClean="0">
                <a:ln w="12700">
                  <a:noFill/>
                  <a:prstDash val="solid"/>
                </a:ln>
              </a:rPr>
              <a:t>Embedded element pattern</a:t>
            </a:r>
            <a:endParaRPr lang="en-US" sz="2800" b="0" dirty="0">
              <a:ln w="12700">
                <a:noFill/>
                <a:prstDash val="solid"/>
              </a:ln>
            </a:endParaRP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7848600" cy="936104"/>
          </a:xfrm>
        </p:spPr>
        <p:txBody>
          <a:bodyPr/>
          <a:lstStyle/>
          <a:p>
            <a:r>
              <a:rPr lang="en-GB" sz="3600" b="1" dirty="0" smtClean="0"/>
              <a:t>Illustration for the linear array </a:t>
            </a:r>
            <a:br>
              <a:rPr lang="en-GB" sz="3600" b="1" dirty="0" smtClean="0"/>
            </a:br>
            <a:r>
              <a:rPr lang="en-GB" sz="3600" b="1" dirty="0" smtClean="0"/>
              <a:t>of 2 point sources</a:t>
            </a:r>
            <a:endParaRPr lang="en-US" sz="3200" dirty="0">
              <a:ln w="12700">
                <a:noFill/>
                <a:prstDash val="solid"/>
              </a:ln>
            </a:endParaRPr>
          </a:p>
        </p:txBody>
      </p:sp>
      <p:pic>
        <p:nvPicPr>
          <p:cNvPr id="6717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3" t="27614" r="13194" b="12286"/>
          <a:stretch/>
        </p:blipFill>
        <p:spPr bwMode="auto">
          <a:xfrm>
            <a:off x="755576" y="2060848"/>
            <a:ext cx="7987553" cy="400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43608" y="2132856"/>
            <a:ext cx="8208912" cy="639762"/>
          </a:xfrm>
        </p:spPr>
        <p:txBody>
          <a:bodyPr/>
          <a:lstStyle/>
          <a:p>
            <a:pPr algn="ctr"/>
            <a:r>
              <a:rPr lang="en-US" sz="2000" b="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Interference region</a:t>
            </a:r>
            <a:endParaRPr lang="en-US" sz="2000" b="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8144" y="1781781"/>
            <a:ext cx="3096344" cy="1296144"/>
          </a:xfrm>
        </p:spPr>
        <p:txBody>
          <a:bodyPr/>
          <a:lstStyle/>
          <a:p>
            <a:pPr algn="ctr"/>
            <a:r>
              <a:rPr lang="en-US" sz="2000" b="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(occurring due to mutual coupling effects) </a:t>
            </a:r>
            <a:endParaRPr lang="en-US" sz="2000" b="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779912" y="2852936"/>
            <a:ext cx="2304256" cy="3215136"/>
            <a:chOff x="3779912" y="2852936"/>
            <a:chExt cx="2304256" cy="3215136"/>
          </a:xfrm>
        </p:grpSpPr>
        <p:cxnSp>
          <p:nvCxnSpPr>
            <p:cNvPr id="3" name="Straight Arrow Connector 2"/>
            <p:cNvCxnSpPr/>
            <p:nvPr/>
          </p:nvCxnSpPr>
          <p:spPr bwMode="auto">
            <a:xfrm flipV="1">
              <a:off x="5616116" y="2852936"/>
              <a:ext cx="468052" cy="5760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Oval 8"/>
            <p:cNvSpPr/>
            <p:nvPr/>
          </p:nvSpPr>
          <p:spPr bwMode="auto">
            <a:xfrm>
              <a:off x="3779912" y="2852936"/>
              <a:ext cx="2088232" cy="3215136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35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altLang="sv-SE" sz="4000" dirty="0"/>
              <a:t>Lecture 11</a:t>
            </a:r>
            <a:br>
              <a:rPr lang="en-US" altLang="sv-SE" sz="4000" dirty="0"/>
            </a:br>
            <a:r>
              <a:rPr lang="en-US" altLang="sv-SE" sz="4000" dirty="0"/>
              <a:t>Linear Array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r>
              <a:rPr lang="en-US" sz="2800" dirty="0"/>
              <a:t>Introduction to Array Antennas</a:t>
            </a:r>
          </a:p>
          <a:p>
            <a:r>
              <a:rPr lang="en-US" sz="2800" dirty="0"/>
              <a:t>Isolated element pattern vs. embedded element pattern</a:t>
            </a:r>
          </a:p>
          <a:p>
            <a:r>
              <a:rPr lang="en-US" sz="28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Linear array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Array factor as element-by-element sum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Array factor as infinite grating lobe sum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Example: Long linear array </a:t>
            </a:r>
          </a:p>
        </p:txBody>
      </p:sp>
    </p:spTree>
    <p:extLst>
      <p:ext uri="{BB962C8B-B14F-4D97-AF65-F5344CB8AC3E}">
        <p14:creationId xmlns:p14="http://schemas.microsoft.com/office/powerpoint/2010/main" val="404723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916832"/>
            <a:ext cx="7772400" cy="2043658"/>
          </a:xfrm>
        </p:spPr>
        <p:txBody>
          <a:bodyPr/>
          <a:lstStyle/>
          <a:p>
            <a:r>
              <a:rPr lang="en-GB" dirty="0" smtClean="0">
                <a:ln w="12700">
                  <a:noFill/>
                  <a:prstDash val="solid"/>
                </a:ln>
              </a:rPr>
              <a:t>Now let us analyze linear phased array to find its far-field function</a:t>
            </a:r>
            <a:endParaRPr lang="sv-SE" dirty="0">
              <a:ln w="1270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67068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188640"/>
            <a:ext cx="7696200" cy="838200"/>
          </a:xfrm>
        </p:spPr>
        <p:txBody>
          <a:bodyPr/>
          <a:lstStyle/>
          <a:p>
            <a:r>
              <a:rPr lang="en-GB" sz="3600" smtClean="0">
                <a:ln w="12700">
                  <a:noFill/>
                  <a:prstDash val="solid"/>
                </a:ln>
              </a:rPr>
              <a:t>Linear Array of Equispaced Elements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59395" name="Text Box 1027"/>
          <p:cNvSpPr txBox="1">
            <a:spLocks noChangeArrowheads="1"/>
          </p:cNvSpPr>
          <p:nvPr/>
        </p:nvSpPr>
        <p:spPr bwMode="auto">
          <a:xfrm>
            <a:off x="304800" y="1916243"/>
            <a:ext cx="7130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Elements are located with their </a:t>
            </a:r>
            <a:r>
              <a:rPr lang="en-GB" dirty="0"/>
              <a:t>phase reference points at</a:t>
            </a:r>
          </a:p>
        </p:txBody>
      </p:sp>
      <p:sp>
        <p:nvSpPr>
          <p:cNvPr id="12" name="Text Box 1027"/>
          <p:cNvSpPr txBox="1">
            <a:spLocks noChangeArrowheads="1"/>
          </p:cNvSpPr>
          <p:nvPr/>
        </p:nvSpPr>
        <p:spPr bwMode="auto">
          <a:xfrm>
            <a:off x="278296" y="1363038"/>
            <a:ext cx="81126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i="1" dirty="0" smtClean="0"/>
              <a:t>N</a:t>
            </a:r>
            <a:r>
              <a:rPr lang="en-GB" dirty="0" smtClean="0"/>
              <a:t> </a:t>
            </a:r>
            <a:r>
              <a:rPr lang="en-GB" dirty="0" err="1" smtClean="0"/>
              <a:t>equispaced</a:t>
            </a:r>
            <a:r>
              <a:rPr lang="en-GB" dirty="0" smtClean="0"/>
              <a:t> and identical antenna elements.</a:t>
            </a:r>
          </a:p>
        </p:txBody>
      </p:sp>
      <p:sp>
        <p:nvSpPr>
          <p:cNvPr id="59402" name="Text Box 1034"/>
          <p:cNvSpPr txBox="1">
            <a:spLocks noChangeArrowheads="1"/>
          </p:cNvSpPr>
          <p:nvPr/>
        </p:nvSpPr>
        <p:spPr bwMode="auto">
          <a:xfrm>
            <a:off x="304800" y="5334000"/>
            <a:ext cx="32488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Length of array: </a:t>
            </a:r>
            <a:r>
              <a:rPr lang="en-US" i="1" dirty="0">
                <a:latin typeface="Times New Roman" pitchFamily="18" charset="0"/>
              </a:rPr>
              <a:t>L = </a:t>
            </a:r>
            <a:r>
              <a:rPr lang="en-US" i="1" dirty="0" err="1">
                <a:latin typeface="Times New Roman" pitchFamily="18" charset="0"/>
              </a:rPr>
              <a:t>Nd</a:t>
            </a:r>
            <a:r>
              <a:rPr lang="en-US" i="1" baseline="-25000" dirty="0" err="1">
                <a:latin typeface="Times New Roman" pitchFamily="18" charset="0"/>
              </a:rPr>
              <a:t>a</a:t>
            </a:r>
            <a:endParaRPr lang="en-US" i="1" dirty="0">
              <a:latin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80283" y="3657600"/>
            <a:ext cx="4572000" cy="3177838"/>
            <a:chOff x="4343400" y="3527762"/>
            <a:chExt cx="4572000" cy="317783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3400" y="3527762"/>
              <a:ext cx="4542812" cy="315650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7663878" y="6324600"/>
              <a:ext cx="1251522" cy="381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440006"/>
              </p:ext>
            </p:extLst>
          </p:nvPr>
        </p:nvGraphicFramePr>
        <p:xfrm>
          <a:off x="457200" y="2445996"/>
          <a:ext cx="5724551" cy="78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6" name="Equation" r:id="rId5" imgW="3136680" imgH="431640" progId="Equation.DSMT4">
                  <p:embed/>
                </p:oleObj>
              </mc:Choice>
              <mc:Fallback>
                <p:oleObj name="Equation" r:id="rId5" imgW="31366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2445996"/>
                        <a:ext cx="5724551" cy="78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278296" y="3255134"/>
            <a:ext cx="6779727" cy="1200329"/>
            <a:chOff x="152400" y="3493825"/>
            <a:chExt cx="6779727" cy="1200329"/>
          </a:xfrm>
        </p:grpSpPr>
        <p:sp>
          <p:nvSpPr>
            <p:cNvPr id="17" name="Text Box 1027"/>
            <p:cNvSpPr txBox="1">
              <a:spLocks noChangeArrowheads="1"/>
            </p:cNvSpPr>
            <p:nvPr/>
          </p:nvSpPr>
          <p:spPr bwMode="auto">
            <a:xfrm>
              <a:off x="175149" y="3493825"/>
              <a:ext cx="6756978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b="1" dirty="0" err="1" smtClean="0"/>
                <a:t>r</a:t>
              </a:r>
              <a:r>
                <a:rPr lang="en-GB" baseline="-25000" dirty="0" err="1" smtClean="0"/>
                <a:t>c</a:t>
              </a:r>
              <a:r>
                <a:rPr lang="en-GB" dirty="0" smtClean="0"/>
                <a:t> is the geometrical </a:t>
              </a:r>
              <a:r>
                <a:rPr lang="en-GB" dirty="0" err="1" smtClean="0"/>
                <a:t>center</a:t>
              </a:r>
              <a:r>
                <a:rPr lang="en-GB" dirty="0" smtClean="0"/>
                <a:t> of the array</a:t>
              </a:r>
            </a:p>
            <a:p>
              <a:r>
                <a:rPr lang="en-US" dirty="0" smtClean="0"/>
                <a:t>    is </a:t>
              </a:r>
              <a:r>
                <a:rPr lang="en-US" dirty="0"/>
                <a:t>a unit vector </a:t>
              </a:r>
              <a:r>
                <a:rPr lang="en-US" dirty="0" smtClean="0"/>
                <a:t>along the direction </a:t>
              </a:r>
              <a:r>
                <a:rPr lang="en-US" dirty="0"/>
                <a:t>of the array </a:t>
              </a:r>
              <a:r>
                <a:rPr lang="en-US" dirty="0" smtClean="0"/>
                <a:t>axis</a:t>
              </a:r>
            </a:p>
            <a:p>
              <a:r>
                <a:rPr lang="en-US" i="1" dirty="0" smtClean="0"/>
                <a:t>d</a:t>
              </a:r>
              <a:r>
                <a:rPr lang="en-US" i="1" baseline="-25000" dirty="0" smtClean="0"/>
                <a:t>a</a:t>
              </a:r>
              <a:r>
                <a:rPr lang="en-US" dirty="0" smtClean="0"/>
                <a:t> </a:t>
              </a:r>
              <a:r>
                <a:rPr lang="en-US" dirty="0"/>
                <a:t>is the element spacing</a:t>
              </a:r>
              <a:endParaRPr lang="en-GB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/>
                <p:cNvSpPr/>
                <p:nvPr/>
              </p:nvSpPr>
              <p:spPr>
                <a:xfrm>
                  <a:off x="152400" y="3887310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atin typeface="Cambria Math" panose="02040503050406030204" pitchFamily="18" charset="0"/>
                              </a:rPr>
                              <m:t>𝐚</m:t>
                            </m:r>
                          </m:e>
                        </m:acc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" name="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2400" y="3887310"/>
                  <a:ext cx="431528" cy="461665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t="-4000" r="-2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8904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altLang="sv-SE" sz="4000" dirty="0"/>
              <a:t>Lecture 11</a:t>
            </a:r>
            <a:br>
              <a:rPr lang="en-US" altLang="sv-SE" sz="4000" dirty="0"/>
            </a:br>
            <a:r>
              <a:rPr lang="en-US" altLang="sv-SE" sz="4000" dirty="0"/>
              <a:t>Linear Array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Introduction to Array Antennas</a:t>
            </a:r>
          </a:p>
          <a:p>
            <a:r>
              <a:rPr lang="en-US" sz="2800" dirty="0"/>
              <a:t>Isolated element pattern vs. embedded element pattern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Linear array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element-by-element sum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infinite grating lobe sum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Example: Long linear array </a:t>
            </a:r>
          </a:p>
        </p:txBody>
      </p:sp>
    </p:spTree>
    <p:extLst>
      <p:ext uri="{BB962C8B-B14F-4D97-AF65-F5344CB8AC3E}">
        <p14:creationId xmlns:p14="http://schemas.microsoft.com/office/powerpoint/2010/main" val="1424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306957" y="3611925"/>
            <a:ext cx="4572000" cy="3177838"/>
            <a:chOff x="4343400" y="3527762"/>
            <a:chExt cx="4572000" cy="3177838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3400" y="3527762"/>
              <a:ext cx="4542812" cy="3156508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auto">
            <a:xfrm>
              <a:off x="7663878" y="6324600"/>
              <a:ext cx="1251522" cy="381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93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519864" cy="838200"/>
          </a:xfrm>
        </p:spPr>
        <p:txBody>
          <a:bodyPr/>
          <a:lstStyle/>
          <a:p>
            <a:r>
              <a:rPr lang="en-GB" sz="3600" dirty="0" smtClean="0">
                <a:ln w="12700">
                  <a:noFill/>
                  <a:prstDash val="solid"/>
                </a:ln>
              </a:rPr>
              <a:t>Radiation field function of an array element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24" name="Text Box 1027"/>
          <p:cNvSpPr txBox="1">
            <a:spLocks noChangeArrowheads="1"/>
          </p:cNvSpPr>
          <p:nvPr/>
        </p:nvSpPr>
        <p:spPr bwMode="auto">
          <a:xfrm>
            <a:off x="631843" y="1268760"/>
            <a:ext cx="79005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dirty="0" smtClean="0"/>
              <a:t>For element number n the radiation </a:t>
            </a:r>
            <a:r>
              <a:rPr lang="en-GB" dirty="0"/>
              <a:t>field at </a:t>
            </a:r>
            <a:r>
              <a:rPr lang="en-GB" dirty="0" smtClean="0"/>
              <a:t>the observation point </a:t>
            </a:r>
            <a:r>
              <a:rPr lang="en-GB" b="1" i="1" dirty="0" smtClean="0"/>
              <a:t>r</a:t>
            </a:r>
            <a:r>
              <a:rPr lang="en-GB" dirty="0" smtClean="0"/>
              <a:t>:</a:t>
            </a:r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716944" y="3861048"/>
            <a:ext cx="5992621" cy="1126332"/>
            <a:chOff x="775547" y="3351942"/>
            <a:chExt cx="5992621" cy="1126332"/>
          </a:xfrm>
        </p:grpSpPr>
        <p:pic>
          <p:nvPicPr>
            <p:cNvPr id="25" name="Picture 1028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88146"/>
            <a:stretch/>
          </p:blipFill>
          <p:spPr bwMode="auto">
            <a:xfrm>
              <a:off x="4343380" y="3619436"/>
              <a:ext cx="397456" cy="858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1036"/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l="55636" r="24559"/>
            <a:stretch/>
          </p:blipFill>
          <p:spPr bwMode="auto">
            <a:xfrm>
              <a:off x="775547" y="3351942"/>
              <a:ext cx="664029" cy="696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9395" name="Text Box 1027"/>
            <p:cNvSpPr txBox="1">
              <a:spLocks noChangeArrowheads="1"/>
            </p:cNvSpPr>
            <p:nvPr/>
          </p:nvSpPr>
          <p:spPr bwMode="auto">
            <a:xfrm>
              <a:off x="1439576" y="3423950"/>
              <a:ext cx="532859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dirty="0" smtClean="0">
                  <a:sym typeface="Symbol"/>
                </a:rPr>
                <a:t> </a:t>
              </a:r>
              <a:r>
                <a:rPr lang="en-GB" dirty="0" smtClean="0"/>
                <a:t>the far-field function, defined</a:t>
              </a:r>
            </a:p>
            <a:p>
              <a:r>
                <a:rPr lang="en-GB" dirty="0"/>
                <a:t> </a:t>
              </a:r>
              <a:r>
                <a:rPr lang="en-GB" dirty="0" smtClean="0"/>
                <a:t>  at its reference point            </a:t>
              </a:r>
              <a:endParaRPr lang="en-GB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16945" y="1835876"/>
            <a:ext cx="6375335" cy="1776049"/>
            <a:chOff x="716945" y="1835876"/>
            <a:chExt cx="6375335" cy="1776049"/>
          </a:xfrm>
        </p:grpSpPr>
        <p:sp>
          <p:nvSpPr>
            <p:cNvPr id="27" name="Text Box 1027"/>
            <p:cNvSpPr txBox="1">
              <a:spLocks noChangeArrowheads="1"/>
            </p:cNvSpPr>
            <p:nvPr/>
          </p:nvSpPr>
          <p:spPr bwMode="auto">
            <a:xfrm>
              <a:off x="716945" y="2780928"/>
              <a:ext cx="572726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i="1" dirty="0" smtClean="0"/>
                <a:t>Far-field function, defined at the origin of the coordinate system of the whole array</a:t>
              </a:r>
              <a:endParaRPr lang="en-GB" i="1" dirty="0"/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4890203" y="1835876"/>
              <a:ext cx="2202077" cy="657020"/>
            </a:xfrm>
            <a:prstGeom prst="ellipse">
              <a:avLst/>
            </a:prstGeom>
            <a:noFill/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 flipH="1">
              <a:off x="4681424" y="2420888"/>
              <a:ext cx="682664" cy="4320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444503"/>
              </p:ext>
            </p:extLst>
          </p:nvPr>
        </p:nvGraphicFramePr>
        <p:xfrm>
          <a:off x="3082711" y="1744385"/>
          <a:ext cx="3197425" cy="840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58" name="Equation" r:id="rId7" imgW="1498320" imgH="393480" progId="Equation.DSMT4">
                  <p:embed/>
                </p:oleObj>
              </mc:Choice>
              <mc:Fallback>
                <p:oleObj name="Equation" r:id="rId7" imgW="14983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82711" y="1744385"/>
                        <a:ext cx="3197425" cy="840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896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Text Box 1030"/>
          <p:cNvSpPr txBox="1">
            <a:spLocks noChangeArrowheads="1"/>
          </p:cNvSpPr>
          <p:nvPr/>
        </p:nvSpPr>
        <p:spPr bwMode="auto">
          <a:xfrm>
            <a:off x="762000" y="1295400"/>
            <a:ext cx="547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Radiation field function of the whole array:</a:t>
            </a:r>
          </a:p>
        </p:txBody>
      </p:sp>
      <p:sp>
        <p:nvSpPr>
          <p:cNvPr id="60428" name="Rectangle 1036"/>
          <p:cNvSpPr>
            <a:spLocks noGrp="1" noChangeArrowheads="1"/>
          </p:cNvSpPr>
          <p:nvPr>
            <p:ph type="title"/>
          </p:nvPr>
        </p:nvSpPr>
        <p:spPr>
          <a:xfrm>
            <a:off x="163977" y="188640"/>
            <a:ext cx="8915400" cy="762000"/>
          </a:xfrm>
        </p:spPr>
        <p:txBody>
          <a:bodyPr/>
          <a:lstStyle/>
          <a:p>
            <a:r>
              <a:rPr lang="en-GB" sz="3600" dirty="0">
                <a:ln w="12700">
                  <a:noFill/>
                  <a:prstDash val="solid"/>
                </a:ln>
              </a:rPr>
              <a:t>Radiation field function of </a:t>
            </a:r>
            <a:r>
              <a:rPr lang="en-GB" sz="3600" dirty="0" smtClean="0">
                <a:ln w="12700">
                  <a:noFill/>
                  <a:prstDash val="solid"/>
                </a:ln>
              </a:rPr>
              <a:t>the array antenna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3962869" y="1907232"/>
            <a:ext cx="2056931" cy="945704"/>
          </a:xfrm>
          <a:prstGeom prst="ellipse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762000" y="1196752"/>
            <a:ext cx="8130480" cy="310265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49337"/>
              </p:ext>
            </p:extLst>
          </p:nvPr>
        </p:nvGraphicFramePr>
        <p:xfrm>
          <a:off x="1295400" y="1903243"/>
          <a:ext cx="424740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80" name="Equation" r:id="rId4" imgW="1739880" imgH="431640" progId="Equation.DSMT4">
                  <p:embed/>
                </p:oleObj>
              </mc:Choice>
              <mc:Fallback>
                <p:oleObj name="Equation" r:id="rId4" imgW="1739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5400" y="1903243"/>
                        <a:ext cx="4247403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61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Text Box 1030"/>
          <p:cNvSpPr txBox="1">
            <a:spLocks noChangeArrowheads="1"/>
          </p:cNvSpPr>
          <p:nvPr/>
        </p:nvSpPr>
        <p:spPr bwMode="auto">
          <a:xfrm>
            <a:off x="762000" y="1295400"/>
            <a:ext cx="547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Radiation field function of the whole array:</a:t>
            </a:r>
          </a:p>
        </p:txBody>
      </p:sp>
      <p:sp>
        <p:nvSpPr>
          <p:cNvPr id="60428" name="Rectangle 1036"/>
          <p:cNvSpPr>
            <a:spLocks noGrp="1" noChangeArrowheads="1"/>
          </p:cNvSpPr>
          <p:nvPr>
            <p:ph type="title"/>
          </p:nvPr>
        </p:nvSpPr>
        <p:spPr>
          <a:xfrm>
            <a:off x="163977" y="188640"/>
            <a:ext cx="8915400" cy="762000"/>
          </a:xfrm>
        </p:spPr>
        <p:txBody>
          <a:bodyPr/>
          <a:lstStyle/>
          <a:p>
            <a:r>
              <a:rPr lang="en-GB" sz="3600" dirty="0">
                <a:ln w="12700">
                  <a:noFill/>
                  <a:prstDash val="solid"/>
                </a:ln>
              </a:rPr>
              <a:t>Radiation field function of </a:t>
            </a:r>
            <a:r>
              <a:rPr lang="en-GB" sz="3600" dirty="0" smtClean="0">
                <a:ln w="12700">
                  <a:noFill/>
                  <a:prstDash val="solid"/>
                </a:ln>
              </a:rPr>
              <a:t>the array antenna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75656" y="1950708"/>
            <a:ext cx="6919715" cy="2348696"/>
            <a:chOff x="1475656" y="1950708"/>
            <a:chExt cx="6919715" cy="23486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 Box 1030"/>
                <p:cNvSpPr txBox="1">
                  <a:spLocks noChangeArrowheads="1"/>
                </p:cNvSpPr>
                <p:nvPr/>
              </p:nvSpPr>
              <p:spPr bwMode="auto">
                <a:xfrm>
                  <a:off x="1998997" y="3284984"/>
                  <a:ext cx="6396374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i="1" smtClean="0">
                          <a:latin typeface="Cambria Math"/>
                          <a:sym typeface="Symbol"/>
                        </a:rPr>
                        <m:t></m:t>
                      </m:r>
                    </m:oMath>
                  </a14:m>
                  <a:r>
                    <a:rPr lang="en-GB" dirty="0" smtClean="0"/>
                    <a:t> the amplitude of the current (voltage) excitation</a:t>
                  </a:r>
                  <a:endParaRPr lang="en-GB" dirty="0"/>
                </a:p>
              </p:txBody>
            </p:sp>
          </mc:Choice>
          <mc:Fallback xmlns="">
            <p:sp>
              <p:nvSpPr>
                <p:cNvPr id="14" name="Text Box 10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998997" y="3284984"/>
                  <a:ext cx="6396374" cy="461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10526" b="-28947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 Box 1030"/>
                <p:cNvSpPr txBox="1">
                  <a:spLocks noChangeArrowheads="1"/>
                </p:cNvSpPr>
                <p:nvPr/>
              </p:nvSpPr>
              <p:spPr bwMode="auto">
                <a:xfrm>
                  <a:off x="1998997" y="3825444"/>
                  <a:ext cx="5788764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i="1" smtClean="0">
                          <a:latin typeface="Cambria Math"/>
                          <a:sym typeface="Symbol"/>
                        </a:rPr>
                        <m:t></m:t>
                      </m:r>
                    </m:oMath>
                  </a14:m>
                  <a:r>
                    <a:rPr lang="en-GB" dirty="0" smtClean="0"/>
                    <a:t> the phase of </a:t>
                  </a:r>
                  <a:r>
                    <a:rPr lang="en-GB" dirty="0"/>
                    <a:t>the current (voltage) excitation</a:t>
                  </a:r>
                </a:p>
              </p:txBody>
            </p:sp>
          </mc:Choice>
          <mc:Fallback xmlns="">
            <p:sp>
              <p:nvSpPr>
                <p:cNvPr id="16" name="Text Box 10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998997" y="3825444"/>
                  <a:ext cx="5788764" cy="4616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10667" r="-211" b="-30667"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8608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880061"/>
              <a:ext cx="430675" cy="419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083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284984"/>
              <a:ext cx="4191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Oval 21"/>
            <p:cNvSpPr/>
            <p:nvPr/>
          </p:nvSpPr>
          <p:spPr bwMode="auto">
            <a:xfrm>
              <a:off x="2915816" y="1950708"/>
              <a:ext cx="1132328" cy="945704"/>
            </a:xfrm>
            <a:prstGeom prst="ellipse">
              <a:avLst/>
            </a:prstGeom>
            <a:noFill/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 bwMode="auto">
          <a:xfrm>
            <a:off x="762000" y="1196752"/>
            <a:ext cx="8130480" cy="310265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9797" y="6044225"/>
            <a:ext cx="3178845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(SUPERPOSITION)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1344" y="5180625"/>
            <a:ext cx="7632848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 sum of the array element far-field functions, weighted with the complex-valued excitation coefficients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Down Arrow 2"/>
          <p:cNvSpPr/>
          <p:nvPr/>
        </p:nvSpPr>
        <p:spPr bwMode="auto">
          <a:xfrm>
            <a:off x="4048143" y="4437112"/>
            <a:ext cx="996688" cy="72278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032488"/>
              </p:ext>
            </p:extLst>
          </p:nvPr>
        </p:nvGraphicFramePr>
        <p:xfrm>
          <a:off x="1295400" y="1903243"/>
          <a:ext cx="424740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04" name="Equation" r:id="rId8" imgW="1739880" imgH="431640" progId="Equation.DSMT4">
                  <p:embed/>
                </p:oleObj>
              </mc:Choice>
              <mc:Fallback>
                <p:oleObj name="Equation" r:id="rId8" imgW="1739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95400" y="1903243"/>
                        <a:ext cx="4247403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46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8" name="Rectangle 1036"/>
          <p:cNvSpPr>
            <a:spLocks noGrp="1" noChangeArrowheads="1"/>
          </p:cNvSpPr>
          <p:nvPr>
            <p:ph type="title"/>
          </p:nvPr>
        </p:nvSpPr>
        <p:spPr>
          <a:xfrm>
            <a:off x="163977" y="188640"/>
            <a:ext cx="8915400" cy="762000"/>
          </a:xfrm>
        </p:spPr>
        <p:txBody>
          <a:bodyPr/>
          <a:lstStyle/>
          <a:p>
            <a:r>
              <a:rPr lang="en-GB" sz="3600" dirty="0">
                <a:ln w="12700">
                  <a:noFill/>
                  <a:prstDash val="solid"/>
                </a:ln>
              </a:rPr>
              <a:t>Radiation field function of </a:t>
            </a:r>
            <a:r>
              <a:rPr lang="en-GB" sz="3600" dirty="0" smtClean="0">
                <a:ln w="12700">
                  <a:noFill/>
                  <a:prstDash val="solid"/>
                </a:ln>
              </a:rPr>
              <a:t>the array antenna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55717"/>
              </p:ext>
            </p:extLst>
          </p:nvPr>
        </p:nvGraphicFramePr>
        <p:xfrm>
          <a:off x="300378" y="1319399"/>
          <a:ext cx="3639363" cy="903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014" name="Equation" r:id="rId4" imgW="1739880" imgH="431640" progId="Equation.DSMT4">
                  <p:embed/>
                </p:oleObj>
              </mc:Choice>
              <mc:Fallback>
                <p:oleObj name="Equation" r:id="rId4" imgW="1739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378" y="1319399"/>
                        <a:ext cx="3639363" cy="903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486331"/>
              </p:ext>
            </p:extLst>
          </p:nvPr>
        </p:nvGraphicFramePr>
        <p:xfrm>
          <a:off x="4942556" y="1287803"/>
          <a:ext cx="3733900" cy="926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015" name="Equation" r:id="rId6" imgW="1739880" imgH="431640" progId="Equation.DSMT4">
                  <p:embed/>
                </p:oleObj>
              </mc:Choice>
              <mc:Fallback>
                <p:oleObj name="Equation" r:id="rId6" imgW="1739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42556" y="1287803"/>
                        <a:ext cx="3733900" cy="926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ight Arrow 1"/>
          <p:cNvSpPr/>
          <p:nvPr/>
        </p:nvSpPr>
        <p:spPr bwMode="auto">
          <a:xfrm>
            <a:off x="4240750" y="1625976"/>
            <a:ext cx="400797" cy="16338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905000" y="1268536"/>
            <a:ext cx="7024433" cy="2134065"/>
            <a:chOff x="1905000" y="1268760"/>
            <a:chExt cx="7024433" cy="2134065"/>
          </a:xfrm>
        </p:grpSpPr>
        <p:grpSp>
          <p:nvGrpSpPr>
            <p:cNvPr id="8" name="Group 7"/>
            <p:cNvGrpSpPr/>
            <p:nvPr/>
          </p:nvGrpSpPr>
          <p:grpSpPr>
            <a:xfrm>
              <a:off x="1905000" y="1268760"/>
              <a:ext cx="7024433" cy="1882087"/>
              <a:chOff x="1905000" y="1268760"/>
              <a:chExt cx="7024433" cy="1882087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7199143" y="1268760"/>
                <a:ext cx="1730290" cy="1358413"/>
                <a:chOff x="7293914" y="1926571"/>
                <a:chExt cx="1730290" cy="1358413"/>
              </a:xfrm>
            </p:grpSpPr>
            <p:sp>
              <p:nvSpPr>
                <p:cNvPr id="23" name="Oval 22"/>
                <p:cNvSpPr/>
                <p:nvPr/>
              </p:nvSpPr>
              <p:spPr bwMode="auto">
                <a:xfrm>
                  <a:off x="7293914" y="1926571"/>
                  <a:ext cx="1730290" cy="945704"/>
                </a:xfrm>
                <a:prstGeom prst="ellipse">
                  <a:avLst/>
                </a:prstGeom>
                <a:noFill/>
                <a:ln w="9525" cap="flat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sv-SE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26" name="Straight Arrow Connector 25"/>
                <p:cNvCxnSpPr/>
                <p:nvPr/>
              </p:nvCxnSpPr>
              <p:spPr bwMode="auto">
                <a:xfrm flipH="1">
                  <a:off x="7293914" y="2852936"/>
                  <a:ext cx="682664" cy="43204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</p:grpSp>
          <p:sp>
            <p:nvSpPr>
              <p:cNvPr id="27" name="Text Box 1037"/>
              <p:cNvSpPr txBox="1">
                <a:spLocks noChangeArrowheads="1"/>
              </p:cNvSpPr>
              <p:nvPr/>
            </p:nvSpPr>
            <p:spPr bwMode="auto">
              <a:xfrm>
                <a:off x="1905000" y="2689182"/>
                <a:ext cx="186621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GB" b="1" dirty="0">
                    <a:solidFill>
                      <a:schemeClr val="tx2"/>
                    </a:solidFill>
                  </a:rPr>
                  <a:t>A</a:t>
                </a:r>
                <a:r>
                  <a:rPr lang="en-GB" dirty="0"/>
                  <a:t>rray </a:t>
                </a:r>
                <a:r>
                  <a:rPr lang="en-GB" b="1" dirty="0" smtClean="0">
                    <a:solidFill>
                      <a:schemeClr val="tx2"/>
                    </a:solidFill>
                  </a:rPr>
                  <a:t>F</a:t>
                </a:r>
                <a:r>
                  <a:rPr lang="en-GB" dirty="0" smtClean="0"/>
                  <a:t>actor</a:t>
                </a:r>
                <a:r>
                  <a:rPr lang="en-GB" dirty="0"/>
                  <a:t>:</a:t>
                </a:r>
              </a:p>
            </p:txBody>
          </p:sp>
        </p:grpSp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5010827"/>
                </p:ext>
              </p:extLst>
            </p:nvPr>
          </p:nvGraphicFramePr>
          <p:xfrm>
            <a:off x="3886200" y="2496463"/>
            <a:ext cx="3012321" cy="906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5016" name="Equation" r:id="rId8" imgW="1434960" imgH="431640" progId="Equation.DSMT4">
                    <p:embed/>
                  </p:oleObj>
                </mc:Choice>
                <mc:Fallback>
                  <p:oleObj name="Equation" r:id="rId8" imgW="143496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886200" y="2496463"/>
                          <a:ext cx="3012321" cy="906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539552" y="3717032"/>
            <a:ext cx="8136904" cy="2732871"/>
            <a:chOff x="539552" y="3717032"/>
            <a:chExt cx="8136904" cy="2732871"/>
          </a:xfrm>
        </p:grpSpPr>
        <p:grpSp>
          <p:nvGrpSpPr>
            <p:cNvPr id="6" name="Group 5"/>
            <p:cNvGrpSpPr/>
            <p:nvPr/>
          </p:nvGrpSpPr>
          <p:grpSpPr>
            <a:xfrm>
              <a:off x="539552" y="3717032"/>
              <a:ext cx="8136904" cy="2732871"/>
              <a:chOff x="539552" y="3717032"/>
              <a:chExt cx="8136904" cy="2732871"/>
            </a:xfrm>
          </p:grpSpPr>
          <p:sp>
            <p:nvSpPr>
              <p:cNvPr id="17" name="Text Box 1037"/>
              <p:cNvSpPr txBox="1">
                <a:spLocks noChangeArrowheads="1"/>
              </p:cNvSpPr>
              <p:nvPr/>
            </p:nvSpPr>
            <p:spPr bwMode="auto">
              <a:xfrm>
                <a:off x="688371" y="5157191"/>
                <a:ext cx="597471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GB" b="1" dirty="0" smtClean="0">
                    <a:solidFill>
                      <a:schemeClr val="tx2"/>
                    </a:solidFill>
                  </a:rPr>
                  <a:t>AF</a:t>
                </a:r>
                <a:r>
                  <a:rPr lang="en-GB" dirty="0" smtClean="0"/>
                  <a:t> is expressed as </a:t>
                </a:r>
                <a:r>
                  <a:rPr lang="en-GB" dirty="0" smtClean="0">
                    <a:solidFill>
                      <a:schemeClr val="tx2"/>
                    </a:solidFill>
                  </a:rPr>
                  <a:t>an element-by-element sum</a:t>
                </a:r>
                <a:endParaRPr lang="en-GB" dirty="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762000" y="5591065"/>
                <a:ext cx="7842447" cy="858838"/>
                <a:chOff x="775547" y="3270979"/>
                <a:chExt cx="7842447" cy="858838"/>
              </a:xfrm>
            </p:grpSpPr>
            <p:pic>
              <p:nvPicPr>
                <p:cNvPr id="30" name="Picture 1028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/>
                <a:srcRect r="88146"/>
                <a:stretch/>
              </p:blipFill>
              <p:spPr bwMode="auto">
                <a:xfrm>
                  <a:off x="8077835" y="3270979"/>
                  <a:ext cx="397456" cy="8588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31" name="Picture 1036"/>
                <p:cNvPicPr>
                  <a:picLocks noChangeAspect="1" noChangeArrowheads="1"/>
                </p:cNvPicPr>
                <p:nvPr/>
              </p:nvPicPr>
              <p:blipFill rotWithShape="1">
                <a:blip r:embed="rId11" cstate="print"/>
                <a:srcRect l="55636" r="24559"/>
                <a:stretch/>
              </p:blipFill>
              <p:spPr bwMode="auto">
                <a:xfrm>
                  <a:off x="775547" y="3351942"/>
                  <a:ext cx="664029" cy="6969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2" name="Text Box 1027"/>
                <p:cNvSpPr txBox="1">
                  <a:spLocks noChangeArrowheads="1"/>
                </p:cNvSpPr>
                <p:nvPr/>
              </p:nvSpPr>
              <p:spPr bwMode="auto">
                <a:xfrm>
                  <a:off x="1439575" y="3423950"/>
                  <a:ext cx="717841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GB" dirty="0" smtClean="0">
                      <a:sym typeface="Symbol"/>
                    </a:rPr>
                    <a:t> </a:t>
                  </a:r>
                  <a:r>
                    <a:rPr lang="en-GB" dirty="0" smtClean="0"/>
                    <a:t>the complex far-field function at its reference point            </a:t>
                  </a:r>
                  <a:endParaRPr lang="en-GB" dirty="0"/>
                </a:p>
              </p:txBody>
            </p:sp>
          </p:grpSp>
          <p:sp>
            <p:nvSpPr>
              <p:cNvPr id="33" name="Rectangle 32"/>
              <p:cNvSpPr/>
              <p:nvPr/>
            </p:nvSpPr>
            <p:spPr bwMode="auto">
              <a:xfrm>
                <a:off x="539552" y="3717033"/>
                <a:ext cx="8136904" cy="2651908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4" name="Text Box 1030"/>
              <p:cNvSpPr txBox="1">
                <a:spLocks noChangeArrowheads="1"/>
              </p:cNvSpPr>
              <p:nvPr/>
            </p:nvSpPr>
            <p:spPr bwMode="auto">
              <a:xfrm>
                <a:off x="539552" y="3717032"/>
                <a:ext cx="469872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Radiation field function of the </a:t>
                </a:r>
                <a:r>
                  <a:rPr lang="en-GB" dirty="0" smtClean="0"/>
                  <a:t>array</a:t>
                </a:r>
                <a:r>
                  <a:rPr lang="en-GB" dirty="0"/>
                  <a:t>:</a:t>
                </a:r>
              </a:p>
            </p:txBody>
          </p:sp>
        </p:grpSp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8908170"/>
                </p:ext>
              </p:extLst>
            </p:nvPr>
          </p:nvGraphicFramePr>
          <p:xfrm>
            <a:off x="3070670" y="4331668"/>
            <a:ext cx="2701216" cy="578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5017" name="Equation" r:id="rId12" imgW="1244520" imgH="266400" progId="Equation.DSMT4">
                    <p:embed/>
                  </p:oleObj>
                </mc:Choice>
                <mc:Fallback>
                  <p:oleObj name="Equation" r:id="rId12" imgW="1244520" imgH="266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070670" y="4331668"/>
                          <a:ext cx="2701216" cy="5788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5562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5060" y="116632"/>
            <a:ext cx="8382000" cy="1143000"/>
          </a:xfrm>
        </p:spPr>
        <p:txBody>
          <a:bodyPr/>
          <a:lstStyle/>
          <a:p>
            <a:r>
              <a:rPr lang="en-GB" sz="3600" dirty="0" smtClean="0">
                <a:ln w="12700">
                  <a:noFill/>
                  <a:prstDash val="solid"/>
                </a:ln>
              </a:rPr>
              <a:t>Example: Array Factor for uniform amplitude and linear phase</a:t>
            </a:r>
            <a:endParaRPr lang="en-GB" sz="2800" dirty="0">
              <a:ln w="12700">
                <a:noFill/>
                <a:prstDash val="solid"/>
              </a:ln>
            </a:endParaRPr>
          </a:p>
        </p:txBody>
      </p:sp>
      <p:sp>
        <p:nvSpPr>
          <p:cNvPr id="62467" name="Text Box 1027"/>
          <p:cNvSpPr txBox="1">
            <a:spLocks noChangeArrowheads="1"/>
          </p:cNvSpPr>
          <p:nvPr/>
        </p:nvSpPr>
        <p:spPr bwMode="auto">
          <a:xfrm>
            <a:off x="483129" y="1475767"/>
            <a:ext cx="8054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Amplitude excitation is the same </a:t>
            </a:r>
            <a:r>
              <a:rPr lang="en-GB" dirty="0"/>
              <a:t>for  </a:t>
            </a:r>
            <a:r>
              <a:rPr lang="en-GB" dirty="0" smtClean="0"/>
              <a:t>all </a:t>
            </a:r>
            <a:r>
              <a:rPr lang="en-GB" dirty="0"/>
              <a:t>elements (‘</a:t>
            </a:r>
            <a:r>
              <a:rPr lang="en-GB" i="1" dirty="0" smtClean="0"/>
              <a:t>uniform</a:t>
            </a:r>
            <a:r>
              <a:rPr lang="en-GB" dirty="0" smtClean="0"/>
              <a:t>’):</a:t>
            </a:r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4235885" y="1988840"/>
            <a:ext cx="3784538" cy="1263646"/>
            <a:chOff x="4235885" y="1988840"/>
            <a:chExt cx="3784538" cy="1263646"/>
          </a:xfrm>
        </p:grpSpPr>
        <p:grpSp>
          <p:nvGrpSpPr>
            <p:cNvPr id="9" name="Group 8"/>
            <p:cNvGrpSpPr/>
            <p:nvPr/>
          </p:nvGrpSpPr>
          <p:grpSpPr>
            <a:xfrm>
              <a:off x="4235885" y="2284640"/>
              <a:ext cx="3784538" cy="967846"/>
              <a:chOff x="598170" y="4770302"/>
              <a:chExt cx="4334193" cy="1080828"/>
            </a:xfrm>
          </p:grpSpPr>
          <p:pic>
            <p:nvPicPr>
              <p:cNvPr id="692227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347" b="15010"/>
              <a:stretch/>
            </p:blipFill>
            <p:spPr bwMode="auto">
              <a:xfrm>
                <a:off x="598170" y="4770302"/>
                <a:ext cx="4334193" cy="1080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" name="Straight Connector 4"/>
              <p:cNvCxnSpPr/>
              <p:nvPr/>
            </p:nvCxnSpPr>
            <p:spPr bwMode="auto">
              <a:xfrm>
                <a:off x="899592" y="4941168"/>
                <a:ext cx="3280296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2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>
                <a:off x="912502" y="4927365"/>
                <a:ext cx="0" cy="65534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2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Straight Connector 103"/>
              <p:cNvCxnSpPr/>
              <p:nvPr/>
            </p:nvCxnSpPr>
            <p:spPr bwMode="auto">
              <a:xfrm>
                <a:off x="4179670" y="4927365"/>
                <a:ext cx="0" cy="65534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2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78" name="Text Box 1027"/>
            <p:cNvSpPr txBox="1">
              <a:spLocks noChangeArrowheads="1"/>
            </p:cNvSpPr>
            <p:nvPr/>
          </p:nvSpPr>
          <p:spPr bwMode="auto">
            <a:xfrm>
              <a:off x="4397765" y="2004167"/>
              <a:ext cx="4283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800" dirty="0" smtClean="0">
                  <a:solidFill>
                    <a:srgbClr val="FF0000"/>
                  </a:solidFill>
                </a:rPr>
                <a:t>A</a:t>
              </a:r>
              <a:r>
                <a:rPr lang="en-GB" sz="1800" baseline="-25000" dirty="0" smtClean="0">
                  <a:solidFill>
                    <a:srgbClr val="FF0000"/>
                  </a:solidFill>
                </a:rPr>
                <a:t>1</a:t>
              </a:r>
              <a:endParaRPr lang="en-GB" sz="1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79" name="Text Box 1027"/>
            <p:cNvSpPr txBox="1">
              <a:spLocks noChangeArrowheads="1"/>
            </p:cNvSpPr>
            <p:nvPr/>
          </p:nvSpPr>
          <p:spPr bwMode="auto">
            <a:xfrm>
              <a:off x="7035966" y="2011990"/>
              <a:ext cx="4315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600" dirty="0" smtClean="0">
                  <a:solidFill>
                    <a:srgbClr val="FF0000"/>
                  </a:solidFill>
                </a:rPr>
                <a:t>A</a:t>
              </a:r>
              <a:r>
                <a:rPr lang="en-GB" sz="1600" baseline="-25000" dirty="0" smtClean="0">
                  <a:solidFill>
                    <a:srgbClr val="FF0000"/>
                  </a:solidFill>
                </a:rPr>
                <a:t>N</a:t>
              </a:r>
              <a:endParaRPr lang="en-GB" sz="16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0" name="Text Box 1027"/>
            <p:cNvSpPr txBox="1">
              <a:spLocks noChangeArrowheads="1"/>
            </p:cNvSpPr>
            <p:nvPr/>
          </p:nvSpPr>
          <p:spPr bwMode="auto">
            <a:xfrm>
              <a:off x="6377261" y="1988840"/>
              <a:ext cx="4283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800" dirty="0" smtClean="0">
                  <a:solidFill>
                    <a:srgbClr val="FF0000"/>
                  </a:solidFill>
                </a:rPr>
                <a:t>A</a:t>
              </a:r>
              <a:r>
                <a:rPr lang="en-GB" sz="1800" baseline="-25000" dirty="0" smtClean="0">
                  <a:solidFill>
                    <a:srgbClr val="FF0000"/>
                  </a:solidFill>
                </a:rPr>
                <a:t>n</a:t>
              </a:r>
              <a:endParaRPr lang="en-GB" sz="18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81" name="Text Box 1027"/>
            <p:cNvSpPr txBox="1">
              <a:spLocks noChangeArrowheads="1"/>
            </p:cNvSpPr>
            <p:nvPr/>
          </p:nvSpPr>
          <p:spPr bwMode="auto">
            <a:xfrm>
              <a:off x="4762367" y="2002847"/>
              <a:ext cx="4283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800" dirty="0" smtClean="0">
                  <a:solidFill>
                    <a:srgbClr val="FF0000"/>
                  </a:solidFill>
                </a:rPr>
                <a:t>A</a:t>
              </a:r>
              <a:r>
                <a:rPr lang="en-GB" sz="1800" baseline="-25000" dirty="0" smtClean="0">
                  <a:solidFill>
                    <a:srgbClr val="FF0000"/>
                  </a:solidFill>
                </a:rPr>
                <a:t>2</a:t>
              </a:r>
              <a:endParaRPr lang="en-GB" sz="1800" baseline="-25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11565" y="2284640"/>
            <a:ext cx="1476259" cy="599878"/>
            <a:chOff x="1511565" y="2284640"/>
            <a:chExt cx="1476259" cy="599878"/>
          </a:xfrm>
        </p:grpSpPr>
        <p:pic>
          <p:nvPicPr>
            <p:cNvPr id="62468" name="Picture 102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01164" y="2416259"/>
              <a:ext cx="950913" cy="36830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sp>
          <p:nvSpPr>
            <p:cNvPr id="83" name="Rectangle 82"/>
            <p:cNvSpPr/>
            <p:nvPr/>
          </p:nvSpPr>
          <p:spPr bwMode="auto">
            <a:xfrm>
              <a:off x="1511565" y="2284640"/>
              <a:ext cx="1476259" cy="59987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29837" y="3694143"/>
            <a:ext cx="4306659" cy="2111121"/>
            <a:chOff x="5041590" y="4270948"/>
            <a:chExt cx="4306659" cy="2111121"/>
          </a:xfrm>
        </p:grpSpPr>
        <p:grpSp>
          <p:nvGrpSpPr>
            <p:cNvPr id="10" name="Group 9"/>
            <p:cNvGrpSpPr/>
            <p:nvPr/>
          </p:nvGrpSpPr>
          <p:grpSpPr>
            <a:xfrm>
              <a:off x="5041590" y="4535967"/>
              <a:ext cx="3890302" cy="1846102"/>
              <a:chOff x="5323282" y="4874136"/>
              <a:chExt cx="3510278" cy="1433430"/>
            </a:xfrm>
          </p:grpSpPr>
          <p:grpSp>
            <p:nvGrpSpPr>
              <p:cNvPr id="68" name="Group 33"/>
              <p:cNvGrpSpPr>
                <a:grpSpLocks noChangeAspect="1"/>
              </p:cNvGrpSpPr>
              <p:nvPr/>
            </p:nvGrpSpPr>
            <p:grpSpPr bwMode="auto">
              <a:xfrm>
                <a:off x="5323282" y="5201710"/>
                <a:ext cx="3474720" cy="1105856"/>
                <a:chOff x="1200" y="3744"/>
                <a:chExt cx="3648" cy="1161"/>
              </a:xfrm>
            </p:grpSpPr>
            <p:sp>
              <p:nvSpPr>
                <p:cNvPr id="69" name="Line 6"/>
                <p:cNvSpPr>
                  <a:spLocks noChangeShapeType="1"/>
                </p:cNvSpPr>
                <p:nvPr/>
              </p:nvSpPr>
              <p:spPr bwMode="auto">
                <a:xfrm>
                  <a:off x="1200" y="3792"/>
                  <a:ext cx="364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" name="Oval 7"/>
                <p:cNvSpPr>
                  <a:spLocks noChangeArrowheads="1"/>
                </p:cNvSpPr>
                <p:nvPr/>
              </p:nvSpPr>
              <p:spPr bwMode="auto">
                <a:xfrm>
                  <a:off x="1546" y="3744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" name="Oval 9"/>
                <p:cNvSpPr>
                  <a:spLocks noChangeArrowheads="1"/>
                </p:cNvSpPr>
                <p:nvPr/>
              </p:nvSpPr>
              <p:spPr bwMode="auto">
                <a:xfrm>
                  <a:off x="2064" y="3744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" name="Oval 11"/>
                <p:cNvSpPr>
                  <a:spLocks noChangeArrowheads="1"/>
                </p:cNvSpPr>
                <p:nvPr/>
              </p:nvSpPr>
              <p:spPr bwMode="auto">
                <a:xfrm>
                  <a:off x="2597" y="3744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3" name="Oval 13"/>
                <p:cNvSpPr>
                  <a:spLocks noChangeArrowheads="1"/>
                </p:cNvSpPr>
                <p:nvPr/>
              </p:nvSpPr>
              <p:spPr bwMode="auto">
                <a:xfrm>
                  <a:off x="3143" y="3744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4" name="Oval 15"/>
                <p:cNvSpPr>
                  <a:spLocks noChangeArrowheads="1"/>
                </p:cNvSpPr>
                <p:nvPr/>
              </p:nvSpPr>
              <p:spPr bwMode="auto">
                <a:xfrm>
                  <a:off x="3893" y="3744"/>
                  <a:ext cx="96" cy="9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369" y="4629"/>
                  <a:ext cx="272" cy="2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sv-SE" sz="1600" dirty="0">
                      <a:solidFill>
                        <a:srgbClr val="00B050"/>
                      </a:solidFill>
                    </a:rPr>
                    <a:t>0</a:t>
                  </a:r>
                </a:p>
              </p:txBody>
            </p:sp>
            <p:sp>
              <p:nvSpPr>
                <p:cNvPr id="90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778" y="4622"/>
                  <a:ext cx="528" cy="2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sv-SE" sz="1600" dirty="0">
                      <a:solidFill>
                        <a:srgbClr val="00B050"/>
                      </a:solidFill>
                    </a:rPr>
                    <a:t>-</a:t>
                  </a:r>
                  <a:r>
                    <a:rPr lang="el-GR" sz="1600" dirty="0">
                      <a:solidFill>
                        <a:srgbClr val="00B050"/>
                      </a:solidFill>
                    </a:rPr>
                    <a:t>ΔΦ</a:t>
                  </a:r>
                </a:p>
              </p:txBody>
            </p:sp>
            <p:sp>
              <p:nvSpPr>
                <p:cNvPr id="91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2278" y="4622"/>
                  <a:ext cx="720" cy="2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sv-SE" sz="1600" dirty="0">
                      <a:solidFill>
                        <a:srgbClr val="00B050"/>
                      </a:solidFill>
                    </a:rPr>
                    <a:t>-2</a:t>
                  </a:r>
                  <a:r>
                    <a:rPr lang="el-GR" sz="1600" dirty="0">
                      <a:solidFill>
                        <a:srgbClr val="00B050"/>
                      </a:solidFill>
                    </a:rPr>
                    <a:t>ΔΦ</a:t>
                  </a:r>
                </a:p>
              </p:txBody>
            </p:sp>
            <p:sp>
              <p:nvSpPr>
                <p:cNvPr id="92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2870" y="4622"/>
                  <a:ext cx="704" cy="2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sv-SE" sz="1600" dirty="0">
                      <a:solidFill>
                        <a:srgbClr val="00B050"/>
                      </a:solidFill>
                    </a:rPr>
                    <a:t>-3</a:t>
                  </a:r>
                  <a:r>
                    <a:rPr lang="el-GR" sz="1600" dirty="0">
                      <a:solidFill>
                        <a:srgbClr val="00B050"/>
                      </a:solidFill>
                    </a:rPr>
                    <a:t>ΔΦ</a:t>
                  </a:r>
                </a:p>
              </p:txBody>
            </p:sp>
          </p:grpSp>
          <p:sp>
            <p:nvSpPr>
              <p:cNvPr id="94" name="TextBox 93"/>
              <p:cNvSpPr txBox="1"/>
              <p:nvPr/>
            </p:nvSpPr>
            <p:spPr>
              <a:xfrm>
                <a:off x="5482409" y="5696797"/>
                <a:ext cx="383589" cy="215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n=1</a:t>
                </a:r>
                <a:endParaRPr lang="en-US" sz="1200" dirty="0"/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044029" y="5689043"/>
                <a:ext cx="383589" cy="215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n=2</a:t>
                </a:r>
                <a:endParaRPr lang="en-US" sz="1200" dirty="0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528481" y="5696797"/>
                <a:ext cx="383589" cy="215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n=3</a:t>
                </a:r>
                <a:endParaRPr lang="en-US" sz="1200" dirty="0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7060642" y="5696797"/>
                <a:ext cx="383589" cy="215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n=4</a:t>
                </a:r>
                <a:endParaRPr lang="en-US" sz="1200" dirty="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798454" y="5689976"/>
                <a:ext cx="336528" cy="215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/>
                  <a:t>n</a:t>
                </a:r>
                <a:endParaRPr lang="en-US" sz="1200" dirty="0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5757045" y="4874136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i="1" dirty="0" err="1" smtClean="0"/>
                  <a:t>d</a:t>
                </a:r>
                <a:r>
                  <a:rPr lang="en-US" sz="1800" i="1" baseline="-25000" dirty="0" err="1" smtClean="0"/>
                  <a:t>a</a:t>
                </a:r>
                <a:endParaRPr lang="en-US" sz="1800" i="1" baseline="-25000" dirty="0"/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276836" y="4878929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i="1" dirty="0" err="1" smtClean="0"/>
                  <a:t>d</a:t>
                </a:r>
                <a:r>
                  <a:rPr lang="en-US" sz="1800" i="1" baseline="-25000" dirty="0" err="1" smtClean="0"/>
                  <a:t>a</a:t>
                </a:r>
                <a:endParaRPr lang="en-US" sz="1800" i="1" baseline="-25000" dirty="0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6796628" y="4878094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i="1" dirty="0" err="1" smtClean="0"/>
                  <a:t>d</a:t>
                </a:r>
                <a:r>
                  <a:rPr lang="en-US" sz="1800" i="1" baseline="-25000" dirty="0" err="1" smtClean="0"/>
                  <a:t>a</a:t>
                </a:r>
                <a:endParaRPr lang="en-US" sz="1800" i="1" baseline="-25000" dirty="0"/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8567130" y="5710816"/>
                <a:ext cx="266430" cy="215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N</a:t>
                </a:r>
                <a:endParaRPr lang="en-US" sz="1200" dirty="0"/>
              </a:p>
            </p:txBody>
          </p:sp>
        </p:grpSp>
        <p:pic>
          <p:nvPicPr>
            <p:cNvPr id="8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957" t="22347"/>
            <a:stretch/>
          </p:blipFill>
          <p:spPr bwMode="auto">
            <a:xfrm>
              <a:off x="8892480" y="4270948"/>
              <a:ext cx="455769" cy="1199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TextBox 88"/>
            <p:cNvSpPr txBox="1"/>
            <p:nvPr/>
          </p:nvSpPr>
          <p:spPr>
            <a:xfrm>
              <a:off x="5318374" y="4998547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/>
                <a:t>a</a:t>
              </a:r>
              <a:r>
                <a:rPr lang="en-US" sz="1400" baseline="-25000" dirty="0" smtClean="0"/>
                <a:t>1</a:t>
              </a:r>
              <a:endParaRPr lang="en-US" sz="1400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840362" y="5014501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/>
                <a:t>a</a:t>
              </a:r>
              <a:r>
                <a:rPr lang="en-US" sz="1400" baseline="-25000" dirty="0" smtClean="0"/>
                <a:t>2</a:t>
              </a:r>
              <a:endParaRPr lang="en-US" sz="1400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410069" y="5018292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/>
                <a:t>a</a:t>
              </a:r>
              <a:r>
                <a:rPr lang="en-US" sz="1400" baseline="-25000" dirty="0" smtClean="0"/>
                <a:t>3</a:t>
              </a:r>
              <a:endParaRPr lang="en-US" sz="1400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993203" y="5035270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/>
                <a:t>a</a:t>
              </a:r>
              <a:r>
                <a:rPr lang="en-US" sz="1400" baseline="-25000" dirty="0" smtClean="0"/>
                <a:t>4</a:t>
              </a:r>
              <a:endParaRPr lang="en-US" sz="1400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812360" y="5035270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/>
                <a:t>a</a:t>
              </a:r>
              <a:r>
                <a:rPr lang="en-US" sz="1400" baseline="-25000" dirty="0" smtClean="0"/>
                <a:t>n</a:t>
              </a:r>
              <a:endParaRPr lang="en-US" sz="14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8532440" y="5035270"/>
              <a:ext cx="3609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err="1" smtClean="0"/>
                <a:t>a</a:t>
              </a:r>
              <a:r>
                <a:rPr lang="en-US" sz="1400" baseline="-25000" dirty="0" err="1" smtClean="0"/>
                <a:t>N</a:t>
              </a:r>
              <a:endParaRPr lang="en-US" sz="1400" dirty="0"/>
            </a:p>
          </p:txBody>
        </p:sp>
        <p:sp>
          <p:nvSpPr>
            <p:cNvPr id="111" name="Oval 15"/>
            <p:cNvSpPr>
              <a:spLocks noChangeArrowheads="1"/>
            </p:cNvSpPr>
            <p:nvPr/>
          </p:nvSpPr>
          <p:spPr bwMode="auto">
            <a:xfrm>
              <a:off x="8647125" y="4952743"/>
              <a:ext cx="101339" cy="11776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>
              <a:off x="5535883" y="4925294"/>
              <a:ext cx="34094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113" name="Straight Arrow Connector 112"/>
            <p:cNvCxnSpPr/>
            <p:nvPr/>
          </p:nvCxnSpPr>
          <p:spPr bwMode="auto">
            <a:xfrm>
              <a:off x="6095006" y="4925294"/>
              <a:ext cx="34094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114" name="Straight Arrow Connector 113"/>
            <p:cNvCxnSpPr/>
            <p:nvPr/>
          </p:nvCxnSpPr>
          <p:spPr bwMode="auto">
            <a:xfrm>
              <a:off x="6695022" y="4925294"/>
              <a:ext cx="34094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pic>
          <p:nvPicPr>
            <p:cNvPr id="6932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6021288"/>
              <a:ext cx="1132506" cy="344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8"/>
          <p:cNvGrpSpPr/>
          <p:nvPr/>
        </p:nvGrpSpPr>
        <p:grpSpPr>
          <a:xfrm>
            <a:off x="395536" y="3429000"/>
            <a:ext cx="8676296" cy="2469177"/>
            <a:chOff x="395536" y="3501008"/>
            <a:chExt cx="8676296" cy="2469177"/>
          </a:xfrm>
        </p:grpSpPr>
        <p:sp>
          <p:nvSpPr>
            <p:cNvPr id="76" name="Text Box 1027"/>
            <p:cNvSpPr txBox="1">
              <a:spLocks noChangeArrowheads="1"/>
            </p:cNvSpPr>
            <p:nvPr/>
          </p:nvSpPr>
          <p:spPr bwMode="auto">
            <a:xfrm>
              <a:off x="505063" y="3501008"/>
              <a:ext cx="856676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dirty="0" smtClean="0"/>
                <a:t>Phase excitation progresses linearly along the array (‘</a:t>
              </a:r>
              <a:r>
                <a:rPr lang="en-GB" i="1" dirty="0" smtClean="0"/>
                <a:t>linear phase’</a:t>
              </a:r>
              <a:r>
                <a:rPr lang="en-GB" dirty="0" smtClean="0"/>
                <a:t>):</a:t>
              </a:r>
              <a:endParaRPr lang="en-GB" dirty="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395536" y="4149080"/>
              <a:ext cx="4013992" cy="733200"/>
              <a:chOff x="611560" y="4561488"/>
              <a:chExt cx="4013992" cy="7332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755576" y="4630938"/>
                <a:ext cx="3181350" cy="663750"/>
                <a:chOff x="7413055" y="4191000"/>
                <a:chExt cx="3181350" cy="663750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9077821" y="4191000"/>
                  <a:ext cx="579438" cy="304800"/>
                  <a:chOff x="6091238" y="2971800"/>
                  <a:chExt cx="579438" cy="304800"/>
                </a:xfrm>
              </p:grpSpPr>
              <p:sp>
                <p:nvSpPr>
                  <p:cNvPr id="62483" name="Rectangle 1043"/>
                  <p:cNvSpPr>
                    <a:spLocks noChangeArrowheads="1"/>
                  </p:cNvSpPr>
                  <p:nvPr/>
                </p:nvSpPr>
                <p:spPr bwMode="auto">
                  <a:xfrm>
                    <a:off x="6091238" y="2971800"/>
                    <a:ext cx="18415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N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4" name="Rectangle 1044"/>
                  <p:cNvSpPr>
                    <a:spLocks noChangeArrowheads="1"/>
                  </p:cNvSpPr>
                  <p:nvPr/>
                </p:nvSpPr>
                <p:spPr bwMode="auto">
                  <a:xfrm>
                    <a:off x="6543676" y="2971800"/>
                    <a:ext cx="12700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1</a:t>
                    </a:r>
                    <a:endParaRPr lang="en-US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5" name="Rectangle 1045"/>
                  <p:cNvSpPr>
                    <a:spLocks noChangeArrowheads="1"/>
                  </p:cNvSpPr>
                  <p:nvPr/>
                </p:nvSpPr>
                <p:spPr bwMode="auto">
                  <a:xfrm>
                    <a:off x="6330951" y="2971800"/>
                    <a:ext cx="142875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+</a:t>
                    </a:r>
                    <a:endParaRPr lang="en-US" dirty="0"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2" name="Group 1"/>
                <p:cNvGrpSpPr/>
                <p:nvPr/>
              </p:nvGrpSpPr>
              <p:grpSpPr>
                <a:xfrm>
                  <a:off x="7413055" y="4268963"/>
                  <a:ext cx="3181350" cy="585787"/>
                  <a:chOff x="4432301" y="3014663"/>
                  <a:chExt cx="3181350" cy="585787"/>
                </a:xfrm>
              </p:grpSpPr>
              <p:sp>
                <p:nvSpPr>
                  <p:cNvPr id="62478" name="Rectangle 1038"/>
                  <p:cNvSpPr>
                    <a:spLocks noChangeArrowheads="1"/>
                  </p:cNvSpPr>
                  <p:nvPr/>
                </p:nvSpPr>
                <p:spPr bwMode="auto">
                  <a:xfrm>
                    <a:off x="4432301" y="3122613"/>
                    <a:ext cx="193675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F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79" name="Rectangle 1039"/>
                  <p:cNvSpPr>
                    <a:spLocks noChangeArrowheads="1"/>
                  </p:cNvSpPr>
                  <p:nvPr/>
                </p:nvSpPr>
                <p:spPr bwMode="auto">
                  <a:xfrm>
                    <a:off x="4645026" y="3230563"/>
                    <a:ext cx="95250" cy="228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n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0" name="Rectangle 1040"/>
                  <p:cNvSpPr>
                    <a:spLocks noChangeArrowheads="1"/>
                  </p:cNvSpPr>
                  <p:nvPr/>
                </p:nvSpPr>
                <p:spPr bwMode="auto">
                  <a:xfrm>
                    <a:off x="5143501" y="3122613"/>
                    <a:ext cx="193675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F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1" name="Rectangle 1041"/>
                  <p:cNvSpPr>
                    <a:spLocks noChangeArrowheads="1"/>
                  </p:cNvSpPr>
                  <p:nvPr/>
                </p:nvSpPr>
                <p:spPr bwMode="auto">
                  <a:xfrm>
                    <a:off x="5359401" y="3230563"/>
                    <a:ext cx="84137" cy="228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150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</a:t>
                    </a:r>
                    <a:endParaRPr lang="en-US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2" name="Rectangle 1042"/>
                  <p:cNvSpPr>
                    <a:spLocks noChangeArrowheads="1"/>
                  </p:cNvSpPr>
                  <p:nvPr/>
                </p:nvSpPr>
                <p:spPr bwMode="auto">
                  <a:xfrm>
                    <a:off x="5702301" y="3122613"/>
                    <a:ext cx="12700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n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6" name="Rectangle 1046"/>
                  <p:cNvSpPr>
                    <a:spLocks noChangeArrowheads="1"/>
                  </p:cNvSpPr>
                  <p:nvPr/>
                </p:nvSpPr>
                <p:spPr bwMode="auto">
                  <a:xfrm>
                    <a:off x="6307138" y="3295650"/>
                    <a:ext cx="12700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2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7" name="Rectangle 1047"/>
                  <p:cNvSpPr>
                    <a:spLocks noChangeArrowheads="1"/>
                  </p:cNvSpPr>
                  <p:nvPr/>
                </p:nvSpPr>
                <p:spPr bwMode="auto">
                  <a:xfrm>
                    <a:off x="6091238" y="3122613"/>
                    <a:ext cx="84138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8" name="Rectangle 1048"/>
                  <p:cNvSpPr>
                    <a:spLocks noChangeArrowheads="1"/>
                  </p:cNvSpPr>
                  <p:nvPr/>
                </p:nvSpPr>
                <p:spPr bwMode="auto">
                  <a:xfrm>
                    <a:off x="613410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89" name="Rectangle 1049"/>
                  <p:cNvSpPr>
                    <a:spLocks noChangeArrowheads="1"/>
                  </p:cNvSpPr>
                  <p:nvPr/>
                </p:nvSpPr>
                <p:spPr bwMode="auto">
                  <a:xfrm>
                    <a:off x="617855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0" name="Rectangle 1050"/>
                  <p:cNvSpPr>
                    <a:spLocks noChangeArrowheads="1"/>
                  </p:cNvSpPr>
                  <p:nvPr/>
                </p:nvSpPr>
                <p:spPr bwMode="auto">
                  <a:xfrm>
                    <a:off x="622300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1" name="Rectangle 1051"/>
                  <p:cNvSpPr>
                    <a:spLocks noChangeArrowheads="1"/>
                  </p:cNvSpPr>
                  <p:nvPr/>
                </p:nvSpPr>
                <p:spPr bwMode="auto">
                  <a:xfrm>
                    <a:off x="6264276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2" name="Rectangle 1052"/>
                  <p:cNvSpPr>
                    <a:spLocks noChangeArrowheads="1"/>
                  </p:cNvSpPr>
                  <p:nvPr/>
                </p:nvSpPr>
                <p:spPr bwMode="auto">
                  <a:xfrm>
                    <a:off x="6307138" y="3122613"/>
                    <a:ext cx="84138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3" name="Rectangle 1053"/>
                  <p:cNvSpPr>
                    <a:spLocks noChangeArrowheads="1"/>
                  </p:cNvSpPr>
                  <p:nvPr/>
                </p:nvSpPr>
                <p:spPr bwMode="auto">
                  <a:xfrm>
                    <a:off x="635000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4" name="Rectangle 1054"/>
                  <p:cNvSpPr>
                    <a:spLocks noChangeArrowheads="1"/>
                  </p:cNvSpPr>
                  <p:nvPr/>
                </p:nvSpPr>
                <p:spPr bwMode="auto">
                  <a:xfrm>
                    <a:off x="639445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5" name="Rectangle 1055"/>
                  <p:cNvSpPr>
                    <a:spLocks noChangeArrowheads="1"/>
                  </p:cNvSpPr>
                  <p:nvPr/>
                </p:nvSpPr>
                <p:spPr bwMode="auto">
                  <a:xfrm>
                    <a:off x="6435726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6" name="Rectangle 1056"/>
                  <p:cNvSpPr>
                    <a:spLocks noChangeArrowheads="1"/>
                  </p:cNvSpPr>
                  <p:nvPr/>
                </p:nvSpPr>
                <p:spPr bwMode="auto">
                  <a:xfrm>
                    <a:off x="6480176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7" name="Rectangle 1057"/>
                  <p:cNvSpPr>
                    <a:spLocks noChangeArrowheads="1"/>
                  </p:cNvSpPr>
                  <p:nvPr/>
                </p:nvSpPr>
                <p:spPr bwMode="auto">
                  <a:xfrm>
                    <a:off x="6523038" y="3122613"/>
                    <a:ext cx="84138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8" name="Rectangle 1058"/>
                  <p:cNvSpPr>
                    <a:spLocks noChangeArrowheads="1"/>
                  </p:cNvSpPr>
                  <p:nvPr/>
                </p:nvSpPr>
                <p:spPr bwMode="auto">
                  <a:xfrm>
                    <a:off x="6565901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499" name="Rectangle 1059"/>
                  <p:cNvSpPr>
                    <a:spLocks noChangeArrowheads="1"/>
                  </p:cNvSpPr>
                  <p:nvPr/>
                </p:nvSpPr>
                <p:spPr bwMode="auto">
                  <a:xfrm>
                    <a:off x="6588126" y="3122613"/>
                    <a:ext cx="841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</a:t>
                    </a:r>
                    <a:endParaRPr lang="en-US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0" name="Rectangle 1060"/>
                  <p:cNvSpPr>
                    <a:spLocks noChangeArrowheads="1"/>
                  </p:cNvSpPr>
                  <p:nvPr/>
                </p:nvSpPr>
                <p:spPr bwMode="auto">
                  <a:xfrm>
                    <a:off x="5899151" y="3122613"/>
                    <a:ext cx="12700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–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1" name="Rectangle 1061"/>
                  <p:cNvSpPr>
                    <a:spLocks noChangeArrowheads="1"/>
                  </p:cNvSpPr>
                  <p:nvPr/>
                </p:nvSpPr>
                <p:spPr bwMode="auto">
                  <a:xfrm>
                    <a:off x="5594351" y="3251200"/>
                    <a:ext cx="968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è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2" name="Rectangle 1062"/>
                  <p:cNvSpPr>
                    <a:spLocks noChangeArrowheads="1"/>
                  </p:cNvSpPr>
                  <p:nvPr/>
                </p:nvSpPr>
                <p:spPr bwMode="auto">
                  <a:xfrm>
                    <a:off x="6696076" y="3251200"/>
                    <a:ext cx="968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ø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3" name="Rectangle 1063"/>
                  <p:cNvSpPr>
                    <a:spLocks noChangeArrowheads="1"/>
                  </p:cNvSpPr>
                  <p:nvPr/>
                </p:nvSpPr>
                <p:spPr bwMode="auto">
                  <a:xfrm>
                    <a:off x="5594351" y="3014663"/>
                    <a:ext cx="968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æ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4" name="Rectangle 1064"/>
                  <p:cNvSpPr>
                    <a:spLocks noChangeArrowheads="1"/>
                  </p:cNvSpPr>
                  <p:nvPr/>
                </p:nvSpPr>
                <p:spPr bwMode="auto">
                  <a:xfrm>
                    <a:off x="6696076" y="3014663"/>
                    <a:ext cx="96837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Symbol" pitchFamily="18" charset="2"/>
                      </a:rPr>
                      <a:t>ö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05" name="Rectangle 1065"/>
                  <p:cNvSpPr>
                    <a:spLocks noChangeArrowheads="1"/>
                  </p:cNvSpPr>
                  <p:nvPr/>
                </p:nvSpPr>
                <p:spPr bwMode="auto">
                  <a:xfrm>
                    <a:off x="5443538" y="3122613"/>
                    <a:ext cx="127000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–</a:t>
                    </a:r>
                    <a:endParaRPr lang="en-US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10" name="Rectangle 1070"/>
                  <p:cNvSpPr>
                    <a:spLocks noChangeArrowheads="1"/>
                  </p:cNvSpPr>
                  <p:nvPr/>
                </p:nvSpPr>
                <p:spPr bwMode="auto">
                  <a:xfrm>
                    <a:off x="4860926" y="3122613"/>
                    <a:ext cx="142875" cy="3048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r>
                      <a:rPr lang="en-US" sz="20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=</a:t>
                    </a:r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2511" name="Rectangle 1071"/>
                  <p:cNvSpPr>
                    <a:spLocks noChangeArrowheads="1"/>
                  </p:cNvSpPr>
                  <p:nvPr/>
                </p:nvSpPr>
                <p:spPr bwMode="auto">
                  <a:xfrm>
                    <a:off x="6770688" y="3048000"/>
                    <a:ext cx="842963" cy="3968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000" dirty="0">
                        <a:latin typeface="Symbol" pitchFamily="18" charset="2"/>
                      </a:rPr>
                      <a:t>(-DF)</a:t>
                    </a:r>
                  </a:p>
                </p:txBody>
              </p:sp>
            </p:grpSp>
          </p:grpSp>
          <p:sp>
            <p:nvSpPr>
              <p:cNvPr id="6" name="Rectangle 5"/>
              <p:cNvSpPr/>
              <p:nvPr/>
            </p:nvSpPr>
            <p:spPr bwMode="auto">
              <a:xfrm>
                <a:off x="611560" y="4561488"/>
                <a:ext cx="3992777" cy="7332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2" name="Text Box 1037"/>
              <p:cNvSpPr txBox="1">
                <a:spLocks noChangeArrowheads="1"/>
              </p:cNvSpPr>
              <p:nvPr/>
            </p:nvSpPr>
            <p:spPr bwMode="auto">
              <a:xfrm>
                <a:off x="3943955" y="4747387"/>
                <a:ext cx="68159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/>
                  <a:t>[rad]</a:t>
                </a:r>
                <a:endParaRPr lang="en-US" sz="2000" dirty="0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22732" y="5262299"/>
              <a:ext cx="4189194" cy="707886"/>
              <a:chOff x="422732" y="5406315"/>
              <a:chExt cx="4189194" cy="707886"/>
            </a:xfrm>
          </p:grpSpPr>
          <p:sp>
            <p:nvSpPr>
              <p:cNvPr id="116" name="Text Box 1037"/>
              <p:cNvSpPr txBox="1">
                <a:spLocks noChangeArrowheads="1"/>
              </p:cNvSpPr>
              <p:nvPr/>
            </p:nvSpPr>
            <p:spPr bwMode="auto">
              <a:xfrm>
                <a:off x="1024179" y="5406315"/>
                <a:ext cx="3587747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000" dirty="0" smtClean="0">
                    <a:sym typeface="Symbol"/>
                  </a:rPr>
                  <a:t> </a:t>
                </a:r>
                <a:r>
                  <a:rPr lang="en-US" sz="2000" i="1" dirty="0" smtClean="0">
                    <a:sym typeface="Symbol"/>
                  </a:rPr>
                  <a:t>phase difference </a:t>
                </a:r>
                <a:r>
                  <a:rPr lang="en-US" sz="2000" dirty="0" smtClean="0">
                    <a:sym typeface="Symbol"/>
                  </a:rPr>
                  <a:t>between</a:t>
                </a:r>
              </a:p>
              <a:p>
                <a:r>
                  <a:rPr lang="en-US" sz="2000" dirty="0" smtClean="0">
                    <a:latin typeface="Times New Roman" pitchFamily="18" charset="0"/>
                    <a:sym typeface="Symbol"/>
                  </a:rPr>
                  <a:t>   neighboring elements </a:t>
                </a:r>
                <a:endParaRPr lang="en-US" sz="2000" dirty="0">
                  <a:latin typeface="Times New Roman" pitchFamily="18" charset="0"/>
                </a:endParaRPr>
              </a:p>
            </p:txBody>
          </p:sp>
          <p:sp>
            <p:nvSpPr>
              <p:cNvPr id="117" name="Text Box 1035"/>
              <p:cNvSpPr txBox="1">
                <a:spLocks noChangeArrowheads="1"/>
              </p:cNvSpPr>
              <p:nvPr/>
            </p:nvSpPr>
            <p:spPr bwMode="auto">
              <a:xfrm>
                <a:off x="422732" y="5477162"/>
                <a:ext cx="60144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latin typeface="Symbol" pitchFamily="18" charset="2"/>
                  </a:rPr>
                  <a:t>DF</a:t>
                </a:r>
                <a:r>
                  <a:rPr lang="en-US" sz="2000" dirty="0" smtClean="0">
                    <a:latin typeface="Times New Roman" pitchFamily="18" charset="0"/>
                  </a:rPr>
                  <a:t> </a:t>
                </a:r>
                <a:endParaRPr lang="en-US" sz="2000" baseline="-250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102" name="Text Box 1035"/>
          <p:cNvSpPr txBox="1">
            <a:spLocks noChangeArrowheads="1"/>
          </p:cNvSpPr>
          <p:nvPr/>
        </p:nvSpPr>
        <p:spPr bwMode="auto">
          <a:xfrm>
            <a:off x="480605" y="6049916"/>
            <a:ext cx="15007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err="1">
                <a:latin typeface="Times New Roman" pitchFamily="18" charset="0"/>
              </a:rPr>
              <a:t>k</a:t>
            </a:r>
            <a:r>
              <a:rPr lang="en-US" sz="2000" baseline="-25000" dirty="0" err="1">
                <a:latin typeface="Symbol" pitchFamily="18" charset="2"/>
              </a:rPr>
              <a:t>F</a:t>
            </a:r>
            <a:r>
              <a:rPr lang="en-US" sz="2000" dirty="0">
                <a:latin typeface="Times New Roman" pitchFamily="18" charset="0"/>
              </a:rPr>
              <a:t> = -</a:t>
            </a:r>
            <a:r>
              <a:rPr lang="en-US" sz="2000" dirty="0">
                <a:latin typeface="Symbol" pitchFamily="18" charset="2"/>
              </a:rPr>
              <a:t>DF</a:t>
            </a:r>
            <a:r>
              <a:rPr lang="en-US" sz="2000" dirty="0">
                <a:latin typeface="Times New Roman" pitchFamily="18" charset="0"/>
              </a:rPr>
              <a:t> /</a:t>
            </a:r>
            <a:r>
              <a:rPr lang="en-US" sz="2000" i="1" dirty="0">
                <a:latin typeface="Times New Roman" pitchFamily="18" charset="0"/>
              </a:rPr>
              <a:t>d</a:t>
            </a:r>
            <a:r>
              <a:rPr lang="en-US" sz="2000" i="1" baseline="-25000" dirty="0">
                <a:latin typeface="Times New Roman" pitchFamily="18" charset="0"/>
              </a:rPr>
              <a:t>a</a:t>
            </a:r>
          </a:p>
        </p:txBody>
      </p:sp>
      <p:sp>
        <p:nvSpPr>
          <p:cNvPr id="106" name="Text Box 1037"/>
          <p:cNvSpPr txBox="1">
            <a:spLocks noChangeArrowheads="1"/>
          </p:cNvSpPr>
          <p:nvPr/>
        </p:nvSpPr>
        <p:spPr bwMode="auto">
          <a:xfrm>
            <a:off x="1999114" y="5991671"/>
            <a:ext cx="714488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sym typeface="Symbol"/>
              </a:rPr>
              <a:t> </a:t>
            </a:r>
            <a:r>
              <a:rPr lang="en-US" sz="2000" i="1" dirty="0" smtClean="0">
                <a:latin typeface="Times New Roman" pitchFamily="18" charset="0"/>
              </a:rPr>
              <a:t>propagation constant for the phase progression</a:t>
            </a:r>
          </a:p>
          <a:p>
            <a:r>
              <a:rPr lang="en-US" sz="2000" dirty="0" smtClean="0">
                <a:latin typeface="Times New Roman" pitchFamily="18" charset="0"/>
              </a:rPr>
              <a:t>   along the array</a:t>
            </a:r>
            <a:endParaRPr lang="en-US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3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550465" y="3652001"/>
            <a:ext cx="4572000" cy="3177838"/>
            <a:chOff x="4343400" y="3527762"/>
            <a:chExt cx="4572000" cy="317783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3400" y="3527762"/>
              <a:ext cx="4542812" cy="3156508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 bwMode="auto">
            <a:xfrm>
              <a:off x="7663878" y="6324600"/>
              <a:ext cx="1251522" cy="381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382000" cy="1143000"/>
          </a:xfrm>
        </p:spPr>
        <p:txBody>
          <a:bodyPr/>
          <a:lstStyle/>
          <a:p>
            <a:r>
              <a:rPr lang="en-GB" sz="4000" dirty="0">
                <a:ln w="12700">
                  <a:noFill/>
                  <a:prstDash val="solid"/>
                </a:ln>
              </a:rPr>
              <a:t>Array factor for </a:t>
            </a:r>
            <a:br>
              <a:rPr lang="en-GB" sz="4000" dirty="0">
                <a:ln w="12700">
                  <a:noFill/>
                  <a:prstDash val="solid"/>
                </a:ln>
              </a:rPr>
            </a:br>
            <a:r>
              <a:rPr lang="en-GB" sz="4000" dirty="0">
                <a:ln w="12700">
                  <a:noFill/>
                  <a:prstDash val="solid"/>
                </a:ln>
              </a:rPr>
              <a:t>uniform amplitude and linear phase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250915" name="Text Box 35"/>
          <p:cNvSpPr txBox="1">
            <a:spLocks noChangeArrowheads="1"/>
          </p:cNvSpPr>
          <p:nvPr/>
        </p:nvSpPr>
        <p:spPr bwMode="auto">
          <a:xfrm>
            <a:off x="474331" y="1844824"/>
            <a:ext cx="30107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Array factor </a:t>
            </a:r>
            <a:r>
              <a:rPr lang="en-GB" dirty="0" smtClean="0"/>
              <a:t>becomes:</a:t>
            </a:r>
            <a:endParaRPr lang="en-GB" sz="3200" dirty="0"/>
          </a:p>
        </p:txBody>
      </p:sp>
      <p:grpSp>
        <p:nvGrpSpPr>
          <p:cNvPr id="4" name="Group 3"/>
          <p:cNvGrpSpPr/>
          <p:nvPr/>
        </p:nvGrpSpPr>
        <p:grpSpPr>
          <a:xfrm>
            <a:off x="521781" y="3554277"/>
            <a:ext cx="5811936" cy="690949"/>
            <a:chOff x="521781" y="3554277"/>
            <a:chExt cx="5811936" cy="690949"/>
          </a:xfrm>
        </p:grpSpPr>
        <p:pic>
          <p:nvPicPr>
            <p:cNvPr id="316144" name="Picture 75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781" y="3554277"/>
              <a:ext cx="4968552" cy="690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037"/>
            <p:cNvSpPr txBox="1">
              <a:spLocks noChangeArrowheads="1"/>
            </p:cNvSpPr>
            <p:nvPr/>
          </p:nvSpPr>
          <p:spPr bwMode="auto">
            <a:xfrm>
              <a:off x="5652120" y="3699696"/>
              <a:ext cx="68159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 dirty="0" smtClean="0"/>
                <a:t>[rad]</a:t>
              </a:r>
              <a:endParaRPr lang="en-US" sz="20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06938" y="4834907"/>
            <a:ext cx="4945182" cy="1175761"/>
            <a:chOff x="706938" y="4834907"/>
            <a:chExt cx="4945182" cy="1175761"/>
          </a:xfrm>
        </p:grpSpPr>
        <p:sp>
          <p:nvSpPr>
            <p:cNvPr id="12" name="Text Box 1037"/>
            <p:cNvSpPr txBox="1">
              <a:spLocks noChangeArrowheads="1"/>
            </p:cNvSpPr>
            <p:nvPr/>
          </p:nvSpPr>
          <p:spPr bwMode="auto">
            <a:xfrm>
              <a:off x="706938" y="4834907"/>
              <a:ext cx="494518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sym typeface="Symbol"/>
                </a:rPr>
                <a:t>Projection of the observation direction along the direction of the array</a:t>
              </a:r>
              <a:endParaRPr lang="en-US" sz="20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811988" y="5610558"/>
                  <a:ext cx="26629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𝑘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</m:acc>
                      <m:r>
                        <a:rPr lang="en-US" sz="2000" i="1">
                          <a:latin typeface="Cambria Math"/>
                          <a:ea typeface="Cambria Math"/>
                        </a:rPr>
                        <m:t>∙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>
                              <a:latin typeface="Cambria Math"/>
                              <a:ea typeface="Cambria Math"/>
                            </a:rPr>
                            <m:t>𝒓</m:t>
                          </m:r>
                        </m:e>
                      </m:acc>
                    </m:oMath>
                  </a14:m>
                  <a:r>
                    <a:rPr lang="sv-SE" sz="2000" dirty="0" smtClean="0"/>
                    <a:t> = </a:t>
                  </a:r>
                  <a14:m>
                    <m:oMath xmlns:m="http://schemas.openxmlformats.org/officeDocument/2006/math">
                      <m:r>
                        <a:rPr lang="en-US" sz="2000" i="1">
                          <a:latin typeface="Cambria Math"/>
                          <a:ea typeface="Cambria Math"/>
                        </a:rPr>
                        <m:t>𝑘</m:t>
                      </m:r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 smtClean="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200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a14:m>
                  <a:endParaRPr lang="sv-SE" sz="2000" dirty="0"/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1988" y="5610558"/>
                  <a:ext cx="2662975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175015"/>
              </p:ext>
            </p:extLst>
          </p:nvPr>
        </p:nvGraphicFramePr>
        <p:xfrm>
          <a:off x="2285999" y="2315482"/>
          <a:ext cx="4513735" cy="1037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46" name="Equation" r:id="rId8" imgW="2044440" imgH="469800" progId="Equation.DSMT4">
                  <p:embed/>
                </p:oleObj>
              </mc:Choice>
              <mc:Fallback>
                <p:oleObj name="Equation" r:id="rId8" imgW="20444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5999" y="2315482"/>
                        <a:ext cx="4513735" cy="1037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388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1955" y="188640"/>
            <a:ext cx="8382000" cy="1143000"/>
          </a:xfrm>
        </p:spPr>
        <p:txBody>
          <a:bodyPr/>
          <a:lstStyle/>
          <a:p>
            <a:r>
              <a:rPr lang="en-GB" sz="4000" dirty="0">
                <a:ln w="12700">
                  <a:noFill/>
                  <a:prstDash val="solid"/>
                </a:ln>
              </a:rPr>
              <a:t>Array factor for </a:t>
            </a:r>
            <a:br>
              <a:rPr lang="en-GB" sz="4000" dirty="0">
                <a:ln w="12700">
                  <a:noFill/>
                  <a:prstDash val="solid"/>
                </a:ln>
              </a:rPr>
            </a:br>
            <a:r>
              <a:rPr lang="en-GB" sz="4000" dirty="0">
                <a:ln w="12700">
                  <a:noFill/>
                  <a:prstDash val="solid"/>
                </a:ln>
              </a:rPr>
              <a:t>uniform amplitude and linear phase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250915" name="Text Box 35"/>
          <p:cNvSpPr txBox="1">
            <a:spLocks noChangeArrowheads="1"/>
          </p:cNvSpPr>
          <p:nvPr/>
        </p:nvSpPr>
        <p:spPr bwMode="auto">
          <a:xfrm>
            <a:off x="838200" y="1747664"/>
            <a:ext cx="7766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The array </a:t>
            </a:r>
            <a:r>
              <a:rPr lang="en-GB" dirty="0"/>
              <a:t>factor becomes by using </a:t>
            </a:r>
            <a:r>
              <a:rPr lang="en-GB" dirty="0">
                <a:solidFill>
                  <a:srgbClr val="00B0F0"/>
                </a:solidFill>
              </a:rPr>
              <a:t>sum of geometrical series</a:t>
            </a:r>
            <a:r>
              <a:rPr lang="en-GB" dirty="0"/>
              <a:t>:</a:t>
            </a:r>
            <a:endParaRPr lang="en-GB" sz="3200" dirty="0"/>
          </a:p>
        </p:txBody>
      </p:sp>
      <p:graphicFrame>
        <p:nvGraphicFramePr>
          <p:cNvPr id="250924" name="Object 44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040965" y="3789040"/>
          <a:ext cx="420687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4" name="Equation" r:id="rId4" imgW="2108160" imgH="291960" progId="Equation.DSMT4">
                  <p:embed/>
                </p:oleObj>
              </mc:Choice>
              <mc:Fallback>
                <p:oleObj name="Equation" r:id="rId4" imgW="210816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0965" y="3789040"/>
                        <a:ext cx="4206875" cy="5826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/>
          <p:cNvSpPr/>
          <p:nvPr/>
        </p:nvSpPr>
        <p:spPr bwMode="auto">
          <a:xfrm>
            <a:off x="5436096" y="2348880"/>
            <a:ext cx="2692648" cy="1368152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238045"/>
              </p:ext>
            </p:extLst>
          </p:nvPr>
        </p:nvGraphicFramePr>
        <p:xfrm>
          <a:off x="2590800" y="2395856"/>
          <a:ext cx="4838737" cy="1112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5" name="Equation" r:id="rId6" imgW="2044440" imgH="469800" progId="Equation.DSMT4">
                  <p:embed/>
                </p:oleObj>
              </mc:Choice>
              <mc:Fallback>
                <p:oleObj name="Equation" r:id="rId6" imgW="20444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0800" y="2395856"/>
                        <a:ext cx="4838737" cy="1112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442548"/>
              </p:ext>
            </p:extLst>
          </p:nvPr>
        </p:nvGraphicFramePr>
        <p:xfrm>
          <a:off x="1447800" y="4808842"/>
          <a:ext cx="6255938" cy="984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56" name="Equation" r:id="rId8" imgW="2743200" imgH="431640" progId="Equation.DSMT4">
                  <p:embed/>
                </p:oleObj>
              </mc:Choice>
              <mc:Fallback>
                <p:oleObj name="Equation" r:id="rId8" imgW="2743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47800" y="4808842"/>
                        <a:ext cx="6255938" cy="984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510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53256" y="116632"/>
            <a:ext cx="7772400" cy="1143000"/>
          </a:xfrm>
        </p:spPr>
        <p:txBody>
          <a:bodyPr/>
          <a:lstStyle/>
          <a:p>
            <a:r>
              <a:rPr lang="sv-SE" dirty="0" smtClean="0">
                <a:ln w="12700">
                  <a:noFill/>
                  <a:prstDash val="solid"/>
                </a:ln>
              </a:rPr>
              <a:t>Direction of maximum radiation</a:t>
            </a:r>
            <a:endParaRPr lang="sv-SE" dirty="0">
              <a:ln w="12700">
                <a:noFill/>
                <a:prstDash val="solid"/>
              </a:ln>
            </a:endParaRPr>
          </a:p>
        </p:txBody>
      </p:sp>
      <p:sp>
        <p:nvSpPr>
          <p:cNvPr id="28" name="Text Box 1037"/>
          <p:cNvSpPr txBox="1">
            <a:spLocks noChangeArrowheads="1"/>
          </p:cNvSpPr>
          <p:nvPr/>
        </p:nvSpPr>
        <p:spPr bwMode="auto">
          <a:xfrm>
            <a:off x="251520" y="1275981"/>
            <a:ext cx="66967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Symbol"/>
              <a:buChar char="-"/>
            </a:pPr>
            <a:r>
              <a:rPr lang="en-US" dirty="0" smtClean="0">
                <a:sym typeface="Symbol"/>
              </a:rPr>
              <a:t>direction in which the fields radiated by the array elements are added constructively (in-phase)</a:t>
            </a:r>
          </a:p>
          <a:p>
            <a:endParaRPr lang="en-US" dirty="0" smtClean="0">
              <a:sym typeface="Symbol"/>
            </a:endParaRP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extLst/>
          </p:nvPr>
        </p:nvGraphicFramePr>
        <p:xfrm>
          <a:off x="1379465" y="2337812"/>
          <a:ext cx="42068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730" name="Equation" r:id="rId4" imgW="2108200" imgH="292100" progId="Equation.DSMT4">
                  <p:embed/>
                </p:oleObj>
              </mc:Choice>
              <mc:Fallback>
                <p:oleObj name="Equation" r:id="rId4" imgW="2108200" imgH="2921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465" y="2337812"/>
                        <a:ext cx="4206875" cy="5826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5308" name="Picture 1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3" t="7013" r="20759" b="8161"/>
          <a:stretch/>
        </p:blipFill>
        <p:spPr bwMode="auto">
          <a:xfrm>
            <a:off x="7092280" y="1269982"/>
            <a:ext cx="1730552" cy="1575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41"/>
          <p:cNvSpPr txBox="1">
            <a:spLocks noChangeArrowheads="1"/>
          </p:cNvSpPr>
          <p:nvPr/>
        </p:nvSpPr>
        <p:spPr bwMode="auto">
          <a:xfrm>
            <a:off x="5591598" y="2476310"/>
            <a:ext cx="6238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 smtClean="0">
                <a:latin typeface="Times New Roman" pitchFamily="18" charset="0"/>
              </a:rPr>
              <a:t>= </a:t>
            </a:r>
            <a:r>
              <a:rPr lang="en-US" dirty="0" smtClean="0"/>
              <a:t>0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611560" y="3541676"/>
            <a:ext cx="8714975" cy="3317468"/>
            <a:chOff x="611560" y="3541676"/>
            <a:chExt cx="8714975" cy="3317468"/>
          </a:xfrm>
        </p:grpSpPr>
        <p:grpSp>
          <p:nvGrpSpPr>
            <p:cNvPr id="13" name="Group 12"/>
            <p:cNvGrpSpPr/>
            <p:nvPr/>
          </p:nvGrpSpPr>
          <p:grpSpPr>
            <a:xfrm>
              <a:off x="611560" y="3612422"/>
              <a:ext cx="7807425" cy="3246722"/>
              <a:chOff x="611560" y="3612422"/>
              <a:chExt cx="7807425" cy="3246722"/>
            </a:xfrm>
          </p:grpSpPr>
          <p:pic>
            <p:nvPicPr>
              <p:cNvPr id="695303" name="Picture 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17431" y="3612422"/>
                <a:ext cx="4998985" cy="2925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" name="Group 11"/>
              <p:cNvGrpSpPr/>
              <p:nvPr/>
            </p:nvGrpSpPr>
            <p:grpSpPr>
              <a:xfrm>
                <a:off x="7524328" y="5418984"/>
                <a:ext cx="894657" cy="1440160"/>
                <a:chOff x="7524328" y="5418984"/>
                <a:chExt cx="894657" cy="1440160"/>
              </a:xfrm>
            </p:grpSpPr>
            <p:sp>
              <p:nvSpPr>
                <p:cNvPr id="25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7937763" y="5425492"/>
                  <a:ext cx="481222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dirty="0" smtClean="0">
                      <a:latin typeface="Symbol" pitchFamily="18" charset="2"/>
                    </a:rPr>
                    <a:t>a</a:t>
                  </a:r>
                  <a:r>
                    <a:rPr lang="en-US" baseline="-25000" dirty="0" smtClean="0">
                      <a:latin typeface="Symbol" pitchFamily="18" charset="2"/>
                    </a:rPr>
                    <a:t>0</a:t>
                  </a:r>
                  <a:endParaRPr lang="en-US" dirty="0"/>
                </a:p>
              </p:txBody>
            </p:sp>
            <p:sp>
              <p:nvSpPr>
                <p:cNvPr id="36" name="Arc 35"/>
                <p:cNvSpPr/>
                <p:nvPr/>
              </p:nvSpPr>
              <p:spPr bwMode="auto">
                <a:xfrm>
                  <a:off x="7560938" y="5418984"/>
                  <a:ext cx="683470" cy="1440160"/>
                </a:xfrm>
                <a:prstGeom prst="arc">
                  <a:avLst/>
                </a:prstGeom>
                <a:noFill/>
                <a:ln w="12700" cap="flat" cmpd="sng" algn="ctr">
                  <a:solidFill>
                    <a:schemeClr val="tx2"/>
                  </a:solidFill>
                  <a:prstDash val="solid"/>
                  <a:round/>
                  <a:headEnd type="stealth" w="med" len="med"/>
                  <a:tailEnd type="stealth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sv-SE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 bwMode="auto">
                <a:xfrm>
                  <a:off x="7524328" y="6173789"/>
                  <a:ext cx="615839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0" name="Group 9"/>
              <p:cNvGrpSpPr/>
              <p:nvPr/>
            </p:nvGrpSpPr>
            <p:grpSpPr>
              <a:xfrm>
                <a:off x="611560" y="4149080"/>
                <a:ext cx="5308505" cy="1117353"/>
                <a:chOff x="611560" y="4149080"/>
                <a:chExt cx="5308505" cy="1117353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1212062" y="4804768"/>
                  <a:ext cx="2639858" cy="461665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err="1" smtClean="0"/>
                    <a:t>cos</a:t>
                  </a:r>
                  <a:r>
                    <a:rPr lang="en-US" dirty="0" smtClean="0"/>
                    <a:t>(</a:t>
                  </a:r>
                  <a:r>
                    <a:rPr lang="en-US" dirty="0" smtClean="0">
                      <a:latin typeface="Symbol" pitchFamily="18" charset="2"/>
                    </a:rPr>
                    <a:t>a</a:t>
                  </a:r>
                  <a:r>
                    <a:rPr lang="en-US" baseline="-25000" dirty="0" smtClean="0">
                      <a:latin typeface="Symbol" pitchFamily="18" charset="2"/>
                    </a:rPr>
                    <a:t>0</a:t>
                  </a:r>
                  <a:r>
                    <a:rPr lang="en-US" dirty="0">
                      <a:latin typeface="Symbol" pitchFamily="18" charset="2"/>
                    </a:rPr>
                    <a:t>)= </a:t>
                  </a:r>
                  <a:r>
                    <a:rPr lang="en-US" dirty="0"/>
                    <a:t>-</a:t>
                  </a:r>
                  <a:r>
                    <a:rPr lang="el-GR" dirty="0"/>
                    <a:t>ΔΦ</a:t>
                  </a:r>
                  <a:r>
                    <a:rPr lang="en-US" dirty="0"/>
                    <a:t> </a:t>
                  </a:r>
                  <a:r>
                    <a:rPr lang="en-US" dirty="0" smtClean="0"/>
                    <a:t>/(</a:t>
                  </a:r>
                  <a:r>
                    <a:rPr lang="en-US" i="1" dirty="0" err="1" smtClean="0"/>
                    <a:t>kd</a:t>
                  </a:r>
                  <a:r>
                    <a:rPr lang="en-US" i="1" baseline="-25000" dirty="0" err="1" smtClean="0"/>
                    <a:t>a</a:t>
                  </a:r>
                  <a:r>
                    <a:rPr lang="en-US" dirty="0" smtClean="0"/>
                    <a:t>)</a:t>
                  </a:r>
                  <a:endParaRPr lang="sv-SE" dirty="0"/>
                </a:p>
              </p:txBody>
            </p:sp>
            <p:sp>
              <p:nvSpPr>
                <p:cNvPr id="9" name="Rectangle 8"/>
                <p:cNvSpPr/>
                <p:nvPr/>
              </p:nvSpPr>
              <p:spPr>
                <a:xfrm>
                  <a:off x="611560" y="4149080"/>
                  <a:ext cx="5308505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dirty="0" smtClean="0">
                      <a:sym typeface="Symbol"/>
                    </a:rPr>
                    <a:t>For a linear array with </a:t>
                  </a:r>
                  <a:r>
                    <a:rPr lang="en-US" i="1" dirty="0" smtClean="0"/>
                    <a:t>d</a:t>
                  </a:r>
                  <a:r>
                    <a:rPr lang="en-US" i="1" baseline="-25000" dirty="0" smtClean="0"/>
                    <a:t>a</a:t>
                  </a:r>
                  <a:r>
                    <a:rPr lang="en-US" baseline="-25000" dirty="0" smtClean="0"/>
                    <a:t> </a:t>
                  </a:r>
                  <a:r>
                    <a:rPr lang="en-US" dirty="0" smtClean="0">
                      <a:sym typeface="Symbol"/>
                    </a:rPr>
                    <a:t>and fixed </a:t>
                  </a:r>
                  <a:r>
                    <a:rPr lang="el-GR" dirty="0" smtClean="0"/>
                    <a:t>ΔΦ</a:t>
                  </a:r>
                  <a:r>
                    <a:rPr lang="en-US" dirty="0" smtClean="0"/>
                    <a:t>:</a:t>
                  </a:r>
                  <a:r>
                    <a:rPr lang="en-US" dirty="0" smtClean="0">
                      <a:sym typeface="Symbol"/>
                    </a:rPr>
                    <a:t> </a:t>
                  </a:r>
                  <a:r>
                    <a:rPr lang="en-US" baseline="-25000" dirty="0" smtClean="0"/>
                    <a:t> </a:t>
                  </a:r>
                  <a:r>
                    <a:rPr lang="en-US" dirty="0" smtClean="0">
                      <a:sym typeface="Symbol"/>
                    </a:rPr>
                    <a:t>  </a:t>
                  </a:r>
                  <a:endParaRPr lang="sv-SE" dirty="0"/>
                </a:p>
              </p:txBody>
            </p:sp>
          </p:grpSp>
        </p:grpSp>
        <p:sp>
          <p:nvSpPr>
            <p:cNvPr id="11" name="Rectangle 10"/>
            <p:cNvSpPr/>
            <p:nvPr/>
          </p:nvSpPr>
          <p:spPr>
            <a:xfrm rot="2611071">
              <a:off x="7162281" y="3541676"/>
              <a:ext cx="21642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800" dirty="0"/>
                <a:t>main </a:t>
              </a:r>
              <a:r>
                <a:rPr lang="en-GB" sz="1800" dirty="0" smtClean="0"/>
                <a:t>lobe direction </a:t>
              </a:r>
              <a:endParaRPr lang="sv-SE" sz="1800" dirty="0"/>
            </a:p>
          </p:txBody>
        </p:sp>
      </p:grpSp>
      <p:sp>
        <p:nvSpPr>
          <p:cNvPr id="27" name="Text Box 41"/>
          <p:cNvSpPr txBox="1">
            <a:spLocks noChangeArrowheads="1"/>
          </p:cNvSpPr>
          <p:nvPr/>
        </p:nvSpPr>
        <p:spPr bwMode="auto">
          <a:xfrm>
            <a:off x="1512621" y="3150757"/>
            <a:ext cx="41745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 err="1" smtClean="0">
                <a:latin typeface="Times New Roman" pitchFamily="18" charset="0"/>
              </a:rPr>
              <a:t>k</a:t>
            </a:r>
            <a:r>
              <a:rPr lang="en-US" baseline="-25000" dirty="0" err="1" smtClean="0">
                <a:latin typeface="Times New Roman" pitchFamily="18" charset="0"/>
              </a:rPr>
              <a:t>a</a:t>
            </a:r>
            <a:r>
              <a:rPr lang="en-US" baseline="-25000" dirty="0" smtClean="0">
                <a:latin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</a:rPr>
              <a:t>= </a:t>
            </a:r>
            <a:r>
              <a:rPr lang="en-US" i="1" dirty="0" smtClean="0">
                <a:latin typeface="Times New Roman" pitchFamily="18" charset="0"/>
              </a:rPr>
              <a:t>k</a:t>
            </a:r>
            <a:r>
              <a:rPr lang="el-GR" baseline="-25000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v-SE" baseline="-25000" dirty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sv-SE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</a:rPr>
              <a:t>k</a:t>
            </a:r>
            <a:r>
              <a:rPr lang="en-US" dirty="0" err="1">
                <a:latin typeface="Times New Roman" pitchFamily="18" charset="0"/>
              </a:rPr>
              <a:t>cos</a:t>
            </a:r>
            <a:r>
              <a:rPr lang="en-US" dirty="0">
                <a:latin typeface="Times New Roman" pitchFamily="18" charset="0"/>
              </a:rPr>
              <a:t>(</a:t>
            </a:r>
            <a:r>
              <a:rPr lang="en-US" dirty="0">
                <a:latin typeface="Symbol" pitchFamily="18" charset="2"/>
              </a:rPr>
              <a:t>a</a:t>
            </a:r>
            <a:r>
              <a:rPr lang="en-US" baseline="-25000" dirty="0">
                <a:latin typeface="Symbol" pitchFamily="18" charset="2"/>
              </a:rPr>
              <a:t>0</a:t>
            </a:r>
            <a:r>
              <a:rPr lang="en-US" dirty="0">
                <a:latin typeface="Symbol" pitchFamily="18" charset="2"/>
              </a:rPr>
              <a:t>)= </a:t>
            </a:r>
            <a:r>
              <a:rPr lang="en-US" dirty="0"/>
              <a:t>-</a:t>
            </a:r>
            <a:r>
              <a:rPr lang="el-GR" dirty="0"/>
              <a:t>ΔΦ</a:t>
            </a:r>
            <a:r>
              <a:rPr lang="en-US" dirty="0"/>
              <a:t> /</a:t>
            </a:r>
            <a:r>
              <a:rPr lang="en-US" i="1" dirty="0" smtClean="0"/>
              <a:t>d</a:t>
            </a:r>
            <a:r>
              <a:rPr lang="en-US" i="1" baseline="-25000" dirty="0" smtClean="0"/>
              <a:t>a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45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36316"/>
            <a:ext cx="7772400" cy="1143000"/>
          </a:xfrm>
        </p:spPr>
        <p:txBody>
          <a:bodyPr/>
          <a:lstStyle/>
          <a:p>
            <a:r>
              <a:rPr lang="en-GB" sz="3600" dirty="0">
                <a:ln w="12700">
                  <a:noFill/>
                  <a:prstDash val="solid"/>
                </a:ln>
              </a:rPr>
              <a:t>Linear array: Main lobe direction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38200" y="1447800"/>
            <a:ext cx="7838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dirty="0" smtClean="0"/>
              <a:t>When the phase progression        changes  </a:t>
            </a:r>
            <a:endParaRPr lang="en-GB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66296" y="5594681"/>
            <a:ext cx="5370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GB" u="sng" dirty="0" smtClean="0"/>
              <a:t>Steered</a:t>
            </a:r>
            <a:r>
              <a:rPr lang="en-GB" dirty="0" smtClean="0"/>
              <a:t> main lobe</a:t>
            </a:r>
            <a:endParaRPr lang="en-GB" dirty="0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1690" y="1533982"/>
            <a:ext cx="45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 rotWithShape="1">
          <a:blip r:embed="rId5" cstate="print"/>
          <a:srcRect l="37968" r="27475"/>
          <a:stretch/>
        </p:blipFill>
        <p:spPr bwMode="auto">
          <a:xfrm>
            <a:off x="3276600" y="2603392"/>
            <a:ext cx="2106592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 rotWithShape="1">
          <a:blip r:embed="rId5" cstate="print"/>
          <a:srcRect r="66968"/>
          <a:stretch/>
        </p:blipFill>
        <p:spPr bwMode="auto">
          <a:xfrm>
            <a:off x="6066964" y="2632419"/>
            <a:ext cx="201362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 rotWithShape="1">
          <a:blip r:embed="rId5" cstate="print"/>
          <a:srcRect l="75414"/>
          <a:stretch/>
        </p:blipFill>
        <p:spPr bwMode="auto">
          <a:xfrm>
            <a:off x="1187624" y="2603392"/>
            <a:ext cx="149873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738216"/>
              </p:ext>
            </p:extLst>
          </p:nvPr>
        </p:nvGraphicFramePr>
        <p:xfrm>
          <a:off x="2594358" y="1862249"/>
          <a:ext cx="4479419" cy="553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66" name="Equation" r:id="rId6" imgW="2158920" imgH="266400" progId="Equation.DSMT4">
                  <p:embed/>
                </p:oleObj>
              </mc:Choice>
              <mc:Fallback>
                <p:oleObj name="Equation" r:id="rId6" imgW="21589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4358" y="1862249"/>
                        <a:ext cx="4479419" cy="553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12978" y="4983416"/>
            <a:ext cx="7934623" cy="579184"/>
            <a:chOff x="712978" y="4983416"/>
            <a:chExt cx="7934623" cy="579184"/>
          </a:xfrm>
        </p:grpSpPr>
        <p:grpSp>
          <p:nvGrpSpPr>
            <p:cNvPr id="7" name="Group 6"/>
            <p:cNvGrpSpPr/>
            <p:nvPr/>
          </p:nvGrpSpPr>
          <p:grpSpPr>
            <a:xfrm>
              <a:off x="712978" y="4983416"/>
              <a:ext cx="7934623" cy="579184"/>
              <a:chOff x="885849" y="2556418"/>
              <a:chExt cx="7934623" cy="579184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885849" y="2590800"/>
                <a:ext cx="7934623" cy="544802"/>
                <a:chOff x="885849" y="2590800"/>
                <a:chExt cx="7934623" cy="544802"/>
              </a:xfrm>
            </p:grpSpPr>
            <p:sp>
              <p:nvSpPr>
                <p:cNvPr id="30724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379011" y="2590800"/>
                  <a:ext cx="7441461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GB" dirty="0" smtClean="0"/>
                    <a:t>defines  </a:t>
                  </a:r>
                  <a:r>
                    <a:rPr lang="en-GB" u="sng" dirty="0"/>
                    <a:t>main lobe or main beam </a:t>
                  </a:r>
                  <a:r>
                    <a:rPr lang="en-GB" u="sng" dirty="0" smtClean="0"/>
                    <a:t>cone around the      axis</a:t>
                  </a:r>
                  <a:r>
                    <a:rPr lang="en-GB" dirty="0" smtClean="0"/>
                    <a:t>.</a:t>
                  </a:r>
                  <a:endParaRPr lang="en-GB" dirty="0"/>
                </a:p>
              </p:txBody>
            </p:sp>
            <p:pic>
              <p:nvPicPr>
                <p:cNvPr id="12" name="Picture 10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/>
                <a:srcRect l="28338" r="64134"/>
                <a:stretch/>
              </p:blipFill>
              <p:spPr bwMode="auto">
                <a:xfrm>
                  <a:off x="885849" y="2624427"/>
                  <a:ext cx="435940" cy="511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19" name="Rectangle 18"/>
              <p:cNvSpPr/>
              <p:nvPr/>
            </p:nvSpPr>
            <p:spPr>
              <a:xfrm>
                <a:off x="7478988" y="2556418"/>
                <a:ext cx="1847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sv-SE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Rectangle 2"/>
                <p:cNvSpPr/>
                <p:nvPr/>
              </p:nvSpPr>
              <p:spPr>
                <a:xfrm>
                  <a:off x="7332306" y="5024984"/>
                  <a:ext cx="43152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1">
                                <a:latin typeface="Cambria Math" panose="02040503050406030204" pitchFamily="18" charset="0"/>
                              </a:rPr>
                              <m:t>𝐚</m:t>
                            </m:r>
                          </m:e>
                        </m:acc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" name="Rectangle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32306" y="5024984"/>
                  <a:ext cx="431528" cy="461665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t="-3947" r="-2112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18756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36316"/>
            <a:ext cx="7772400" cy="1143000"/>
          </a:xfrm>
        </p:spPr>
        <p:txBody>
          <a:bodyPr/>
          <a:lstStyle/>
          <a:p>
            <a:r>
              <a:rPr lang="en-GB" sz="3600" dirty="0">
                <a:ln w="12700">
                  <a:noFill/>
                  <a:prstDash val="solid"/>
                </a:ln>
              </a:rPr>
              <a:t>Linear array: </a:t>
            </a:r>
            <a:r>
              <a:rPr lang="en-GB" sz="3600" dirty="0" smtClean="0">
                <a:ln w="12700">
                  <a:noFill/>
                  <a:prstDash val="solid"/>
                </a:ln>
              </a:rPr>
              <a:t>Steered main </a:t>
            </a:r>
            <a:r>
              <a:rPr lang="en-GB" sz="3600" dirty="0">
                <a:ln w="12700">
                  <a:noFill/>
                  <a:prstDash val="solid"/>
                </a:ln>
              </a:rPr>
              <a:t>lobe direction</a:t>
            </a:r>
            <a:endParaRPr lang="en-GB" dirty="0">
              <a:ln w="12700">
                <a:noFill/>
                <a:prstDash val="solid"/>
              </a:ln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28925" y="1556792"/>
            <a:ext cx="7838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dirty="0" smtClean="0"/>
              <a:t>Beam steering by changing        :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1261731" y="225433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hlinkClick r:id="rId4"/>
              </a:rPr>
              <a:t>http://</a:t>
            </a:r>
            <a:r>
              <a:rPr lang="sv-SE" i="1" dirty="0" smtClean="0">
                <a:hlinkClick r:id="rId4"/>
              </a:rPr>
              <a:t>www.youtube.com/watch?v=VBFsisCjpBk</a:t>
            </a:r>
            <a:r>
              <a:rPr lang="sv-SE" i="1" dirty="0" smtClean="0"/>
              <a:t> </a:t>
            </a:r>
            <a:endParaRPr lang="sv-SE" i="1" dirty="0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3195" y="1666124"/>
            <a:ext cx="45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 rotWithShape="1">
          <a:blip r:embed="rId6" cstate="print"/>
          <a:srcRect r="66968"/>
          <a:stretch/>
        </p:blipFill>
        <p:spPr bwMode="auto">
          <a:xfrm>
            <a:off x="1370412" y="3136826"/>
            <a:ext cx="2555552" cy="290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837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9" t="26016" r="39823" b="28380"/>
          <a:stretch/>
        </p:blipFill>
        <p:spPr bwMode="auto">
          <a:xfrm>
            <a:off x="4977169" y="3113278"/>
            <a:ext cx="3198825" cy="326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83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608" y="3083003"/>
            <a:ext cx="810890" cy="39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898470"/>
              </p:ext>
            </p:extLst>
          </p:nvPr>
        </p:nvGraphicFramePr>
        <p:xfrm>
          <a:off x="5232400" y="1597025"/>
          <a:ext cx="26035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88" name="Equation" r:id="rId9" imgW="1295280" imgH="228600" progId="Equation.DSMT4">
                  <p:embed/>
                </p:oleObj>
              </mc:Choice>
              <mc:Fallback>
                <p:oleObj name="Equation" r:id="rId9" imgW="1295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32400" y="1597025"/>
                        <a:ext cx="2603500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76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r>
              <a:rPr lang="en-US" dirty="0" smtClean="0"/>
              <a:t>Many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4133022" cy="5105400"/>
          </a:xfrm>
        </p:spPr>
        <p:txBody>
          <a:bodyPr/>
          <a:lstStyle/>
          <a:p>
            <a:r>
              <a:rPr lang="en-US" dirty="0" smtClean="0"/>
              <a:t>Communications</a:t>
            </a:r>
          </a:p>
          <a:p>
            <a:pPr lvl="1"/>
            <a:r>
              <a:rPr lang="en-US" dirty="0" smtClean="0"/>
              <a:t>Satellite, cellular, microwave links </a:t>
            </a:r>
          </a:p>
          <a:p>
            <a:r>
              <a:rPr lang="en-US" dirty="0" smtClean="0"/>
              <a:t>Radio astronomy</a:t>
            </a:r>
          </a:p>
          <a:p>
            <a:r>
              <a:rPr lang="en-US" dirty="0" smtClean="0"/>
              <a:t>Radar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utomotive, weather, seismology, defense</a:t>
            </a:r>
          </a:p>
          <a:p>
            <a:r>
              <a:rPr lang="en-US" dirty="0" smtClean="0"/>
              <a:t>Biomedicine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424" y="3842596"/>
            <a:ext cx="1696576" cy="16955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553" y="3897144"/>
            <a:ext cx="2302706" cy="11320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-10775"/>
            <a:ext cx="1722286" cy="12338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677" y="1290838"/>
            <a:ext cx="4612951" cy="25385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9374" y="5217190"/>
            <a:ext cx="1469607" cy="15892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817" y="13656"/>
            <a:ext cx="1908584" cy="14322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5573544"/>
            <a:ext cx="1998212" cy="1284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31249" y="5475217"/>
            <a:ext cx="1766250" cy="14312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22382" y="5115527"/>
            <a:ext cx="1408867" cy="17925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7424" y="5793137"/>
            <a:ext cx="1729706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5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en-GB" sz="2800" dirty="0">
                <a:ln w="12700">
                  <a:noFill/>
                  <a:prstDash val="solid"/>
                </a:ln>
              </a:rPr>
              <a:t>Illustration of the </a:t>
            </a:r>
            <a:r>
              <a:rPr lang="en-GB" sz="2800" dirty="0" smtClean="0">
                <a:ln w="12700">
                  <a:noFill/>
                  <a:prstDash val="solid"/>
                </a:ln>
              </a:rPr>
              <a:t>AF </a:t>
            </a:r>
            <a:r>
              <a:rPr lang="en-GB" sz="2800" dirty="0">
                <a:ln w="12700">
                  <a:noFill/>
                  <a:prstDash val="solid"/>
                </a:ln>
              </a:rPr>
              <a:t>for linear array of given length </a:t>
            </a:r>
            <a:r>
              <a:rPr lang="en-GB" sz="2800" i="1" dirty="0">
                <a:ln w="12700">
                  <a:noFill/>
                  <a:prstDash val="solid"/>
                </a:ln>
              </a:rPr>
              <a:t>L</a:t>
            </a:r>
            <a:r>
              <a:rPr lang="en-GB" sz="2800" dirty="0">
                <a:ln w="12700">
                  <a:noFill/>
                  <a:prstDash val="solid"/>
                </a:ln>
              </a:rPr>
              <a:t> for different number of elements </a:t>
            </a:r>
            <a:r>
              <a:rPr lang="en-GB" sz="2800" i="1" dirty="0" smtClean="0">
                <a:ln w="12700">
                  <a:noFill/>
                  <a:prstDash val="solid"/>
                </a:ln>
              </a:rPr>
              <a:t>N</a:t>
            </a:r>
            <a:endParaRPr lang="en-US" i="1" dirty="0">
              <a:ln w="12700">
                <a:noFill/>
                <a:prstDash val="solid"/>
              </a:ln>
            </a:endParaRPr>
          </a:p>
        </p:txBody>
      </p:sp>
      <p:sp>
        <p:nvSpPr>
          <p:cNvPr id="124931" name="Rectangle 1027"/>
          <p:cNvSpPr>
            <a:spLocks noChangeArrowheads="1"/>
          </p:cNvSpPr>
          <p:nvPr/>
        </p:nvSpPr>
        <p:spPr bwMode="auto">
          <a:xfrm>
            <a:off x="1524000" y="1397000"/>
            <a:ext cx="609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835696" y="6333587"/>
            <a:ext cx="55446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ym typeface="Symbol"/>
              </a:rPr>
              <a:t>(</a:t>
            </a:r>
            <a:r>
              <a:rPr lang="en-US" sz="2000" dirty="0" err="1" smtClean="0">
                <a:sym typeface="Symbol"/>
              </a:rPr>
              <a:t>cos</a:t>
            </a:r>
            <a:r>
              <a:rPr lang="en-US" sz="2000" dirty="0" smtClean="0">
                <a:sym typeface="Symbol"/>
              </a:rPr>
              <a:t>() is a variable for a given L/ and N) </a:t>
            </a:r>
            <a:endParaRPr lang="sv-SE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789" y="1524000"/>
            <a:ext cx="6696422" cy="432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3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3717032"/>
            <a:ext cx="7772400" cy="2136775"/>
          </a:xfrm>
        </p:spPr>
        <p:txBody>
          <a:bodyPr/>
          <a:lstStyle/>
          <a:p>
            <a:r>
              <a:rPr lang="en-GB" sz="3600" dirty="0" smtClean="0">
                <a:ln w="12700">
                  <a:noFill/>
                  <a:prstDash val="solid"/>
                </a:ln>
              </a:rPr>
              <a:t>Now let us use another method to find far-field function of Linear array</a:t>
            </a:r>
            <a:endParaRPr lang="sv-SE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79512" y="836712"/>
            <a:ext cx="8640960" cy="204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sz="3600" kern="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Analysis of the AF expressed through the element-by-element sum becomes</a:t>
            </a:r>
          </a:p>
          <a:p>
            <a:r>
              <a:rPr lang="en-GB" sz="3600" kern="0" dirty="0" smtClean="0">
                <a:ln w="12700">
                  <a:noFill/>
                  <a:prstDash val="solid"/>
                </a:ln>
                <a:solidFill>
                  <a:schemeClr val="tx1"/>
                </a:solidFill>
              </a:rPr>
              <a:t> </a:t>
            </a:r>
            <a:r>
              <a:rPr lang="en-GB" sz="3600" kern="0" dirty="0" smtClean="0">
                <a:ln w="12700">
                  <a:noFill/>
                  <a:prstDash val="solid"/>
                </a:ln>
              </a:rPr>
              <a:t>time-consuming for large arrays</a:t>
            </a:r>
            <a:endParaRPr lang="sv-SE" sz="3600" kern="0" dirty="0">
              <a:ln w="1270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15020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altLang="sv-SE" sz="4000" dirty="0"/>
              <a:t>Lecture 11</a:t>
            </a:r>
            <a:br>
              <a:rPr lang="en-US" altLang="sv-SE" sz="4000" dirty="0"/>
            </a:br>
            <a:r>
              <a:rPr lang="en-US" altLang="sv-SE" sz="4000" dirty="0"/>
              <a:t>Linear Array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Introduction to Array Antennas</a:t>
            </a:r>
          </a:p>
          <a:p>
            <a:r>
              <a:rPr lang="en-US" sz="2800" dirty="0"/>
              <a:t>Isolated element pattern vs. embedded element pattern</a:t>
            </a:r>
          </a:p>
          <a:p>
            <a:r>
              <a:rPr lang="en-US" sz="28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Linear array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element-by-element sum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Array factor as infinite grating lobe sum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Example: Long linear array </a:t>
            </a:r>
          </a:p>
        </p:txBody>
      </p:sp>
    </p:spTree>
    <p:extLst>
      <p:ext uri="{BB962C8B-B14F-4D97-AF65-F5344CB8AC3E}">
        <p14:creationId xmlns:p14="http://schemas.microsoft.com/office/powerpoint/2010/main" val="12351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ln w="12700">
                  <a:noFill/>
                  <a:prstDash val="solid"/>
                </a:ln>
              </a:rPr>
              <a:t>Definition </a:t>
            </a:r>
            <a:r>
              <a:rPr lang="en-GB" sz="4000" dirty="0">
                <a:ln w="12700">
                  <a:noFill/>
                  <a:prstDash val="solid"/>
                </a:ln>
              </a:rPr>
              <a:t>of excitation function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900113" y="1965325"/>
            <a:ext cx="763232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dirty="0"/>
              <a:t>Amplitude excitation </a:t>
            </a:r>
            <a:r>
              <a:rPr lang="en-GB" i="1" dirty="0" smtClean="0"/>
              <a:t>function:</a:t>
            </a:r>
            <a:r>
              <a:rPr lang="en-GB" dirty="0" smtClean="0"/>
              <a:t> </a:t>
            </a:r>
            <a:r>
              <a:rPr lang="en-GB" dirty="0"/>
              <a:t>A(a</a:t>
            </a:r>
            <a:r>
              <a:rPr lang="en-GB" dirty="0" smtClean="0"/>
              <a:t>) – (‘</a:t>
            </a:r>
            <a:r>
              <a:rPr lang="en-GB" i="1" dirty="0" smtClean="0"/>
              <a:t>non-uniform</a:t>
            </a:r>
            <a:r>
              <a:rPr lang="en-GB" dirty="0" smtClean="0"/>
              <a:t>’)</a:t>
            </a:r>
            <a:endParaRPr lang="en-GB" dirty="0"/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914400" y="2590800"/>
            <a:ext cx="34531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Phase excitation </a:t>
            </a:r>
            <a:r>
              <a:rPr lang="en-GB" i="1" dirty="0" smtClean="0"/>
              <a:t>function: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743200"/>
            <a:ext cx="14081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4308" y="3224817"/>
            <a:ext cx="1820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3059832" y="313012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(‘</a:t>
            </a:r>
            <a:r>
              <a:rPr lang="en-GB" i="1" dirty="0"/>
              <a:t>linear phase</a:t>
            </a:r>
            <a:r>
              <a:rPr lang="en-GB" i="1" dirty="0" smtClean="0"/>
              <a:t>’</a:t>
            </a:r>
            <a:r>
              <a:rPr lang="en-GB" dirty="0" smtClean="0"/>
              <a:t>)</a:t>
            </a:r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2057400" y="3819104"/>
            <a:ext cx="5574432" cy="2395938"/>
            <a:chOff x="2057400" y="3819104"/>
            <a:chExt cx="5574432" cy="239593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8901" y="3834013"/>
              <a:ext cx="5542931" cy="238102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 bwMode="auto">
            <a:xfrm>
              <a:off x="2057400" y="3819104"/>
              <a:ext cx="1143000" cy="6004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68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04664"/>
            <a:ext cx="7772400" cy="1143000"/>
          </a:xfrm>
        </p:spPr>
        <p:txBody>
          <a:bodyPr/>
          <a:lstStyle/>
          <a:p>
            <a:r>
              <a:rPr lang="en-GB" sz="4000" dirty="0">
                <a:ln w="12700">
                  <a:noFill/>
                  <a:prstDash val="solid"/>
                </a:ln>
              </a:rPr>
              <a:t>Array Factor</a:t>
            </a:r>
            <a:r>
              <a:rPr lang="en-GB" sz="3200" dirty="0">
                <a:ln w="12700">
                  <a:noFill/>
                  <a:prstDash val="solid"/>
                </a:ln>
              </a:rPr>
              <a:t/>
            </a:r>
            <a:br>
              <a:rPr lang="en-GB" sz="3200" dirty="0">
                <a:ln w="12700">
                  <a:noFill/>
                  <a:prstDash val="solid"/>
                </a:ln>
              </a:rPr>
            </a:br>
            <a:endParaRPr lang="en-GB" sz="3200" dirty="0">
              <a:ln w="12700">
                <a:noFill/>
                <a:prstDash val="solid"/>
              </a:ln>
            </a:endParaRPr>
          </a:p>
        </p:txBody>
      </p:sp>
      <p:graphicFrame>
        <p:nvGraphicFramePr>
          <p:cNvPr id="130061" name="Object 13"/>
          <p:cNvGraphicFramePr>
            <a:graphicFrameLocks noGrp="1" noChangeAspect="1"/>
          </p:cNvGraphicFramePr>
          <p:nvPr>
            <p:ph sz="half" idx="1"/>
          </p:nvPr>
        </p:nvGraphicFramePr>
        <p:xfrm>
          <a:off x="1066800" y="3124200"/>
          <a:ext cx="7237413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042" name="Equation" r:id="rId4" imgW="2412720" imgH="368280" progId="Equation.DSMT4">
                  <p:embed/>
                </p:oleObj>
              </mc:Choice>
              <mc:Fallback>
                <p:oleObj name="Equation" r:id="rId4" imgW="24127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124200"/>
                        <a:ext cx="7237413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8" name="Rectangle 10"/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60" name="Rectangle 12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005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175711"/>
              </p:ext>
            </p:extLst>
          </p:nvPr>
        </p:nvGraphicFramePr>
        <p:xfrm>
          <a:off x="1771650" y="1828800"/>
          <a:ext cx="5637213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043" name="Equation" r:id="rId6" imgW="1879560" imgH="368280" progId="Equation.DSMT4">
                  <p:embed/>
                </p:oleObj>
              </mc:Choice>
              <mc:Fallback>
                <p:oleObj name="Equation" r:id="rId6" imgW="187956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1828800"/>
                        <a:ext cx="5637213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63" name="Object 15"/>
          <p:cNvGraphicFramePr>
            <a:graphicFrameLocks noGrp="1" noChangeAspect="1"/>
          </p:cNvGraphicFramePr>
          <p:nvPr>
            <p:ph sz="half" idx="2"/>
          </p:nvPr>
        </p:nvGraphicFramePr>
        <p:xfrm>
          <a:off x="990600" y="4572000"/>
          <a:ext cx="7629525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044" name="Equation" r:id="rId8" imgW="2539800" imgH="393480" progId="Equation.DSMT4">
                  <p:embed/>
                </p:oleObj>
              </mc:Choice>
              <mc:Fallback>
                <p:oleObj name="Equation" r:id="rId8" imgW="2539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572000"/>
                        <a:ext cx="7629525" cy="11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91400" y="1295400"/>
            <a:ext cx="1672253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k</a:t>
            </a:r>
            <a:r>
              <a:rPr lang="en-US" i="1" baseline="-25000" dirty="0" smtClean="0">
                <a:solidFill>
                  <a:srgbClr val="FF0000"/>
                </a:solidFill>
              </a:rPr>
              <a:t>a</a:t>
            </a:r>
            <a:r>
              <a:rPr lang="en-US" i="1" dirty="0" smtClean="0">
                <a:solidFill>
                  <a:srgbClr val="FF0000"/>
                </a:solidFill>
              </a:rPr>
              <a:t>=</a:t>
            </a:r>
            <a:r>
              <a:rPr lang="en-US" i="1" dirty="0" err="1" smtClean="0">
                <a:solidFill>
                  <a:srgbClr val="FF0000"/>
                </a:solidFill>
              </a:rPr>
              <a:t>kcos</a:t>
            </a:r>
            <a:r>
              <a:rPr lang="el-GR" i="1" dirty="0" smtClean="0">
                <a:solidFill>
                  <a:srgbClr val="FF0000"/>
                </a:solidFill>
              </a:rPr>
              <a:t>α</a:t>
            </a:r>
            <a:endParaRPr lang="sv-SE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k</a:t>
            </a:r>
            <a:r>
              <a:rPr lang="el-GR" i="1" baseline="-25000" dirty="0" smtClean="0">
                <a:solidFill>
                  <a:srgbClr val="FF0000"/>
                </a:solidFill>
              </a:rPr>
              <a:t>Φ</a:t>
            </a:r>
            <a:r>
              <a:rPr lang="en-US" i="1" dirty="0" smtClean="0">
                <a:solidFill>
                  <a:srgbClr val="FF0000"/>
                </a:solidFill>
              </a:rPr>
              <a:t>=-</a:t>
            </a:r>
            <a:r>
              <a:rPr lang="el-GR" i="1" dirty="0" smtClean="0">
                <a:solidFill>
                  <a:srgbClr val="FF0000"/>
                </a:solidFill>
              </a:rPr>
              <a:t>ΔΦ</a:t>
            </a:r>
            <a:r>
              <a:rPr lang="en-US" i="1" dirty="0" smtClean="0">
                <a:solidFill>
                  <a:srgbClr val="FF0000"/>
                </a:solidFill>
              </a:rPr>
              <a:t> /</a:t>
            </a:r>
            <a:r>
              <a:rPr lang="en-US" i="1" dirty="0" err="1" smtClean="0">
                <a:solidFill>
                  <a:srgbClr val="FF0000"/>
                </a:solidFill>
              </a:rPr>
              <a:t>d</a:t>
            </a:r>
            <a:r>
              <a:rPr lang="en-US" i="1" baseline="-25000" dirty="0" err="1" smtClean="0">
                <a:solidFill>
                  <a:srgbClr val="FF0000"/>
                </a:solidFill>
              </a:rPr>
              <a:t>a</a:t>
            </a:r>
            <a:endParaRPr lang="en-US" i="1" baseline="-250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590800" y="4648200"/>
            <a:ext cx="762000" cy="990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638800" y="4648200"/>
            <a:ext cx="762000" cy="10668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3657600" y="4495800"/>
            <a:ext cx="16764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3" name="Rectangle 2"/>
          <p:cNvSpPr/>
          <p:nvPr/>
        </p:nvSpPr>
        <p:spPr>
          <a:xfrm>
            <a:off x="990600" y="5791200"/>
            <a:ext cx="8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>
                <a:latin typeface="+mn-lt"/>
              </a:rPr>
              <a:t>A(a) </a:t>
            </a:r>
            <a:r>
              <a:rPr lang="en-US" dirty="0">
                <a:latin typeface="+mn-lt"/>
              </a:rPr>
              <a:t>is zero for </a:t>
            </a:r>
            <a:r>
              <a:rPr lang="en-US" sz="2000" i="1" dirty="0">
                <a:latin typeface="+mn-lt"/>
              </a:rPr>
              <a:t>a &lt; </a:t>
            </a:r>
            <a:r>
              <a:rPr lang="en-US" sz="2000" i="1" dirty="0" smtClean="0">
                <a:latin typeface="+mn-lt"/>
              </a:rPr>
              <a:t>-L/2 </a:t>
            </a:r>
            <a:r>
              <a:rPr lang="en-US" dirty="0">
                <a:latin typeface="+mn-lt"/>
              </a:rPr>
              <a:t>and </a:t>
            </a:r>
            <a:r>
              <a:rPr lang="en-US" sz="2000" i="1" dirty="0">
                <a:latin typeface="+mn-lt"/>
              </a:rPr>
              <a:t>a &gt; </a:t>
            </a:r>
            <a:r>
              <a:rPr lang="en-US" sz="2000" i="1" dirty="0" smtClean="0">
                <a:latin typeface="+mn-lt"/>
              </a:rPr>
              <a:t>L/2</a:t>
            </a:r>
            <a:r>
              <a:rPr lang="en-US" dirty="0">
                <a:latin typeface="+mn-lt"/>
              </a:rPr>
              <a:t>, which corresponds </a:t>
            </a:r>
            <a:r>
              <a:rPr lang="en-US" dirty="0" smtClean="0">
                <a:latin typeface="+mn-lt"/>
              </a:rPr>
              <a:t>to</a:t>
            </a:r>
          </a:p>
          <a:p>
            <a:r>
              <a:rPr lang="en-US" dirty="0" smtClean="0">
                <a:latin typeface="+mn-lt"/>
              </a:rPr>
              <a:t> </a:t>
            </a:r>
            <a:r>
              <a:rPr lang="en-US" sz="2000" i="1" dirty="0">
                <a:latin typeface="+mn-lt"/>
              </a:rPr>
              <a:t>n &lt; 1 </a:t>
            </a:r>
            <a:r>
              <a:rPr lang="en-US" dirty="0">
                <a:latin typeface="+mn-lt"/>
              </a:rPr>
              <a:t>and </a:t>
            </a:r>
            <a:r>
              <a:rPr lang="en-US" sz="2000" i="1" dirty="0">
                <a:latin typeface="+mn-lt"/>
              </a:rPr>
              <a:t>n &gt; N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86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50" name="Object 6"/>
          <p:cNvGraphicFramePr>
            <a:graphicFrameLocks noGrp="1" noChangeAspect="1"/>
          </p:cNvGraphicFramePr>
          <p:nvPr>
            <p:ph sz="half" idx="1"/>
          </p:nvPr>
        </p:nvGraphicFramePr>
        <p:xfrm>
          <a:off x="609600" y="3048000"/>
          <a:ext cx="81581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066" name="Equation" r:id="rId4" imgW="3263760" imgH="419040" progId="Equation.DSMT4">
                  <p:embed/>
                </p:oleObj>
              </mc:Choice>
              <mc:Fallback>
                <p:oleObj name="Equation" r:id="rId4" imgW="32637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048000"/>
                        <a:ext cx="8158163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547" name="Rectangle 3"/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36549" name="Object 5"/>
          <p:cNvGraphicFramePr>
            <a:graphicFrameLocks noChangeAspect="1"/>
          </p:cNvGraphicFramePr>
          <p:nvPr/>
        </p:nvGraphicFramePr>
        <p:xfrm>
          <a:off x="914400" y="1676400"/>
          <a:ext cx="63595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067" name="Equation" r:id="rId6" imgW="2539800" imgH="393480" progId="Equation.DSMT4">
                  <p:embed/>
                </p:oleObj>
              </mc:Choice>
              <mc:Fallback>
                <p:oleObj name="Equation" r:id="rId6" imgW="2539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6359525" cy="985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552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838200" y="4495800"/>
          <a:ext cx="7691438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068" name="Equation" r:id="rId8" imgW="3073320" imgH="380880" progId="Equation.DSMT4">
                  <p:embed/>
                </p:oleObj>
              </mc:Choice>
              <mc:Fallback>
                <p:oleObj name="Equation" r:id="rId8" imgW="30733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495800"/>
                        <a:ext cx="7691438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4343400" y="2895600"/>
            <a:ext cx="4038600" cy="1371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667000" y="4572000"/>
            <a:ext cx="685800" cy="9144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648200" y="4572000"/>
            <a:ext cx="533400" cy="7620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3" name="Straight Arrow Connector 2"/>
          <p:cNvCxnSpPr/>
          <p:nvPr/>
        </p:nvCxnSpPr>
        <p:spPr bwMode="auto">
          <a:xfrm>
            <a:off x="7467600" y="1531639"/>
            <a:ext cx="76200" cy="12187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3810000" y="292953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Periodic function with period </a:t>
            </a:r>
            <a:r>
              <a:rPr lang="en-US" i="1" dirty="0" smtClean="0"/>
              <a:t>d</a:t>
            </a:r>
            <a:r>
              <a:rPr lang="en-US" i="1" baseline="-25000" dirty="0" smtClean="0"/>
              <a:t>a</a:t>
            </a:r>
            <a:endParaRPr lang="en-US" i="1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00" y="65136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Poisson summation formula</a:t>
            </a:r>
            <a:endParaRPr lang="en-US" i="1" baseline="-25000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5203135" y="1106939"/>
            <a:ext cx="435665" cy="7980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>
            <a:off x="6858000" y="1450275"/>
            <a:ext cx="436562" cy="2606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9324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502" name="Object 6"/>
          <p:cNvGraphicFramePr>
            <a:graphicFrameLocks noGrp="1" noChangeAspect="1"/>
          </p:cNvGraphicFramePr>
          <p:nvPr>
            <p:ph sz="half" idx="1"/>
          </p:nvPr>
        </p:nvGraphicFramePr>
        <p:xfrm>
          <a:off x="914400" y="2971800"/>
          <a:ext cx="70612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087" name="Equation" r:id="rId4" imgW="2831760" imgH="431640" progId="Equation.DSMT4">
                  <p:embed/>
                </p:oleObj>
              </mc:Choice>
              <mc:Fallback>
                <p:oleObj name="Equation" r:id="rId4" imgW="28317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971800"/>
                        <a:ext cx="7061200" cy="1076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4499" name="Rectangle 3"/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34501" name="Object 5"/>
          <p:cNvGraphicFramePr>
            <a:graphicFrameLocks noChangeAspect="1"/>
          </p:cNvGraphicFramePr>
          <p:nvPr/>
        </p:nvGraphicFramePr>
        <p:xfrm>
          <a:off x="838200" y="1828800"/>
          <a:ext cx="7694613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088" name="Equation" r:id="rId6" imgW="3073320" imgH="380880" progId="Equation.DSMT4">
                  <p:embed/>
                </p:oleObj>
              </mc:Choice>
              <mc:Fallback>
                <p:oleObj name="Equation" r:id="rId6" imgW="30733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28800"/>
                        <a:ext cx="7694613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0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066800" y="4419600"/>
          <a:ext cx="63563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089" name="Equation" r:id="rId8" imgW="2539800" imgH="419040" progId="Equation.DSMT4">
                  <p:embed/>
                </p:oleObj>
              </mc:Choice>
              <mc:Fallback>
                <p:oleObj name="Equation" r:id="rId8" imgW="25398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635635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5943600" y="2819400"/>
            <a:ext cx="1600200" cy="990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67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1031"/>
          <p:cNvSpPr>
            <a:spLocks noGrp="1" noChangeArrowheads="1"/>
          </p:cNvSpPr>
          <p:nvPr>
            <p:ph type="title"/>
          </p:nvPr>
        </p:nvSpPr>
        <p:spPr>
          <a:xfrm>
            <a:off x="228600" y="188640"/>
            <a:ext cx="8763000" cy="1143000"/>
          </a:xfrm>
        </p:spPr>
        <p:txBody>
          <a:bodyPr/>
          <a:lstStyle/>
          <a:p>
            <a:r>
              <a:rPr lang="en-US" sz="3600" dirty="0">
                <a:ln w="12700">
                  <a:noFill/>
                  <a:prstDash val="solid"/>
                </a:ln>
              </a:rPr>
              <a:t>Array factor as infinite grating lobe sum</a:t>
            </a:r>
            <a:endParaRPr lang="en-US" dirty="0">
              <a:ln w="12700">
                <a:noFill/>
                <a:prstDash val="solid"/>
              </a:ln>
            </a:endParaRPr>
          </a:p>
        </p:txBody>
      </p:sp>
      <p:sp>
        <p:nvSpPr>
          <p:cNvPr id="26642" name="Rectangle 1042"/>
          <p:cNvSpPr>
            <a:spLocks noChangeArrowheads="1"/>
          </p:cNvSpPr>
          <p:nvPr/>
        </p:nvSpPr>
        <p:spPr bwMode="auto">
          <a:xfrm>
            <a:off x="1088132" y="1554842"/>
            <a:ext cx="7543800" cy="113347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71600" y="5841672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 smtClean="0"/>
              <a:t>This result is related to the results obtained for apertures and wires …</a:t>
            </a:r>
            <a:endParaRPr lang="sv-SE" sz="2000" i="1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573950"/>
              </p:ext>
            </p:extLst>
          </p:nvPr>
        </p:nvGraphicFramePr>
        <p:xfrm>
          <a:off x="1696175" y="1663644"/>
          <a:ext cx="6805195" cy="9758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9014" name="Equation" r:id="rId4" imgW="3365280" imgH="482400" progId="Equation.DSMT4">
                  <p:embed/>
                </p:oleObj>
              </mc:Choice>
              <mc:Fallback>
                <p:oleObj name="Equation" r:id="rId4" imgW="33652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6175" y="1663644"/>
                        <a:ext cx="6805195" cy="9758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68707" y="1638300"/>
            <a:ext cx="8123773" cy="3665763"/>
            <a:chOff x="768707" y="1638300"/>
            <a:chExt cx="8123773" cy="3665763"/>
          </a:xfrm>
        </p:grpSpPr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 r="8313" b="44893"/>
            <a:stretch>
              <a:fillRect/>
            </a:stretch>
          </p:blipFill>
          <p:spPr bwMode="auto">
            <a:xfrm>
              <a:off x="6193570" y="4162222"/>
              <a:ext cx="2664296" cy="1141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6630" name="Text Box 1030"/>
            <p:cNvSpPr txBox="1">
              <a:spLocks noChangeArrowheads="1"/>
            </p:cNvSpPr>
            <p:nvPr/>
          </p:nvSpPr>
          <p:spPr bwMode="auto">
            <a:xfrm>
              <a:off x="827584" y="3508242"/>
              <a:ext cx="80648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dirty="0"/>
                <a:t>Fourier transform of the amplitude excitation </a:t>
              </a:r>
              <a:r>
                <a:rPr lang="en-GB" dirty="0" smtClean="0"/>
                <a:t>distribution A(a):</a:t>
              </a:r>
              <a:endParaRPr lang="en-GB" dirty="0"/>
            </a:p>
          </p:txBody>
        </p:sp>
        <p:sp>
          <p:nvSpPr>
            <p:cNvPr id="26641" name="Line 1041"/>
            <p:cNvSpPr>
              <a:spLocks noChangeShapeType="1"/>
            </p:cNvSpPr>
            <p:nvPr/>
          </p:nvSpPr>
          <p:spPr bwMode="auto">
            <a:xfrm flipV="1">
              <a:off x="5555325" y="2604860"/>
              <a:ext cx="1030288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3" name="Oval 1043"/>
            <p:cNvSpPr>
              <a:spLocks noChangeArrowheads="1"/>
            </p:cNvSpPr>
            <p:nvPr/>
          </p:nvSpPr>
          <p:spPr bwMode="auto">
            <a:xfrm>
              <a:off x="5924600" y="1638300"/>
              <a:ext cx="2590800" cy="99060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071358"/>
                </p:ext>
              </p:extLst>
            </p:nvPr>
          </p:nvGraphicFramePr>
          <p:xfrm>
            <a:off x="768707" y="4462602"/>
            <a:ext cx="5301762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9015" name="Equation" r:id="rId7" imgW="2552400" imgH="330120" progId="Equation.DSMT4">
                    <p:embed/>
                  </p:oleObj>
                </mc:Choice>
                <mc:Fallback>
                  <p:oleObj name="Equation" r:id="rId7" imgW="2552400" imgH="3301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68707" y="4462602"/>
                          <a:ext cx="5301762" cy="685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3019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1031"/>
          <p:cNvSpPr>
            <a:spLocks noGrp="1" noChangeArrowheads="1"/>
          </p:cNvSpPr>
          <p:nvPr>
            <p:ph type="title"/>
          </p:nvPr>
        </p:nvSpPr>
        <p:spPr>
          <a:xfrm>
            <a:off x="228600" y="188640"/>
            <a:ext cx="8763000" cy="1143000"/>
          </a:xfrm>
        </p:spPr>
        <p:txBody>
          <a:bodyPr/>
          <a:lstStyle/>
          <a:p>
            <a:r>
              <a:rPr lang="en-US" sz="3600" dirty="0">
                <a:ln w="12700">
                  <a:noFill/>
                  <a:prstDash val="solid"/>
                </a:ln>
              </a:rPr>
              <a:t>Array factor as infinite grating lobe sum</a:t>
            </a:r>
            <a:endParaRPr lang="en-US" dirty="0">
              <a:ln w="12700">
                <a:noFill/>
                <a:prstDash val="solid"/>
              </a:ln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27584" y="3884602"/>
            <a:ext cx="8064896" cy="1852088"/>
            <a:chOff x="827584" y="3884602"/>
            <a:chExt cx="8064896" cy="1852088"/>
          </a:xfrm>
        </p:grpSpPr>
        <p:sp>
          <p:nvSpPr>
            <p:cNvPr id="26630" name="Text Box 1030"/>
            <p:cNvSpPr txBox="1">
              <a:spLocks noChangeArrowheads="1"/>
            </p:cNvSpPr>
            <p:nvPr/>
          </p:nvSpPr>
          <p:spPr bwMode="auto">
            <a:xfrm>
              <a:off x="827584" y="4245631"/>
              <a:ext cx="80648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dirty="0"/>
                <a:t>Fourier </a:t>
              </a:r>
              <a:r>
                <a:rPr lang="en-GB" dirty="0" smtClean="0"/>
                <a:t>transform                                      describes the shape</a:t>
              </a:r>
              <a:endParaRPr lang="en-GB" dirty="0"/>
            </a:p>
          </p:txBody>
        </p:sp>
        <p:sp>
          <p:nvSpPr>
            <p:cNvPr id="14" name="Text Box 1030"/>
            <p:cNvSpPr txBox="1">
              <a:spLocks noChangeArrowheads="1"/>
            </p:cNvSpPr>
            <p:nvPr/>
          </p:nvSpPr>
          <p:spPr bwMode="auto">
            <a:xfrm>
              <a:off x="827584" y="4992694"/>
              <a:ext cx="80648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GB" dirty="0" smtClean="0"/>
                <a:t>of the AF around a direction corresponding to </a:t>
              </a:r>
              <a:endParaRPr lang="en-GB" dirty="0"/>
            </a:p>
          </p:txBody>
        </p:sp>
        <p:pic>
          <p:nvPicPr>
            <p:cNvPr id="6973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4940899"/>
              <a:ext cx="1839851" cy="600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734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0924" y="3884602"/>
              <a:ext cx="2510618" cy="1056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Oval 1043"/>
            <p:cNvSpPr>
              <a:spLocks noChangeArrowheads="1"/>
            </p:cNvSpPr>
            <p:nvPr/>
          </p:nvSpPr>
          <p:spPr bwMode="auto">
            <a:xfrm>
              <a:off x="7867328" y="4746090"/>
              <a:ext cx="648072" cy="990600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1030"/>
          <p:cNvSpPr txBox="1">
            <a:spLocks noChangeArrowheads="1"/>
          </p:cNvSpPr>
          <p:nvPr/>
        </p:nvSpPr>
        <p:spPr bwMode="auto">
          <a:xfrm>
            <a:off x="827584" y="5877272"/>
            <a:ext cx="76004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000" dirty="0" smtClean="0"/>
              <a:t>The infinite sum converges fast for large arrays (often only the dominant p=0 and p=1 need to be included)</a:t>
            </a:r>
            <a:endParaRPr lang="en-GB" sz="2000" dirty="0"/>
          </a:p>
        </p:txBody>
      </p:sp>
      <p:grpSp>
        <p:nvGrpSpPr>
          <p:cNvPr id="6" name="Group 5"/>
          <p:cNvGrpSpPr/>
          <p:nvPr/>
        </p:nvGrpSpPr>
        <p:grpSpPr>
          <a:xfrm>
            <a:off x="971600" y="1562100"/>
            <a:ext cx="7543800" cy="2377008"/>
            <a:chOff x="971600" y="1562100"/>
            <a:chExt cx="7543800" cy="2377008"/>
          </a:xfrm>
        </p:grpSpPr>
        <p:sp>
          <p:nvSpPr>
            <p:cNvPr id="26642" name="Rectangle 1042"/>
            <p:cNvSpPr>
              <a:spLocks noChangeArrowheads="1"/>
            </p:cNvSpPr>
            <p:nvPr/>
          </p:nvSpPr>
          <p:spPr bwMode="auto">
            <a:xfrm>
              <a:off x="971600" y="1562100"/>
              <a:ext cx="7543800" cy="1133476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4129044" y="3215208"/>
              <a:ext cx="19062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Times New Roman" pitchFamily="18" charset="0"/>
                </a:rPr>
                <a:t>p=..-2,-1,1,2..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3851920" y="1638300"/>
              <a:ext cx="4202172" cy="2300808"/>
              <a:chOff x="3851920" y="1638300"/>
              <a:chExt cx="4202172" cy="2300808"/>
            </a:xfrm>
          </p:grpSpPr>
          <p:sp>
            <p:nvSpPr>
              <p:cNvPr id="26643" name="Oval 1043"/>
              <p:cNvSpPr>
                <a:spLocks noChangeArrowheads="1"/>
              </p:cNvSpPr>
              <p:nvPr/>
            </p:nvSpPr>
            <p:spPr bwMode="auto">
              <a:xfrm>
                <a:off x="7406020" y="1638300"/>
                <a:ext cx="648072" cy="99060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3" name="Straight Arrow Connector 2"/>
              <p:cNvCxnSpPr/>
              <p:nvPr/>
            </p:nvCxnSpPr>
            <p:spPr bwMode="auto">
              <a:xfrm flipV="1">
                <a:off x="6012160" y="2564904"/>
                <a:ext cx="1495989" cy="87890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0" name="Oval 1043"/>
              <p:cNvSpPr>
                <a:spLocks noChangeArrowheads="1"/>
              </p:cNvSpPr>
              <p:nvPr/>
            </p:nvSpPr>
            <p:spPr bwMode="auto">
              <a:xfrm>
                <a:off x="3851920" y="2948508"/>
                <a:ext cx="648072" cy="99060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0847004"/>
                </p:ext>
              </p:extLst>
            </p:nvPr>
          </p:nvGraphicFramePr>
          <p:xfrm>
            <a:off x="1622880" y="1640918"/>
            <a:ext cx="6805195" cy="9758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0028" name="Equation" r:id="rId6" imgW="3365280" imgH="482400" progId="Equation.DSMT4">
                    <p:embed/>
                  </p:oleObj>
                </mc:Choice>
                <mc:Fallback>
                  <p:oleObj name="Equation" r:id="rId6" imgW="3365280" imgH="482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622880" y="1640918"/>
                          <a:ext cx="6805195" cy="9758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510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06501" y="995369"/>
            <a:ext cx="7813970" cy="1525997"/>
            <a:chOff x="1483697" y="-156759"/>
            <a:chExt cx="7813970" cy="15259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/>
                <p:cNvSpPr/>
                <p:nvPr/>
              </p:nvSpPr>
              <p:spPr>
                <a:xfrm>
                  <a:off x="4580041" y="406185"/>
                  <a:ext cx="266297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𝑘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</m:acc>
                      <m:r>
                        <a:rPr lang="en-US" sz="2000" i="1">
                          <a:latin typeface="Cambria Math"/>
                          <a:ea typeface="Cambria Math"/>
                        </a:rPr>
                        <m:t>∙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1" i="1">
                              <a:latin typeface="Cambria Math"/>
                              <a:ea typeface="Cambria Math"/>
                            </a:rPr>
                            <m:t>𝒓</m:t>
                          </m:r>
                        </m:e>
                      </m:acc>
                    </m:oMath>
                  </a14:m>
                  <a:r>
                    <a:rPr lang="sv-SE" sz="2000" dirty="0" smtClean="0"/>
                    <a:t> = </a:t>
                  </a:r>
                  <a14:m>
                    <m:oMath xmlns:m="http://schemas.openxmlformats.org/officeDocument/2006/math">
                      <m:r>
                        <a:rPr lang="en-US" sz="2000" i="1">
                          <a:latin typeface="Cambria Math"/>
                          <a:ea typeface="Cambria Math"/>
                        </a:rPr>
                        <m:t>𝑘</m:t>
                      </m:r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i="0" smtClean="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r>
                            <a:rPr lang="en-US" sz="200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</m:e>
                      </m:func>
                    </m:oMath>
                  </a14:m>
                  <a:endParaRPr lang="sv-SE" sz="2000" dirty="0"/>
                </a:p>
              </p:txBody>
            </p:sp>
          </mc:Choice>
          <mc:Fallback xmlns="">
            <p:sp>
              <p:nvSpPr>
                <p:cNvPr id="12" name="Rectangle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80041" y="406185"/>
                  <a:ext cx="2662975" cy="40011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7692" b="-27692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" name="Rectangle 1"/>
            <p:cNvSpPr/>
            <p:nvPr/>
          </p:nvSpPr>
          <p:spPr>
            <a:xfrm>
              <a:off x="1483697" y="379842"/>
              <a:ext cx="32005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/>
                <a:t>The </a:t>
              </a:r>
              <a:r>
                <a:rPr lang="en-GB" dirty="0"/>
                <a:t>AF </a:t>
              </a:r>
              <a:r>
                <a:rPr lang="en-GB" dirty="0" smtClean="0"/>
                <a:t>is a function of  </a:t>
              </a:r>
              <a:endParaRPr lang="sv-SE" dirty="0"/>
            </a:p>
          </p:txBody>
        </p:sp>
        <p:pic>
          <p:nvPicPr>
            <p:cNvPr id="16" name="Picture 11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37968" r="27475"/>
            <a:stretch/>
          </p:blipFill>
          <p:spPr bwMode="auto">
            <a:xfrm>
              <a:off x="7892408" y="-156759"/>
              <a:ext cx="1405259" cy="1525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1989" y="207153"/>
            <a:ext cx="9324528" cy="900336"/>
          </a:xfrm>
        </p:spPr>
        <p:txBody>
          <a:bodyPr/>
          <a:lstStyle/>
          <a:p>
            <a:r>
              <a:rPr lang="en-GB" sz="3600" dirty="0"/>
              <a:t>Graphical representation of array factor and element factor</a:t>
            </a:r>
            <a:endParaRPr lang="en-GB" sz="6000" dirty="0"/>
          </a:p>
        </p:txBody>
      </p:sp>
      <p:pic>
        <p:nvPicPr>
          <p:cNvPr id="6983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279" y="2204864"/>
            <a:ext cx="5528758" cy="229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83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59105"/>
            <a:ext cx="5867549" cy="228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1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08912" cy="1143000"/>
          </a:xfr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The need for large antenna aperture area</a:t>
            </a:r>
            <a:endParaRPr lang="en-US" sz="360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340768"/>
            <a:ext cx="8640960" cy="5060032"/>
          </a:xfrm>
        </p:spPr>
        <p:txBody>
          <a:bodyPr/>
          <a:lstStyle/>
          <a:p>
            <a:r>
              <a:rPr lang="sv-SE" sz="2800" dirty="0" smtClean="0"/>
              <a:t>So far we have mainly considered </a:t>
            </a:r>
            <a:r>
              <a:rPr lang="sv-SE" sz="2800" i="1" dirty="0" smtClean="0"/>
              <a:t>single (-element) antennas</a:t>
            </a:r>
            <a:r>
              <a:rPr lang="sv-SE" sz="2800" dirty="0" smtClean="0"/>
              <a:t> and their characteristics.</a:t>
            </a:r>
          </a:p>
          <a:p>
            <a:r>
              <a:rPr lang="sv-SE" sz="2800" dirty="0" smtClean="0"/>
              <a:t>Usually these antennas </a:t>
            </a:r>
            <a:r>
              <a:rPr lang="sv-SE" sz="2800" i="1" dirty="0" smtClean="0"/>
              <a:t>have</a:t>
            </a:r>
            <a:r>
              <a:rPr lang="sv-SE" sz="2800" dirty="0" smtClean="0"/>
              <a:t> wide beamwidth and thus </a:t>
            </a:r>
            <a:r>
              <a:rPr lang="sv-SE" sz="2800" i="1" dirty="0" smtClean="0"/>
              <a:t>low directivity</a:t>
            </a:r>
          </a:p>
          <a:p>
            <a:r>
              <a:rPr lang="sv-SE" sz="2800" dirty="0" smtClean="0"/>
              <a:t>As we have seen, there are many applications where </a:t>
            </a:r>
            <a:r>
              <a:rPr lang="sv-SE" sz="2800" i="1" dirty="0" smtClean="0"/>
              <a:t>high directivity is needed</a:t>
            </a:r>
          </a:p>
          <a:p>
            <a:r>
              <a:rPr lang="sv-SE" sz="2800" dirty="0" smtClean="0"/>
              <a:t>Antennas must then become electrically large, i.e., become larger than a wavelength </a:t>
            </a:r>
            <a:r>
              <a:rPr lang="sv-SE" sz="2800" dirty="0" smtClean="0">
                <a:sym typeface="Symbol" panose="05050102010706020507" pitchFamily="18" charset="2"/>
              </a:rPr>
              <a:t></a:t>
            </a:r>
          </a:p>
          <a:p>
            <a:r>
              <a:rPr lang="sv-SE" sz="2800" dirty="0" smtClean="0"/>
              <a:t>Why?</a:t>
            </a:r>
          </a:p>
          <a:p>
            <a:pPr marL="0" indent="0">
              <a:buNone/>
            </a:pPr>
            <a:endParaRPr lang="sv-SE" sz="1100" dirty="0" smtClean="0"/>
          </a:p>
          <a:p>
            <a:pPr>
              <a:buNone/>
            </a:pP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124233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345176" y="116632"/>
            <a:ext cx="8610600" cy="1143000"/>
          </a:xfrm>
        </p:spPr>
        <p:txBody>
          <a:bodyPr/>
          <a:lstStyle/>
          <a:p>
            <a:r>
              <a:rPr lang="en-GB" sz="3600" dirty="0" smtClean="0">
                <a:ln w="12700">
                  <a:noFill/>
                  <a:prstDash val="solid"/>
                </a:ln>
              </a:rPr>
              <a:t>Graphical representation of </a:t>
            </a:r>
            <a:r>
              <a:rPr lang="en-GB" sz="3600" dirty="0">
                <a:ln w="12700">
                  <a:noFill/>
                  <a:prstDash val="solid"/>
                </a:ln>
              </a:rPr>
              <a:t>total </a:t>
            </a:r>
            <a:r>
              <a:rPr lang="en-GB" sz="3600" dirty="0" smtClean="0">
                <a:ln w="12700">
                  <a:noFill/>
                  <a:prstDash val="solid"/>
                </a:ln>
              </a:rPr>
              <a:t>array pattern 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868144" y="1268760"/>
            <a:ext cx="3096344" cy="2400873"/>
            <a:chOff x="417099" y="678211"/>
            <a:chExt cx="3096344" cy="2400873"/>
          </a:xfrm>
        </p:grpSpPr>
        <p:pic>
          <p:nvPicPr>
            <p:cNvPr id="9" name="Picture 1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r="66968"/>
            <a:stretch/>
          </p:blipFill>
          <p:spPr bwMode="auto">
            <a:xfrm>
              <a:off x="417099" y="678211"/>
              <a:ext cx="2113342" cy="2400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/>
                <p:cNvSpPr/>
                <p:nvPr/>
              </p:nvSpPr>
              <p:spPr>
                <a:xfrm>
                  <a:off x="2183110" y="1326283"/>
                  <a:ext cx="1330333" cy="40011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a14:m>
                  <a:r>
                    <a:rPr lang="sv-SE" sz="2000" dirty="0" smtClean="0"/>
                    <a:t>=0</a:t>
                  </a:r>
                  <a:endParaRPr lang="sv-SE" sz="2000" dirty="0"/>
                </a:p>
              </p:txBody>
            </p:sp>
          </mc:Choice>
          <mc:Fallback xmlns=""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3110" y="1326283"/>
                  <a:ext cx="1330333" cy="400110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7576" r="-3196" b="-25758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698274" y="1886054"/>
            <a:ext cx="28671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i="1" dirty="0" smtClean="0"/>
              <a:t>A(a) = 1 </a:t>
            </a:r>
            <a:r>
              <a:rPr lang="en-GB" dirty="0" smtClean="0"/>
              <a:t>and   </a:t>
            </a:r>
            <a:r>
              <a:rPr lang="el-GR" dirty="0" smtClean="0"/>
              <a:t>ΔΦ</a:t>
            </a:r>
            <a:r>
              <a:rPr lang="en-US" dirty="0" smtClean="0"/>
              <a:t> </a:t>
            </a:r>
            <a:r>
              <a:rPr lang="sv-SE" dirty="0" smtClean="0"/>
              <a:t>= 0</a:t>
            </a:r>
            <a:endParaRPr lang="en-GB" sz="3200" dirty="0"/>
          </a:p>
        </p:txBody>
      </p:sp>
      <p:grpSp>
        <p:nvGrpSpPr>
          <p:cNvPr id="4" name="Group 3"/>
          <p:cNvGrpSpPr/>
          <p:nvPr/>
        </p:nvGrpSpPr>
        <p:grpSpPr>
          <a:xfrm>
            <a:off x="746905" y="3401144"/>
            <a:ext cx="7534950" cy="3124200"/>
            <a:chOff x="746905" y="3284984"/>
            <a:chExt cx="7534950" cy="3124200"/>
          </a:xfrm>
        </p:grpSpPr>
        <p:grpSp>
          <p:nvGrpSpPr>
            <p:cNvPr id="3" name="Group 2"/>
            <p:cNvGrpSpPr/>
            <p:nvPr/>
          </p:nvGrpSpPr>
          <p:grpSpPr>
            <a:xfrm>
              <a:off x="746905" y="3284984"/>
              <a:ext cx="7534950" cy="3124200"/>
              <a:chOff x="746905" y="3284984"/>
              <a:chExt cx="7534950" cy="3124200"/>
            </a:xfrm>
          </p:grpSpPr>
          <p:pic>
            <p:nvPicPr>
              <p:cNvPr id="103427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4808" r="2885" b="50051"/>
              <a:stretch>
                <a:fillRect/>
              </a:stretch>
            </p:blipFill>
            <p:spPr bwMode="auto">
              <a:xfrm>
                <a:off x="746905" y="3284984"/>
                <a:ext cx="7315200" cy="312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6986455" y="5731768"/>
                <a:ext cx="12954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/>
                  <a:t>     k</a:t>
                </a:r>
                <a:r>
                  <a:rPr lang="en-US" i="1" baseline="-25000" dirty="0" smtClean="0"/>
                  <a:t>a</a:t>
                </a:r>
                <a:r>
                  <a:rPr lang="en-US" i="1" dirty="0" smtClean="0"/>
                  <a:t>/k</a:t>
                </a:r>
                <a:endParaRPr lang="en-US" i="1" baseline="-25000" dirty="0"/>
              </a:p>
            </p:txBody>
          </p:sp>
          <p:pic>
            <p:nvPicPr>
              <p:cNvPr id="11" name="Picture 7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419"/>
              <a:stretch/>
            </p:blipFill>
            <p:spPr bwMode="auto">
              <a:xfrm>
                <a:off x="7322328" y="5786387"/>
                <a:ext cx="880099" cy="352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3277177" y="5877272"/>
                  <a:ext cx="2662975" cy="40011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a14:m>
                  <a:r>
                    <a:rPr lang="sv-SE" sz="2000" dirty="0" smtClean="0"/>
                    <a:t>=0</a:t>
                  </a:r>
                  <a:endParaRPr lang="sv-SE" sz="2000" dirty="0"/>
                </a:p>
              </p:txBody>
            </p:sp>
          </mc:Choice>
          <mc:Fallback xmlns="">
            <p:sp>
              <p:nvSpPr>
                <p:cNvPr id="16" name="Rectangle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7177" y="5877272"/>
                  <a:ext cx="2662975" cy="40011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t="-7576" b="-25758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34" y="2650568"/>
            <a:ext cx="2450371" cy="36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07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15875" y="3356992"/>
            <a:ext cx="3363356" cy="2420544"/>
            <a:chOff x="715875" y="3356992"/>
            <a:chExt cx="3363356" cy="2420544"/>
          </a:xfrm>
        </p:grpSpPr>
        <p:pic>
          <p:nvPicPr>
            <p:cNvPr id="16" name="Picture 1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37968" r="27475"/>
            <a:stretch/>
          </p:blipFill>
          <p:spPr bwMode="auto">
            <a:xfrm>
              <a:off x="715875" y="3890814"/>
              <a:ext cx="1737443" cy="1886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1416256" y="3356992"/>
                  <a:ext cx="2662975" cy="5640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a14:m>
                  <a:r>
                    <a:rPr lang="sv-SE" sz="2000" dirty="0" smtClean="0"/>
                    <a:t>=</a:t>
                  </a:r>
                  <a:r>
                    <a:rPr lang="en-US" sz="2000" dirty="0">
                      <a:ea typeface="Cambria Math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 smtClean="0">
                                      <a:latin typeface="Cambria Math"/>
                                      <a:ea typeface="Cambria Math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a14:m>
                  <a:endParaRPr lang="sv-SE" sz="2000" dirty="0"/>
                </a:p>
              </p:txBody>
            </p:sp>
          </mc:Choice>
          <mc:Fallback xmlns="">
            <p:sp>
              <p:nvSpPr>
                <p:cNvPr id="21" name="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16256" y="3356992"/>
                  <a:ext cx="2662975" cy="5640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3261"/>
                  </a:stretch>
                </a:blipFill>
              </p:spPr>
              <p:txBody>
                <a:bodyPr/>
                <a:lstStyle/>
                <a:p>
                  <a:r>
                    <a:rPr lang="sv-SE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/>
          <p:cNvGrpSpPr/>
          <p:nvPr/>
        </p:nvGrpSpPr>
        <p:grpSpPr>
          <a:xfrm>
            <a:off x="3882308" y="3937951"/>
            <a:ext cx="4667994" cy="2101523"/>
            <a:chOff x="3882308" y="3937951"/>
            <a:chExt cx="4667994" cy="210152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308" y="3937951"/>
              <a:ext cx="4667994" cy="191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734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1404" y="5515599"/>
              <a:ext cx="18669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1185915" y="279435"/>
            <a:ext cx="7569271" cy="461665"/>
            <a:chOff x="747144" y="247805"/>
            <a:chExt cx="7569271" cy="461665"/>
          </a:xfrm>
        </p:grpSpPr>
        <p:sp>
          <p:nvSpPr>
            <p:cNvPr id="2" name="Rectangle 1"/>
            <p:cNvSpPr/>
            <p:nvPr/>
          </p:nvSpPr>
          <p:spPr>
            <a:xfrm>
              <a:off x="747144" y="247805"/>
              <a:ext cx="75692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 smtClean="0"/>
                <a:t>When       varies </a:t>
              </a:r>
              <a:endParaRPr lang="sv-SE" dirty="0"/>
            </a:p>
          </p:txBody>
        </p:sp>
        <p:pic>
          <p:nvPicPr>
            <p:cNvPr id="697350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4775" y="357045"/>
              <a:ext cx="39052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973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87015"/>
            <a:ext cx="4667994" cy="191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5820197" y="2733857"/>
                <a:ext cx="912043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1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40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14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 smtClean="0">
                                      <a:latin typeface="Cambria Math"/>
                                      <a:ea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sv-SE" sz="14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197" y="2733857"/>
                <a:ext cx="912043" cy="30777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677244" y="1045892"/>
            <a:ext cx="6271020" cy="2095076"/>
            <a:chOff x="687166" y="1045892"/>
            <a:chExt cx="6271020" cy="2095076"/>
          </a:xfrm>
        </p:grpSpPr>
        <p:grpSp>
          <p:nvGrpSpPr>
            <p:cNvPr id="4" name="Group 3"/>
            <p:cNvGrpSpPr/>
            <p:nvPr/>
          </p:nvGrpSpPr>
          <p:grpSpPr>
            <a:xfrm>
              <a:off x="687166" y="1045892"/>
              <a:ext cx="4283385" cy="1937913"/>
              <a:chOff x="687166" y="1045892"/>
              <a:chExt cx="4283385" cy="1937913"/>
            </a:xfrm>
          </p:grpSpPr>
          <p:pic>
            <p:nvPicPr>
              <p:cNvPr id="17" name="Picture 11"/>
              <p:cNvPicPr>
                <a:picLocks noChangeAspect="1" noChangeArrowheads="1"/>
              </p:cNvPicPr>
              <p:nvPr/>
            </p:nvPicPr>
            <p:blipFill rotWithShape="1">
              <a:blip r:embed="rId3" cstate="print"/>
              <a:srcRect r="66968"/>
              <a:stretch/>
            </p:blipFill>
            <p:spPr bwMode="auto">
              <a:xfrm>
                <a:off x="687166" y="1045892"/>
                <a:ext cx="1705827" cy="19379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Rectangle 19"/>
                  <p:cNvSpPr/>
                  <p:nvPr/>
                </p:nvSpPr>
                <p:spPr>
                  <a:xfrm>
                    <a:off x="2307576" y="1412776"/>
                    <a:ext cx="2662975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unc>
                          <m:funcPr>
                            <m:ctrlPr>
                              <a:rPr lang="en-US" sz="200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/>
                                <a:ea typeface="Cambria Math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000" i="1" smtClean="0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smtClean="0">
                                        <a:latin typeface="Cambria Math"/>
                                        <a:ea typeface="Cambria Math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/>
                                        <a:ea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oMath>
                    </a14:m>
                    <a:r>
                      <a:rPr lang="sv-SE" sz="2000" dirty="0" smtClean="0"/>
                      <a:t>=0</a:t>
                    </a:r>
                    <a:endParaRPr lang="sv-SE" sz="2000" dirty="0"/>
                  </a:p>
                </p:txBody>
              </p:sp>
            </mc:Choice>
            <mc:Fallback xmlns="">
              <p:sp>
                <p:nvSpPr>
                  <p:cNvPr id="20" name="Rectangle 1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07576" y="1412776"/>
                    <a:ext cx="2662975" cy="400110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 t="-7692" b="-27692"/>
                    </a:stretch>
                  </a:blipFill>
                </p:spPr>
                <p:txBody>
                  <a:bodyPr/>
                  <a:lstStyle/>
                  <a:p>
                    <a:r>
                      <a:rPr lang="sv-S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69734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2826643"/>
              <a:ext cx="1162050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950643" y="6165304"/>
            <a:ext cx="7569271" cy="461665"/>
            <a:chOff x="747144" y="247805"/>
            <a:chExt cx="7569271" cy="461665"/>
          </a:xfrm>
        </p:grpSpPr>
        <p:sp>
          <p:nvSpPr>
            <p:cNvPr id="23" name="Rectangle 22"/>
            <p:cNvSpPr/>
            <p:nvPr/>
          </p:nvSpPr>
          <p:spPr>
            <a:xfrm>
              <a:off x="747144" y="247805"/>
              <a:ext cx="75692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When       varies, </a:t>
              </a:r>
              <a:r>
                <a:rPr lang="en-GB" dirty="0" smtClean="0"/>
                <a:t>the </a:t>
              </a:r>
              <a:r>
                <a:rPr lang="en-GB" dirty="0"/>
                <a:t>AF </a:t>
              </a:r>
              <a:r>
                <a:rPr lang="en-GB" dirty="0" smtClean="0"/>
                <a:t>is translated along the            axis     </a:t>
              </a:r>
              <a:endParaRPr lang="sv-SE" dirty="0"/>
            </a:p>
          </p:txBody>
        </p:sp>
        <p:pic>
          <p:nvPicPr>
            <p:cNvPr id="25" name="Picture 7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419"/>
            <a:stretch/>
          </p:blipFill>
          <p:spPr bwMode="auto">
            <a:xfrm>
              <a:off x="6565296" y="345469"/>
              <a:ext cx="880099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598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3" cstate="print"/>
          <a:srcRect l="4808" t="48731" r="3847" b="102"/>
          <a:stretch>
            <a:fillRect/>
          </a:stretch>
        </p:blipFill>
        <p:spPr bwMode="auto">
          <a:xfrm>
            <a:off x="838200" y="2971800"/>
            <a:ext cx="7239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87824" y="1544613"/>
            <a:ext cx="34281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i="1" dirty="0" smtClean="0"/>
              <a:t>A(a) </a:t>
            </a:r>
            <a:r>
              <a:rPr lang="en-GB" dirty="0" smtClean="0"/>
              <a:t>= 1 and   </a:t>
            </a:r>
            <a:r>
              <a:rPr lang="el-GR" dirty="0" smtClean="0"/>
              <a:t>ΔΦ</a:t>
            </a:r>
            <a:r>
              <a:rPr lang="en-US" dirty="0" smtClean="0"/>
              <a:t> </a:t>
            </a:r>
            <a:r>
              <a:rPr lang="sv-SE" dirty="0" smtClean="0"/>
              <a:t>= </a:t>
            </a:r>
            <a:r>
              <a:rPr lang="sv-SE" i="1" dirty="0" smtClean="0"/>
              <a:t>k</a:t>
            </a:r>
            <a:r>
              <a:rPr lang="sv-SE" sz="1400" i="1" dirty="0" smtClean="0"/>
              <a:t> </a:t>
            </a:r>
            <a:r>
              <a:rPr lang="sv-SE" i="1" dirty="0" smtClean="0"/>
              <a:t>d</a:t>
            </a:r>
            <a:r>
              <a:rPr lang="sv-SE" i="1" baseline="-25000" dirty="0" smtClean="0"/>
              <a:t>a</a:t>
            </a:r>
            <a:r>
              <a:rPr lang="sv-SE" i="1" dirty="0" smtClean="0"/>
              <a:t>/2</a:t>
            </a:r>
            <a:endParaRPr lang="en-GB" sz="3200" i="1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67544" y="260648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GB" sz="3600" kern="0" smtClean="0">
                <a:ln w="12700">
                  <a:noFill/>
                  <a:prstDash val="solid"/>
                </a:ln>
              </a:rPr>
              <a:t>Graphical Representation of total pattern </a:t>
            </a:r>
            <a:endParaRPr lang="en-US" sz="3600" kern="0" dirty="0">
              <a:ln w="1270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29125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94181"/>
            <a:ext cx="3926506" cy="320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457200" y="1905000"/>
            <a:ext cx="2128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/>
              <a:t>Grating lobes at</a:t>
            </a:r>
            <a:endParaRPr lang="en-GB" sz="3200"/>
          </a:p>
        </p:txBody>
      </p:sp>
      <p:sp>
        <p:nvSpPr>
          <p:cNvPr id="68620" name="Rectangle 12"/>
          <p:cNvSpPr>
            <a:spLocks noGrp="1" noChangeArrowheads="1"/>
          </p:cNvSpPr>
          <p:nvPr>
            <p:ph type="title"/>
          </p:nvPr>
        </p:nvSpPr>
        <p:spPr>
          <a:xfrm>
            <a:off x="598985" y="188640"/>
            <a:ext cx="7772400" cy="1143000"/>
          </a:xfrm>
        </p:spPr>
        <p:txBody>
          <a:bodyPr/>
          <a:lstStyle/>
          <a:p>
            <a:r>
              <a:rPr lang="en-US" dirty="0">
                <a:ln w="12700">
                  <a:noFill/>
                  <a:prstDash val="solid"/>
                </a:ln>
              </a:rPr>
              <a:t>Linear array: </a:t>
            </a:r>
            <a:r>
              <a:rPr lang="en-US" dirty="0" smtClean="0">
                <a:ln w="12700">
                  <a:noFill/>
                  <a:prstDash val="solid"/>
                </a:ln>
              </a:rPr>
              <a:t>Grating </a:t>
            </a:r>
            <a:r>
              <a:rPr lang="en-US" dirty="0">
                <a:ln w="12700">
                  <a:noFill/>
                  <a:prstDash val="solid"/>
                </a:ln>
              </a:rPr>
              <a:t>lobes</a:t>
            </a:r>
          </a:p>
        </p:txBody>
      </p:sp>
      <p:pic>
        <p:nvPicPr>
          <p:cNvPr id="6862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676400"/>
            <a:ext cx="3124200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3031747" y="2647320"/>
            <a:ext cx="185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</a:rPr>
              <a:t>p=..-2,-1,1,2..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4946380" y="1905000"/>
            <a:ext cx="550149" cy="58789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799850" y="2133600"/>
            <a:ext cx="550149" cy="58789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957387"/>
            <a:ext cx="3905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439784" y="4272022"/>
            <a:ext cx="8441309" cy="2290947"/>
            <a:chOff x="439784" y="4272022"/>
            <a:chExt cx="8441309" cy="2290947"/>
          </a:xfrm>
        </p:grpSpPr>
        <p:sp>
          <p:nvSpPr>
            <p:cNvPr id="68612" name="Text Box 4"/>
            <p:cNvSpPr txBox="1">
              <a:spLocks noChangeArrowheads="1"/>
            </p:cNvSpPr>
            <p:nvPr/>
          </p:nvSpPr>
          <p:spPr bwMode="auto">
            <a:xfrm>
              <a:off x="439784" y="4272022"/>
              <a:ext cx="5561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dirty="0"/>
                <a:t>Requirement for non-radiating grating lobes</a:t>
              </a:r>
            </a:p>
          </p:txBody>
        </p:sp>
        <p:pic>
          <p:nvPicPr>
            <p:cNvPr id="68617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31547" y="5338369"/>
              <a:ext cx="3454400" cy="86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0561" y="5344705"/>
              <a:ext cx="2930532" cy="1218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7293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648"/>
            <a:ext cx="7772400" cy="1143000"/>
          </a:xfrm>
        </p:spPr>
        <p:txBody>
          <a:bodyPr/>
          <a:lstStyle/>
          <a:p>
            <a:r>
              <a:rPr lang="en-GB" sz="3200" dirty="0" smtClean="0">
                <a:ln w="12700">
                  <a:noFill/>
                  <a:prstDash val="solid"/>
                </a:ln>
              </a:rPr>
              <a:t>Example: </a:t>
            </a:r>
            <a:br>
              <a:rPr lang="en-GB" sz="3200" dirty="0" smtClean="0">
                <a:ln w="12700">
                  <a:noFill/>
                  <a:prstDash val="solid"/>
                </a:ln>
              </a:rPr>
            </a:br>
            <a:r>
              <a:rPr lang="en-GB" sz="3200" dirty="0" smtClean="0">
                <a:ln w="12700">
                  <a:noFill/>
                  <a:prstDash val="solid"/>
                </a:ln>
              </a:rPr>
              <a:t>Uniform </a:t>
            </a:r>
            <a:r>
              <a:rPr lang="en-GB" sz="3200" dirty="0">
                <a:ln w="12700">
                  <a:noFill/>
                  <a:prstDash val="solid"/>
                </a:ln>
              </a:rPr>
              <a:t>excitation distribution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823913" y="1812925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/>
              <a:t>If   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905000"/>
            <a:ext cx="13144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3109913" y="1812925"/>
            <a:ext cx="28639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 smtClean="0"/>
              <a:t> , and   </a:t>
            </a:r>
            <a:r>
              <a:rPr lang="el-GR" dirty="0" smtClean="0"/>
              <a:t>ΔΦ</a:t>
            </a:r>
            <a:r>
              <a:rPr lang="sv-SE" dirty="0" smtClean="0"/>
              <a:t>=0,  </a:t>
            </a:r>
            <a:r>
              <a:rPr lang="en-GB" dirty="0" smtClean="0"/>
              <a:t>we </a:t>
            </a:r>
            <a:r>
              <a:rPr lang="en-GB" dirty="0"/>
              <a:t>get</a:t>
            </a:r>
            <a:endParaRPr lang="en-GB" sz="3200" dirty="0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2514600"/>
            <a:ext cx="2863850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900113" y="3641725"/>
            <a:ext cx="32472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For </a:t>
            </a:r>
            <a:r>
              <a:rPr lang="en-GB" b="1" i="1" dirty="0"/>
              <a:t>tapered excitations </a:t>
            </a:r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3581400"/>
            <a:ext cx="9144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67313" y="3641725"/>
            <a:ext cx="317670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will get </a:t>
            </a:r>
            <a:r>
              <a:rPr lang="en-GB" b="1" i="1" dirty="0"/>
              <a:t>lower </a:t>
            </a:r>
            <a:r>
              <a:rPr lang="en-GB" b="1" i="1" dirty="0" err="1"/>
              <a:t>sidelobes</a:t>
            </a:r>
            <a:endParaRPr lang="en-GB" b="1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9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6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 dirty="0">
                <a:ln w="12700">
                  <a:noFill/>
                  <a:prstDash val="solid"/>
                </a:ln>
              </a:rPr>
              <a:t>Linear array: </a:t>
            </a:r>
            <a:br>
              <a:rPr lang="en-US" dirty="0">
                <a:ln w="12700">
                  <a:noFill/>
                  <a:prstDash val="solid"/>
                </a:ln>
              </a:rPr>
            </a:br>
            <a:r>
              <a:rPr lang="en-US" sz="3600" dirty="0">
                <a:ln w="12700">
                  <a:noFill/>
                  <a:prstDash val="solid"/>
                </a:ln>
              </a:rPr>
              <a:t>Some basic Principles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32112" name="Rectangle 1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2800" dirty="0"/>
              <a:t>The neccesary condition for avoiding grating lobes is </a:t>
            </a:r>
            <a:r>
              <a:rPr lang="sv-SE" sz="2800" i="1" dirty="0" smtClean="0"/>
              <a:t>d</a:t>
            </a:r>
            <a:r>
              <a:rPr lang="sv-SE" sz="2800" i="1" baseline="-25000" dirty="0" smtClean="0"/>
              <a:t>a</a:t>
            </a:r>
            <a:r>
              <a:rPr lang="sv-SE" sz="2800" i="1" dirty="0" smtClean="0"/>
              <a:t>&lt;</a:t>
            </a:r>
            <a:r>
              <a:rPr lang="el-GR" sz="2800" i="1" dirty="0"/>
              <a:t>λ</a:t>
            </a:r>
            <a:r>
              <a:rPr lang="sv-SE" sz="2800" i="1" dirty="0"/>
              <a:t>.</a:t>
            </a:r>
            <a:r>
              <a:rPr lang="sv-SE" sz="2800" i="1" dirty="0">
                <a:solidFill>
                  <a:schemeClr val="tx2"/>
                </a:solidFill>
              </a:rPr>
              <a:t> </a:t>
            </a:r>
            <a:endParaRPr lang="sv-SE" sz="2800" dirty="0" smtClean="0"/>
          </a:p>
          <a:p>
            <a:r>
              <a:rPr lang="sv-SE" sz="2800" dirty="0" smtClean="0"/>
              <a:t>The sufficient condition for avoiding grating lobes is </a:t>
            </a:r>
            <a:r>
              <a:rPr lang="sv-SE" sz="2800" i="1" dirty="0" smtClean="0"/>
              <a:t>d</a:t>
            </a:r>
            <a:r>
              <a:rPr lang="sv-SE" sz="2800" i="1" baseline="-25000" dirty="0" smtClean="0"/>
              <a:t>a</a:t>
            </a:r>
            <a:r>
              <a:rPr lang="sv-SE" sz="2800" i="1" dirty="0" smtClean="0"/>
              <a:t>&lt;</a:t>
            </a:r>
            <a:r>
              <a:rPr lang="el-GR" sz="2800" i="1" dirty="0" smtClean="0"/>
              <a:t>λ</a:t>
            </a:r>
            <a:r>
              <a:rPr lang="sv-SE" sz="2800" i="1" dirty="0" smtClean="0"/>
              <a:t>/2.</a:t>
            </a:r>
            <a:endParaRPr lang="sv-SE" sz="2800" dirty="0"/>
          </a:p>
          <a:p>
            <a:r>
              <a:rPr lang="sv-SE" sz="2800" dirty="0" smtClean="0"/>
              <a:t>The element </a:t>
            </a:r>
            <a:r>
              <a:rPr lang="sv-SE" sz="2800" dirty="0"/>
              <a:t>spacing  </a:t>
            </a:r>
            <a:r>
              <a:rPr lang="sv-SE" sz="2800" i="1" dirty="0" smtClean="0"/>
              <a:t>d</a:t>
            </a:r>
            <a:r>
              <a:rPr lang="sv-SE" sz="2800" i="1" baseline="-25000" dirty="0"/>
              <a:t>a</a:t>
            </a:r>
            <a:r>
              <a:rPr lang="sv-SE" sz="2800" i="1" dirty="0" smtClean="0"/>
              <a:t> </a:t>
            </a:r>
            <a:r>
              <a:rPr lang="sv-SE" sz="2800" dirty="0" smtClean="0"/>
              <a:t> </a:t>
            </a:r>
            <a:r>
              <a:rPr lang="sv-SE" sz="2800" dirty="0"/>
              <a:t>should be </a:t>
            </a:r>
            <a:endParaRPr lang="sv-SE" sz="2800" dirty="0" smtClean="0"/>
          </a:p>
          <a:p>
            <a:pPr>
              <a:buNone/>
            </a:pPr>
            <a:endParaRPr lang="sv-SE" sz="2800" dirty="0" smtClean="0"/>
          </a:p>
          <a:p>
            <a:pPr>
              <a:buNone/>
            </a:pPr>
            <a:r>
              <a:rPr lang="sv-SE" sz="2800" dirty="0" smtClean="0"/>
              <a:t>   </a:t>
            </a:r>
          </a:p>
          <a:p>
            <a:pPr>
              <a:buNone/>
            </a:pPr>
            <a:r>
              <a:rPr lang="sv-SE" sz="2800" dirty="0" smtClean="0"/>
              <a:t>    to </a:t>
            </a:r>
            <a:r>
              <a:rPr lang="sv-SE" sz="2800" dirty="0"/>
              <a:t>avoid grating lobes </a:t>
            </a:r>
            <a:r>
              <a:rPr lang="sv-SE" sz="2800" dirty="0" smtClean="0"/>
              <a:t>for certain maximum beam direction </a:t>
            </a:r>
            <a:r>
              <a:rPr lang="el-GR" sz="2800" dirty="0" smtClean="0"/>
              <a:t>α</a:t>
            </a:r>
            <a:r>
              <a:rPr lang="sv-SE" sz="2800" baseline="-25000" dirty="0" smtClean="0"/>
              <a:t>0</a:t>
            </a:r>
            <a:r>
              <a:rPr lang="sv-SE" sz="2800" dirty="0" smtClean="0"/>
              <a:t> </a:t>
            </a:r>
            <a:r>
              <a:rPr lang="sv-SE" dirty="0" smtClean="0"/>
              <a:t>.</a:t>
            </a:r>
            <a:endParaRPr lang="sv-SE" dirty="0"/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495800"/>
            <a:ext cx="3454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1245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6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792162"/>
          </a:xfrm>
        </p:spPr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Some Notes </a:t>
            </a:r>
            <a:br>
              <a:rPr lang="en-US" dirty="0" smtClean="0">
                <a:ln w="12700">
                  <a:noFill/>
                  <a:prstDash val="solid"/>
                </a:ln>
              </a:rPr>
            </a:br>
            <a:r>
              <a:rPr lang="en-US" sz="3600" dirty="0" smtClean="0">
                <a:ln w="12700">
                  <a:noFill/>
                  <a:prstDash val="solid"/>
                </a:ln>
              </a:rPr>
              <a:t>about Array Factor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676399"/>
            <a:ext cx="4040188" cy="498475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dirty="0" smtClean="0"/>
              <a:t>Element-by-element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General, always valid.</a:t>
            </a:r>
          </a:p>
          <a:p>
            <a:pPr lvl="1"/>
            <a:r>
              <a:rPr lang="en-US" dirty="0" smtClean="0"/>
              <a:t>Any element spacing;</a:t>
            </a:r>
          </a:p>
          <a:p>
            <a:pPr lvl="1"/>
            <a:r>
              <a:rPr lang="en-US" dirty="0" smtClean="0"/>
              <a:t>Any type of excitations;</a:t>
            </a:r>
          </a:p>
          <a:p>
            <a:pPr lvl="1"/>
            <a:r>
              <a:rPr lang="en-US" dirty="0" smtClean="0"/>
              <a:t>Any size of the array;</a:t>
            </a:r>
          </a:p>
          <a:p>
            <a:pPr lvl="1"/>
            <a:r>
              <a:rPr lang="en-US" dirty="0" smtClean="0"/>
              <a:t>Valid also for sparse arrays;</a:t>
            </a:r>
          </a:p>
          <a:p>
            <a:r>
              <a:rPr lang="en-US" dirty="0" smtClean="0"/>
              <a:t>Do not provide the insight of the grating lobes</a:t>
            </a:r>
          </a:p>
          <a:p>
            <a:r>
              <a:rPr lang="en-US" dirty="0" smtClean="0"/>
              <a:t>For large array, computation time for AF is long.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645025" y="1676399"/>
            <a:ext cx="4041775" cy="498475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dirty="0" smtClean="0"/>
              <a:t>Sum of grating lobes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Not generally valid</a:t>
            </a:r>
          </a:p>
          <a:p>
            <a:pPr lvl="1"/>
            <a:r>
              <a:rPr lang="en-US" dirty="0" smtClean="0"/>
              <a:t>Equal spacing;</a:t>
            </a:r>
          </a:p>
          <a:p>
            <a:pPr lvl="1"/>
            <a:r>
              <a:rPr lang="en-US" dirty="0" smtClean="0"/>
              <a:t>linear phase excitation;</a:t>
            </a:r>
          </a:p>
          <a:p>
            <a:pPr lvl="1"/>
            <a:r>
              <a:rPr lang="en-US" dirty="0" smtClean="0"/>
              <a:t>Large array </a:t>
            </a:r>
          </a:p>
          <a:p>
            <a:r>
              <a:rPr lang="en-US" dirty="0" smtClean="0"/>
              <a:t>Give you the insight of the grating lobes</a:t>
            </a:r>
          </a:p>
          <a:p>
            <a:pPr lvl="1"/>
            <a:r>
              <a:rPr lang="en-US" dirty="0" smtClean="0"/>
              <a:t>When you have a grating lobes;</a:t>
            </a:r>
          </a:p>
          <a:p>
            <a:r>
              <a:rPr lang="en-US" dirty="0" smtClean="0"/>
              <a:t>Easy to have analytical formulas for directivity, etc.</a:t>
            </a: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8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altLang="sv-SE" sz="4000" dirty="0"/>
              <a:t>Lecture 11</a:t>
            </a:r>
            <a:br>
              <a:rPr lang="en-US" altLang="sv-SE" sz="4000" dirty="0"/>
            </a:br>
            <a:r>
              <a:rPr lang="en-US" altLang="sv-SE" sz="4000" dirty="0"/>
              <a:t>Linear Array Antennas</a:t>
            </a:r>
            <a:r>
              <a:rPr lang="en-GB" sz="4000" dirty="0" smtClean="0"/>
              <a:t/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r>
              <a:rPr lang="en-US" sz="2800" dirty="0"/>
              <a:t>Introduction to Array Antennas</a:t>
            </a:r>
          </a:p>
          <a:p>
            <a:r>
              <a:rPr lang="en-US" sz="2800" dirty="0"/>
              <a:t>Isolated element pattern vs. embedded element pattern</a:t>
            </a:r>
          </a:p>
          <a:p>
            <a:r>
              <a:rPr lang="en-US" sz="2800" dirty="0">
                <a:ln w="12700">
                  <a:noFill/>
                  <a:prstDash val="solid"/>
                </a:ln>
              </a:rPr>
              <a:t>Linear array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element-by-element sum</a:t>
            </a:r>
          </a:p>
          <a:p>
            <a:pPr lvl="1"/>
            <a:r>
              <a:rPr lang="en-US" sz="2400" dirty="0">
                <a:ln w="12700">
                  <a:noFill/>
                  <a:prstDash val="solid"/>
                </a:ln>
              </a:rPr>
              <a:t>Array factor as infinite grating lobe sum</a:t>
            </a:r>
          </a:p>
          <a:p>
            <a:r>
              <a:rPr lang="en-US" sz="2800" dirty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Example: Long linear array </a:t>
            </a:r>
          </a:p>
        </p:txBody>
      </p:sp>
    </p:spTree>
    <p:extLst>
      <p:ext uri="{BB962C8B-B14F-4D97-AF65-F5344CB8AC3E}">
        <p14:creationId xmlns:p14="http://schemas.microsoft.com/office/powerpoint/2010/main" val="32703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Directivity </a:t>
            </a:r>
            <a:r>
              <a:rPr lang="en-US" dirty="0">
                <a:ln w="12700">
                  <a:noFill/>
                  <a:prstDash val="solid"/>
                </a:ln>
              </a:rPr>
              <a:t>of </a:t>
            </a:r>
            <a:r>
              <a:rPr lang="en-US" dirty="0" smtClean="0">
                <a:ln w="12700">
                  <a:noFill/>
                  <a:prstDash val="solid"/>
                </a:ln>
              </a:rPr>
              <a:t>a long </a:t>
            </a:r>
            <a:r>
              <a:rPr lang="en-US" dirty="0">
                <a:ln w="12700">
                  <a:noFill/>
                  <a:prstDash val="solid"/>
                </a:ln>
              </a:rPr>
              <a:t>linear array</a:t>
            </a:r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685800" y="3276600"/>
            <a:ext cx="2424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Far-field function:</a:t>
            </a:r>
            <a:endParaRPr lang="en-US"/>
          </a:p>
        </p:txBody>
      </p:sp>
      <p:sp>
        <p:nvSpPr>
          <p:cNvPr id="133124" name="Rectangle 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3126" name="Object 6"/>
          <p:cNvGraphicFramePr>
            <a:graphicFrameLocks noChangeAspect="1"/>
          </p:cNvGraphicFramePr>
          <p:nvPr/>
        </p:nvGraphicFramePr>
        <p:xfrm>
          <a:off x="762000" y="4038600"/>
          <a:ext cx="306228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968" name="Equation" r:id="rId4" imgW="1562100" imgH="215900" progId="Equation.3">
                  <p:embed/>
                </p:oleObj>
              </mc:Choice>
              <mc:Fallback>
                <p:oleObj name="Equation" r:id="rId4" imgW="15621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038600"/>
                        <a:ext cx="3062288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762000" y="4724400"/>
            <a:ext cx="2584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The power integral:</a:t>
            </a:r>
            <a:endParaRPr lang="en-US"/>
          </a:p>
        </p:txBody>
      </p:sp>
      <p:sp>
        <p:nvSpPr>
          <p:cNvPr id="133130" name="Rectangle 10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3129" name="Object 9"/>
          <p:cNvGraphicFramePr>
            <a:graphicFrameLocks noChangeAspect="1"/>
          </p:cNvGraphicFramePr>
          <p:nvPr/>
        </p:nvGraphicFramePr>
        <p:xfrm>
          <a:off x="762000" y="5486400"/>
          <a:ext cx="49006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969" name="Equation" r:id="rId6" imgW="2451100" imgH="330200" progId="Equation.3">
                  <p:embed/>
                </p:oleObj>
              </mc:Choice>
              <mc:Fallback>
                <p:oleObj name="Equation" r:id="rId6" imgW="24511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486400"/>
                        <a:ext cx="4900613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0" y="2324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3133" name="Line 13"/>
          <p:cNvSpPr>
            <a:spLocks noChangeShapeType="1"/>
          </p:cNvSpPr>
          <p:nvPr/>
        </p:nvSpPr>
        <p:spPr bwMode="auto">
          <a:xfrm>
            <a:off x="6781800" y="35052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34" name="Line 14"/>
          <p:cNvSpPr>
            <a:spLocks noChangeShapeType="1"/>
          </p:cNvSpPr>
          <p:nvPr/>
        </p:nvSpPr>
        <p:spPr bwMode="auto">
          <a:xfrm flipH="1">
            <a:off x="6096000" y="3505200"/>
            <a:ext cx="685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35" name="Line 15"/>
          <p:cNvSpPr>
            <a:spLocks noChangeShapeType="1"/>
          </p:cNvSpPr>
          <p:nvPr/>
        </p:nvSpPr>
        <p:spPr bwMode="auto">
          <a:xfrm flipV="1">
            <a:off x="6781800" y="2057400"/>
            <a:ext cx="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669925" y="1795463"/>
            <a:ext cx="49577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dirty="0"/>
              <a:t>For simplifying the power intergral we</a:t>
            </a:r>
          </a:p>
          <a:p>
            <a:r>
              <a:rPr lang="sv-SE" dirty="0"/>
              <a:t>locate the linear array along the </a:t>
            </a:r>
            <a:r>
              <a:rPr lang="sv-SE" b="1" dirty="0"/>
              <a:t>z</a:t>
            </a:r>
            <a:r>
              <a:rPr lang="sv-SE" dirty="0"/>
              <a:t> axis. </a:t>
            </a:r>
          </a:p>
          <a:p>
            <a:r>
              <a:rPr lang="sv-SE" dirty="0"/>
              <a:t>Therefore, AF has no </a:t>
            </a:r>
            <a:r>
              <a:rPr lang="el-GR" dirty="0"/>
              <a:t>φ</a:t>
            </a:r>
            <a:r>
              <a:rPr lang="sv-SE" dirty="0"/>
              <a:t> variation</a:t>
            </a:r>
            <a:endParaRPr lang="el-GR" dirty="0"/>
          </a:p>
        </p:txBody>
      </p:sp>
      <p:sp>
        <p:nvSpPr>
          <p:cNvPr id="133137" name="Text Box 17"/>
          <p:cNvSpPr txBox="1">
            <a:spLocks noChangeArrowheads="1"/>
          </p:cNvSpPr>
          <p:nvPr/>
        </p:nvSpPr>
        <p:spPr bwMode="auto">
          <a:xfrm>
            <a:off x="6003925" y="43100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x</a:t>
            </a:r>
          </a:p>
        </p:txBody>
      </p:sp>
      <p:sp>
        <p:nvSpPr>
          <p:cNvPr id="133138" name="Text Box 18"/>
          <p:cNvSpPr txBox="1">
            <a:spLocks noChangeArrowheads="1"/>
          </p:cNvSpPr>
          <p:nvPr/>
        </p:nvSpPr>
        <p:spPr bwMode="auto">
          <a:xfrm>
            <a:off x="8289925" y="3395663"/>
            <a:ext cx="33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y</a:t>
            </a:r>
          </a:p>
        </p:txBody>
      </p:sp>
      <p:sp>
        <p:nvSpPr>
          <p:cNvPr id="133139" name="Text Box 19"/>
          <p:cNvSpPr txBox="1">
            <a:spLocks noChangeArrowheads="1"/>
          </p:cNvSpPr>
          <p:nvPr/>
        </p:nvSpPr>
        <p:spPr bwMode="auto">
          <a:xfrm>
            <a:off x="6765925" y="1871663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z</a:t>
            </a:r>
          </a:p>
        </p:txBody>
      </p:sp>
      <p:sp>
        <p:nvSpPr>
          <p:cNvPr id="133140" name="Oval 20"/>
          <p:cNvSpPr>
            <a:spLocks noChangeArrowheads="1"/>
          </p:cNvSpPr>
          <p:nvPr/>
        </p:nvSpPr>
        <p:spPr bwMode="auto">
          <a:xfrm>
            <a:off x="6705600" y="2667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1" name="Oval 21"/>
          <p:cNvSpPr>
            <a:spLocks noChangeArrowheads="1"/>
          </p:cNvSpPr>
          <p:nvPr/>
        </p:nvSpPr>
        <p:spPr bwMode="auto">
          <a:xfrm>
            <a:off x="6705600" y="29718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2" name="Oval 22"/>
          <p:cNvSpPr>
            <a:spLocks noChangeArrowheads="1"/>
          </p:cNvSpPr>
          <p:nvPr/>
        </p:nvSpPr>
        <p:spPr bwMode="auto">
          <a:xfrm>
            <a:off x="6705600" y="32766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3" name="Oval 23"/>
          <p:cNvSpPr>
            <a:spLocks noChangeArrowheads="1"/>
          </p:cNvSpPr>
          <p:nvPr/>
        </p:nvSpPr>
        <p:spPr bwMode="auto">
          <a:xfrm>
            <a:off x="6705600" y="35814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4" name="Oval 24"/>
          <p:cNvSpPr>
            <a:spLocks noChangeArrowheads="1"/>
          </p:cNvSpPr>
          <p:nvPr/>
        </p:nvSpPr>
        <p:spPr bwMode="auto">
          <a:xfrm>
            <a:off x="6705600" y="38862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5" name="Oval 25"/>
          <p:cNvSpPr>
            <a:spLocks noChangeArrowheads="1"/>
          </p:cNvSpPr>
          <p:nvPr/>
        </p:nvSpPr>
        <p:spPr bwMode="auto">
          <a:xfrm>
            <a:off x="6705600" y="4191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9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Directivity </a:t>
            </a:r>
            <a:r>
              <a:rPr lang="en-US" dirty="0">
                <a:ln w="12700">
                  <a:noFill/>
                  <a:prstDash val="solid"/>
                </a:ln>
              </a:rPr>
              <a:t>of </a:t>
            </a:r>
            <a:r>
              <a:rPr lang="en-US" dirty="0" smtClean="0">
                <a:ln w="12700">
                  <a:noFill/>
                  <a:prstDash val="solid"/>
                </a:ln>
              </a:rPr>
              <a:t>a long </a:t>
            </a:r>
            <a:r>
              <a:rPr lang="en-US" dirty="0">
                <a:ln w="12700">
                  <a:noFill/>
                  <a:prstDash val="solid"/>
                </a:ln>
              </a:rPr>
              <a:t>linear array</a:t>
            </a:r>
          </a:p>
        </p:txBody>
      </p:sp>
      <p:sp>
        <p:nvSpPr>
          <p:cNvPr id="136195" name="Rectangle 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0" y="2324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0" y="2652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06" name="Rectangle 14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08" name="Rectangle 1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09" name="Text Box 17"/>
          <p:cNvSpPr txBox="1">
            <a:spLocks noChangeArrowheads="1"/>
          </p:cNvSpPr>
          <p:nvPr/>
        </p:nvSpPr>
        <p:spPr bwMode="auto">
          <a:xfrm>
            <a:off x="990600" y="1981200"/>
            <a:ext cx="10550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dirty="0" smtClean="0"/>
              <a:t>Finally</a:t>
            </a:r>
            <a:endParaRPr lang="en-US" dirty="0"/>
          </a:p>
        </p:txBody>
      </p:sp>
      <p:sp>
        <p:nvSpPr>
          <p:cNvPr id="136211" name="Rectangle 19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6213" name="Rectangle 21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6212" name="Object 20"/>
          <p:cNvGraphicFramePr>
            <a:graphicFrameLocks noChangeAspect="1"/>
          </p:cNvGraphicFramePr>
          <p:nvPr/>
        </p:nvGraphicFramePr>
        <p:xfrm>
          <a:off x="2362200" y="2895600"/>
          <a:ext cx="422275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849" name="Equation" r:id="rId4" imgW="888840" imgH="203040" progId="Equation.DSMT4">
                  <p:embed/>
                </p:oleObj>
              </mc:Choice>
              <mc:Fallback>
                <p:oleObj name="Equation" r:id="rId4" imgW="8888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895600"/>
                        <a:ext cx="4222750" cy="96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167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08912" cy="1143000"/>
          </a:xfr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Key design rules of antennas (</a:t>
            </a:r>
            <a:r>
              <a:rPr lang="en-US" sz="3600" i="1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A</a:t>
            </a:r>
            <a:r>
              <a:rPr lang="en-US" sz="360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 </a:t>
            </a:r>
            <a:r>
              <a:rPr lang="en-US" sz="3600" dirty="0" smtClean="0">
                <a:ln w="12700">
                  <a:noFill/>
                  <a:prstDash val="solid"/>
                </a:ln>
                <a:solidFill>
                  <a:schemeClr val="tx2"/>
                </a:solidFill>
                <a:sym typeface="Symbol"/>
              </a:rPr>
              <a:t> </a:t>
            </a:r>
            <a:r>
              <a:rPr lang="en-US" sz="3600" i="1" dirty="0" err="1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D</a:t>
            </a:r>
            <a:r>
              <a:rPr lang="en-US" sz="3600" baseline="-25000" dirty="0" err="1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max</a:t>
            </a:r>
            <a:r>
              <a:rPr lang="en-US" sz="3600" dirty="0" smtClean="0">
                <a:ln w="12700">
                  <a:noFill/>
                  <a:prstDash val="solid"/>
                </a:ln>
                <a:solidFill>
                  <a:schemeClr val="tx2"/>
                </a:solidFill>
              </a:rPr>
              <a:t>)</a:t>
            </a:r>
            <a:endParaRPr lang="en-US" sz="3600" dirty="0">
              <a:ln w="1270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1340768"/>
            <a:ext cx="8640960" cy="3810000"/>
          </a:xfrm>
        </p:spPr>
        <p:txBody>
          <a:bodyPr/>
          <a:lstStyle/>
          <a:p>
            <a:r>
              <a:rPr lang="sv-SE" sz="2800" dirty="0" smtClean="0"/>
              <a:t>For an antenna </a:t>
            </a:r>
            <a:r>
              <a:rPr lang="sv-SE" sz="2800" dirty="0"/>
              <a:t>with the aperture </a:t>
            </a:r>
            <a:r>
              <a:rPr lang="sv-SE" sz="2800" dirty="0" smtClean="0"/>
              <a:t>area </a:t>
            </a:r>
            <a:r>
              <a:rPr lang="sv-SE" sz="2800" i="1" dirty="0" smtClean="0"/>
              <a:t>A,</a:t>
            </a:r>
          </a:p>
          <a:p>
            <a:pPr marL="0" indent="0">
              <a:buNone/>
            </a:pPr>
            <a:r>
              <a:rPr lang="sv-SE" sz="2800" dirty="0"/>
              <a:t> </a:t>
            </a:r>
            <a:r>
              <a:rPr lang="sv-SE" sz="2800" dirty="0" smtClean="0"/>
              <a:t>   the maximum directivity </a:t>
            </a:r>
            <a:r>
              <a:rPr lang="sv-SE" sz="2800" dirty="0"/>
              <a:t>(</a:t>
            </a:r>
            <a:r>
              <a:rPr lang="sv-SE" sz="2800" dirty="0" smtClean="0"/>
              <a:t>gain?):</a:t>
            </a:r>
          </a:p>
          <a:p>
            <a:pPr marL="0" indent="0">
              <a:buNone/>
            </a:pPr>
            <a:endParaRPr lang="sv-SE" sz="1100" dirty="0" smtClean="0"/>
          </a:p>
          <a:p>
            <a:pPr>
              <a:buNone/>
            </a:pPr>
            <a:endParaRPr lang="sv-SE" sz="2800" dirty="0"/>
          </a:p>
        </p:txBody>
      </p:sp>
      <p:graphicFrame>
        <p:nvGraphicFramePr>
          <p:cNvPr id="406534" name="Object 6"/>
          <p:cNvGraphicFramePr>
            <a:graphicFrameLocks noGrp="1" noChangeAspect="1"/>
          </p:cNvGraphicFramePr>
          <p:nvPr>
            <p:ph sz="half" idx="2"/>
            <p:extLst/>
          </p:nvPr>
        </p:nvGraphicFramePr>
        <p:xfrm>
          <a:off x="7089378" y="1489572"/>
          <a:ext cx="15938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657" name="Equation" r:id="rId4" imgW="799920" imgH="393480" progId="Equation.DSMT4">
                  <p:embed/>
                </p:oleObj>
              </mc:Choice>
              <mc:Fallback>
                <p:oleObj name="Equation" r:id="rId4" imgW="799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9378" y="1489572"/>
                        <a:ext cx="1593850" cy="784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6929586" y="1489572"/>
            <a:ext cx="1890886" cy="864096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51574" y="4507517"/>
            <a:ext cx="4572000" cy="1973698"/>
            <a:chOff x="359559" y="2957998"/>
            <a:chExt cx="4572000" cy="1973698"/>
          </a:xfrm>
        </p:grpSpPr>
        <p:sp>
          <p:nvSpPr>
            <p:cNvPr id="406535" name="Rectangle 7"/>
            <p:cNvSpPr>
              <a:spLocks noChangeArrowheads="1"/>
            </p:cNvSpPr>
            <p:nvPr/>
          </p:nvSpPr>
          <p:spPr bwMode="auto">
            <a:xfrm>
              <a:off x="1312962" y="2957998"/>
              <a:ext cx="2160587" cy="12239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59559" y="4470031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Big aperture (</a:t>
              </a:r>
              <a:r>
                <a:rPr lang="sv-SE" b="1" i="1" dirty="0"/>
                <a:t>uniform excitation</a:t>
              </a:r>
              <a:r>
                <a:rPr lang="sv-SE" dirty="0"/>
                <a:t>)</a:t>
              </a:r>
              <a:endParaRPr lang="sv-SE" sz="2800" i="1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9233" y="2960771"/>
            <a:ext cx="4572000" cy="919873"/>
            <a:chOff x="169721" y="5408168"/>
            <a:chExt cx="4572000" cy="919873"/>
          </a:xfrm>
        </p:grpSpPr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2205758" y="5408168"/>
              <a:ext cx="282925" cy="28733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9721" y="5866376"/>
              <a:ext cx="4572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sv-SE" dirty="0" smtClean="0"/>
                <a:t>Small </a:t>
              </a:r>
              <a:r>
                <a:rPr lang="sv-SE" dirty="0"/>
                <a:t>aperture </a:t>
              </a:r>
              <a:endParaRPr lang="sv-SE" sz="28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6754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Directivity </a:t>
            </a:r>
            <a:r>
              <a:rPr lang="en-US" dirty="0">
                <a:ln w="12700">
                  <a:noFill/>
                  <a:prstDash val="solid"/>
                </a:ln>
              </a:rPr>
              <a:t>of </a:t>
            </a:r>
            <a:r>
              <a:rPr lang="en-US" dirty="0" smtClean="0">
                <a:ln w="12700">
                  <a:noFill/>
                  <a:prstDash val="solid"/>
                </a:ln>
              </a:rPr>
              <a:t>a long </a:t>
            </a:r>
            <a:r>
              <a:rPr lang="en-US" dirty="0">
                <a:ln w="12700">
                  <a:noFill/>
                  <a:prstDash val="solid"/>
                </a:ln>
              </a:rPr>
              <a:t>linear array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r>
              <a:rPr lang="en-GB" sz="2400" dirty="0" smtClean="0"/>
              <a:t>For</a:t>
            </a:r>
            <a:r>
              <a:rPr lang="en-GB" sz="2400" i="1" dirty="0" smtClean="0"/>
              <a:t> </a:t>
            </a:r>
            <a:r>
              <a:rPr lang="sv-SE" sz="2400" i="1" dirty="0" smtClean="0"/>
              <a:t> </a:t>
            </a:r>
            <a:r>
              <a:rPr lang="sv-SE" sz="2400" dirty="0" smtClean="0"/>
              <a:t>uniform distribution </a:t>
            </a:r>
            <a:r>
              <a:rPr lang="sv-SE" sz="2400" i="1" dirty="0" smtClean="0"/>
              <a:t>, </a:t>
            </a:r>
            <a:r>
              <a:rPr lang="en-US" sz="2400" i="1" dirty="0" smtClean="0"/>
              <a:t>D</a:t>
            </a:r>
            <a:r>
              <a:rPr lang="el-GR" sz="2400" i="1" baseline="-25000" dirty="0" smtClean="0"/>
              <a:t>θ</a:t>
            </a:r>
            <a:r>
              <a:rPr lang="sv-SE" sz="2400" i="1" baseline="-25000" dirty="0" smtClean="0"/>
              <a:t> </a:t>
            </a:r>
            <a:r>
              <a:rPr lang="sv-SE" sz="2400" i="1" dirty="0" smtClean="0"/>
              <a:t>=2L/</a:t>
            </a:r>
            <a:r>
              <a:rPr lang="el-GR" sz="2400" i="1" dirty="0" smtClean="0"/>
              <a:t>λ</a:t>
            </a:r>
            <a:endParaRPr lang="en-US" sz="2400" i="1" baseline="-25000" dirty="0"/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0" y="2324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0" y="2652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4" name="Rectangle 8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762000" y="1828800"/>
            <a:ext cx="5271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b="1" dirty="0"/>
              <a:t>Directivity in the longitudinal    </a:t>
            </a:r>
            <a:r>
              <a:rPr lang="sv-SE" b="1" dirty="0" smtClean="0"/>
              <a:t> -</a:t>
            </a:r>
            <a:r>
              <a:rPr lang="sv-SE" b="1" dirty="0"/>
              <a:t>plane</a:t>
            </a:r>
            <a:endParaRPr lang="en-US" b="1" dirty="0"/>
          </a:p>
        </p:txBody>
      </p:sp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2" name="Rectangle 16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723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057708"/>
              </p:ext>
            </p:extLst>
          </p:nvPr>
        </p:nvGraphicFramePr>
        <p:xfrm>
          <a:off x="1893888" y="2640013"/>
          <a:ext cx="2439987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016" name="Equation" r:id="rId4" imgW="1218960" imgH="609480" progId="Equation.DSMT4">
                  <p:embed/>
                </p:oleObj>
              </mc:Choice>
              <mc:Fallback>
                <p:oleObj name="Equation" r:id="rId4" imgW="1218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888" y="2640013"/>
                        <a:ext cx="2439987" cy="121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42" name="Rectangle 2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44" name="Rectangle 2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7243" name="Object 27"/>
          <p:cNvGraphicFramePr>
            <a:graphicFrameLocks noChangeAspect="1"/>
          </p:cNvGraphicFramePr>
          <p:nvPr/>
        </p:nvGraphicFramePr>
        <p:xfrm>
          <a:off x="4724400" y="1828800"/>
          <a:ext cx="36671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017" name="Equation" r:id="rId6" imgW="177646" imgH="228402" progId="Equation.3">
                  <p:embed/>
                </p:oleObj>
              </mc:Choice>
              <mc:Fallback>
                <p:oleObj name="Equation" r:id="rId6" imgW="177646" imgH="22840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828800"/>
                        <a:ext cx="366713" cy="46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45" name="Text Box 29"/>
          <p:cNvSpPr txBox="1">
            <a:spLocks noChangeArrowheads="1"/>
          </p:cNvSpPr>
          <p:nvPr/>
        </p:nvSpPr>
        <p:spPr bwMode="auto">
          <a:xfrm>
            <a:off x="4953000" y="2971800"/>
            <a:ext cx="3197225" cy="4667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Due to array distribution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69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Directivity </a:t>
            </a:r>
            <a:r>
              <a:rPr lang="en-US" dirty="0">
                <a:ln w="12700">
                  <a:noFill/>
                  <a:prstDash val="solid"/>
                </a:ln>
              </a:rPr>
              <a:t>of </a:t>
            </a:r>
            <a:r>
              <a:rPr lang="en-US" dirty="0" smtClean="0">
                <a:ln w="12700">
                  <a:noFill/>
                  <a:prstDash val="solid"/>
                </a:ln>
              </a:rPr>
              <a:t>a long </a:t>
            </a:r>
            <a:r>
              <a:rPr lang="en-US" dirty="0">
                <a:ln w="12700">
                  <a:noFill/>
                  <a:prstDash val="solid"/>
                </a:ln>
              </a:rPr>
              <a:t>linear array</a:t>
            </a:r>
          </a:p>
        </p:txBody>
      </p:sp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0" name="Rectangle 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0" y="3262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2" name="Rectangle 6"/>
          <p:cNvSpPr>
            <a:spLocks noChangeArrowheads="1"/>
          </p:cNvSpPr>
          <p:nvPr/>
        </p:nvSpPr>
        <p:spPr bwMode="auto">
          <a:xfrm>
            <a:off x="0" y="2324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0" y="2652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4" name="Rectangle 8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28" name="Rectangle 1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2" name="Rectangle 16"/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0" y="3138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7236" name="Object 20"/>
          <p:cNvGraphicFramePr>
            <a:graphicFrameLocks noChangeAspect="1"/>
          </p:cNvGraphicFramePr>
          <p:nvPr/>
        </p:nvGraphicFramePr>
        <p:xfrm>
          <a:off x="1862138" y="2806700"/>
          <a:ext cx="2660650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040" name="Equation" r:id="rId4" imgW="1320480" imgH="520560" progId="Equation.DSMT4">
                  <p:embed/>
                </p:oleObj>
              </mc:Choice>
              <mc:Fallback>
                <p:oleObj name="Equation" r:id="rId4" imgW="132048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2138" y="2806700"/>
                        <a:ext cx="2660650" cy="1042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38" name="Text Box 22"/>
          <p:cNvSpPr txBox="1">
            <a:spLocks noChangeArrowheads="1"/>
          </p:cNvSpPr>
          <p:nvPr/>
        </p:nvSpPr>
        <p:spPr bwMode="auto">
          <a:xfrm>
            <a:off x="1219200" y="1981200"/>
            <a:ext cx="454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b="1" dirty="0"/>
              <a:t>Directivity on the main lobe cone </a:t>
            </a:r>
            <a:endParaRPr lang="en-US" b="1" dirty="0"/>
          </a:p>
        </p:txBody>
      </p:sp>
      <p:sp>
        <p:nvSpPr>
          <p:cNvPr id="137242" name="Rectangle 26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37241" name="Object 25"/>
          <p:cNvGraphicFramePr>
            <a:graphicFrameLocks noChangeAspect="1"/>
          </p:cNvGraphicFramePr>
          <p:nvPr/>
        </p:nvGraphicFramePr>
        <p:xfrm>
          <a:off x="5715000" y="1981200"/>
          <a:ext cx="32226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041" name="Equation" r:id="rId6" imgW="165028" imgH="228501" progId="Equation.3">
                  <p:embed/>
                </p:oleObj>
              </mc:Choice>
              <mc:Fallback>
                <p:oleObj name="Equation" r:id="rId6" imgW="165028" imgH="22850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981200"/>
                        <a:ext cx="322263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44" name="Rectangle 2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7246" name="Text Box 30"/>
          <p:cNvSpPr txBox="1">
            <a:spLocks noChangeArrowheads="1"/>
          </p:cNvSpPr>
          <p:nvPr/>
        </p:nvSpPr>
        <p:spPr bwMode="auto">
          <a:xfrm>
            <a:off x="4953000" y="3124200"/>
            <a:ext cx="2971800" cy="4667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/>
              <a:t>Due to element pattern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idx="1"/>
          </p:nvPr>
        </p:nvSpPr>
        <p:spPr>
          <a:xfrm>
            <a:off x="685800" y="4191000"/>
            <a:ext cx="7772400" cy="1905000"/>
          </a:xfrm>
        </p:spPr>
        <p:txBody>
          <a:bodyPr/>
          <a:lstStyle/>
          <a:p>
            <a:r>
              <a:rPr lang="en-US" sz="2400" dirty="0" smtClean="0"/>
              <a:t>If </a:t>
            </a:r>
            <a:r>
              <a:rPr lang="en-US" sz="2400" b="1" i="1" dirty="0" smtClean="0"/>
              <a:t>G</a:t>
            </a:r>
            <a:r>
              <a:rPr lang="en-US" sz="2400" dirty="0" smtClean="0"/>
              <a:t> has no </a:t>
            </a:r>
            <a:r>
              <a:rPr lang="el-GR" sz="2400" dirty="0" smtClean="0"/>
              <a:t>φ</a:t>
            </a:r>
            <a:r>
              <a:rPr lang="sv-SE" sz="2400" dirty="0" smtClean="0"/>
              <a:t> variation and no cross polar, </a:t>
            </a:r>
            <a:r>
              <a:rPr lang="sv-SE" sz="2400" i="1" dirty="0" smtClean="0"/>
              <a:t>D</a:t>
            </a:r>
            <a:r>
              <a:rPr lang="el-GR" sz="2400" i="1" baseline="-25000" dirty="0" smtClean="0"/>
              <a:t>φ</a:t>
            </a:r>
            <a:r>
              <a:rPr lang="sv-SE" sz="2400" dirty="0" smtClean="0"/>
              <a:t>= 1=0dB</a:t>
            </a:r>
          </a:p>
          <a:p>
            <a:r>
              <a:rPr lang="sv-SE" sz="2400" dirty="0" smtClean="0"/>
              <a:t>Remember the definition of the coordinate system.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0579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Directivity </a:t>
            </a:r>
            <a:r>
              <a:rPr lang="en-US" dirty="0">
                <a:ln w="12700">
                  <a:noFill/>
                  <a:prstDash val="solid"/>
                </a:ln>
              </a:rPr>
              <a:t>of </a:t>
            </a:r>
            <a:r>
              <a:rPr lang="en-US" dirty="0" smtClean="0">
                <a:ln w="12700">
                  <a:noFill/>
                  <a:prstDash val="solid"/>
                </a:ln>
              </a:rPr>
              <a:t>a long </a:t>
            </a:r>
            <a:r>
              <a:rPr lang="en-US" dirty="0">
                <a:ln w="12700">
                  <a:noFill/>
                  <a:prstDash val="solid"/>
                </a:ln>
              </a:rPr>
              <a:t>linear array</a:t>
            </a:r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1295400" y="1752600"/>
            <a:ext cx="314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b="1" dirty="0"/>
              <a:t>Grating lobe efficiency</a:t>
            </a:r>
            <a:endParaRPr lang="en-US" b="1" dirty="0"/>
          </a:p>
        </p:txBody>
      </p:sp>
      <p:graphicFrame>
        <p:nvGraphicFramePr>
          <p:cNvPr id="292867" name="Object 3"/>
          <p:cNvGraphicFramePr>
            <a:graphicFrameLocks noChangeAspect="1"/>
          </p:cNvGraphicFramePr>
          <p:nvPr/>
        </p:nvGraphicFramePr>
        <p:xfrm>
          <a:off x="609600" y="4038600"/>
          <a:ext cx="2832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350" name="Equation" r:id="rId4" imgW="1422360" imgH="291960" progId="Equation.DSMT4">
                  <p:embed/>
                </p:oleObj>
              </mc:Choice>
              <mc:Fallback>
                <p:oleObj name="Equation" r:id="rId4" imgW="142236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038600"/>
                        <a:ext cx="2832100" cy="587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962400" y="4038600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we have</a:t>
            </a:r>
            <a:endParaRPr lang="en-US" dirty="0"/>
          </a:p>
        </p:txBody>
      </p:sp>
      <p:graphicFrame>
        <p:nvGraphicFramePr>
          <p:cNvPr id="292868" name="Object 4"/>
          <p:cNvGraphicFramePr>
            <a:graphicFrameLocks noChangeAspect="1"/>
          </p:cNvGraphicFramePr>
          <p:nvPr/>
        </p:nvGraphicFramePr>
        <p:xfrm>
          <a:off x="5638800" y="4038600"/>
          <a:ext cx="28813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351" name="Equation" r:id="rId6" imgW="1447560" imgH="241200" progId="Equation.DSMT4">
                  <p:embed/>
                </p:oleObj>
              </mc:Choice>
              <mc:Fallback>
                <p:oleObj name="Equation" r:id="rId6" imgW="14475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038600"/>
                        <a:ext cx="2881312" cy="484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2869" name="Object 5"/>
          <p:cNvGraphicFramePr>
            <a:graphicFrameLocks noChangeAspect="1"/>
          </p:cNvGraphicFramePr>
          <p:nvPr/>
        </p:nvGraphicFramePr>
        <p:xfrm>
          <a:off x="2286000" y="5029200"/>
          <a:ext cx="4071938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352" name="Equation" r:id="rId8" imgW="2044440" imgH="596880" progId="Equation.DSMT4">
                  <p:embed/>
                </p:oleObj>
              </mc:Choice>
              <mc:Fallback>
                <p:oleObj name="Equation" r:id="rId8" imgW="204444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029200"/>
                        <a:ext cx="4071938" cy="1198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0" y="2324100"/>
            <a:ext cx="9144000" cy="1490365"/>
            <a:chOff x="0" y="2324100"/>
            <a:chExt cx="9144000" cy="1490365"/>
          </a:xfrm>
        </p:grpSpPr>
        <p:sp>
          <p:nvSpPr>
            <p:cNvPr id="139267" name="Rectangle 3"/>
            <p:cNvSpPr>
              <a:spLocks noChangeArrowheads="1"/>
            </p:cNvSpPr>
            <p:nvPr/>
          </p:nvSpPr>
          <p:spPr bwMode="auto">
            <a:xfrm>
              <a:off x="0" y="33147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68" name="Rectangle 4"/>
            <p:cNvSpPr>
              <a:spLocks noChangeArrowheads="1"/>
            </p:cNvSpPr>
            <p:nvPr/>
          </p:nvSpPr>
          <p:spPr bwMode="auto">
            <a:xfrm>
              <a:off x="0" y="3319463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69" name="Rectangle 5"/>
            <p:cNvSpPr>
              <a:spLocks noChangeArrowheads="1"/>
            </p:cNvSpPr>
            <p:nvPr/>
          </p:nvSpPr>
          <p:spPr bwMode="auto">
            <a:xfrm>
              <a:off x="0" y="3262313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0" name="Rectangle 6"/>
            <p:cNvSpPr>
              <a:spLocks noChangeArrowheads="1"/>
            </p:cNvSpPr>
            <p:nvPr/>
          </p:nvSpPr>
          <p:spPr bwMode="auto">
            <a:xfrm>
              <a:off x="0" y="23241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1" name="Rectangle 7"/>
            <p:cNvSpPr>
              <a:spLocks noChangeArrowheads="1"/>
            </p:cNvSpPr>
            <p:nvPr/>
          </p:nvSpPr>
          <p:spPr bwMode="auto">
            <a:xfrm>
              <a:off x="0" y="2652713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2" name="Rectangle 8"/>
            <p:cNvSpPr>
              <a:spLocks noChangeArrowheads="1"/>
            </p:cNvSpPr>
            <p:nvPr/>
          </p:nvSpPr>
          <p:spPr bwMode="auto">
            <a:xfrm>
              <a:off x="0" y="3214688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4" name="Rectangle 10"/>
            <p:cNvSpPr>
              <a:spLocks noChangeArrowheads="1"/>
            </p:cNvSpPr>
            <p:nvPr/>
          </p:nvSpPr>
          <p:spPr bwMode="auto">
            <a:xfrm>
              <a:off x="0" y="3233738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5" name="Rectangle 11"/>
            <p:cNvSpPr>
              <a:spLocks noChangeArrowheads="1"/>
            </p:cNvSpPr>
            <p:nvPr/>
          </p:nvSpPr>
          <p:spPr bwMode="auto">
            <a:xfrm>
              <a:off x="0" y="3214688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6" name="Rectangle 12"/>
            <p:cNvSpPr>
              <a:spLocks noChangeArrowheads="1"/>
            </p:cNvSpPr>
            <p:nvPr/>
          </p:nvSpPr>
          <p:spPr bwMode="auto">
            <a:xfrm>
              <a:off x="0" y="30861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7" name="Rectangle 13"/>
            <p:cNvSpPr>
              <a:spLocks noChangeArrowheads="1"/>
            </p:cNvSpPr>
            <p:nvPr/>
          </p:nvSpPr>
          <p:spPr bwMode="auto">
            <a:xfrm>
              <a:off x="0" y="30861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78" name="Rectangle 14"/>
            <p:cNvSpPr>
              <a:spLocks noChangeArrowheads="1"/>
            </p:cNvSpPr>
            <p:nvPr/>
          </p:nvSpPr>
          <p:spPr bwMode="auto">
            <a:xfrm>
              <a:off x="0" y="3024188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80" name="Rectangle 16"/>
            <p:cNvSpPr>
              <a:spLocks noChangeArrowheads="1"/>
            </p:cNvSpPr>
            <p:nvPr/>
          </p:nvSpPr>
          <p:spPr bwMode="auto">
            <a:xfrm>
              <a:off x="0" y="3138488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84" name="Rectangle 20"/>
            <p:cNvSpPr>
              <a:spLocks noChangeArrowheads="1"/>
            </p:cNvSpPr>
            <p:nvPr/>
          </p:nvSpPr>
          <p:spPr bwMode="auto">
            <a:xfrm>
              <a:off x="0" y="33147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86" name="Rectangle 22"/>
            <p:cNvSpPr>
              <a:spLocks noChangeArrowheads="1"/>
            </p:cNvSpPr>
            <p:nvPr/>
          </p:nvSpPr>
          <p:spPr bwMode="auto">
            <a:xfrm>
              <a:off x="0" y="331470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9290" name="Rectangle 26"/>
            <p:cNvSpPr>
              <a:spLocks noChangeArrowheads="1"/>
            </p:cNvSpPr>
            <p:nvPr/>
          </p:nvSpPr>
          <p:spPr bwMode="auto">
            <a:xfrm>
              <a:off x="0" y="3186113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139289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8867736"/>
                </p:ext>
              </p:extLst>
            </p:nvPr>
          </p:nvGraphicFramePr>
          <p:xfrm>
            <a:off x="2971800" y="2362200"/>
            <a:ext cx="2376488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0353" name="Equation" r:id="rId10" imgW="1193800" imgH="482600" progId="Equation.DSMT4">
                    <p:embed/>
                  </p:oleObj>
                </mc:Choice>
                <mc:Fallback>
                  <p:oleObj name="Equation" r:id="rId10" imgW="1193800" imgH="482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1800" y="2362200"/>
                          <a:ext cx="2376488" cy="9699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23"/>
            <p:cNvSpPr txBox="1"/>
            <p:nvPr/>
          </p:nvSpPr>
          <p:spPr>
            <a:xfrm>
              <a:off x="2057400" y="3352800"/>
              <a:ext cx="5363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FF0000"/>
                  </a:solidFill>
                </a:rPr>
                <a:t>p</a:t>
              </a:r>
              <a:r>
                <a:rPr lang="en-US" dirty="0" smtClean="0">
                  <a:solidFill>
                    <a:srgbClr val="FF0000"/>
                  </a:solidFill>
                </a:rPr>
                <a:t> for all grating lobes in the visible region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389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458200" cy="1143000"/>
          </a:xfrm>
        </p:spPr>
        <p:txBody>
          <a:bodyPr/>
          <a:lstStyle/>
          <a:p>
            <a:r>
              <a:rPr lang="en-US" sz="3600" dirty="0">
                <a:solidFill>
                  <a:srgbClr val="FF0000"/>
                </a:solidFill>
              </a:rPr>
              <a:t>How to control the shape of the array beam?</a:t>
            </a:r>
            <a:r>
              <a:rPr lang="sv-SE" dirty="0">
                <a:solidFill>
                  <a:srgbClr val="FF0000"/>
                </a:solidFill>
              </a:rPr>
              <a:t/>
            </a:r>
            <a:br>
              <a:rPr lang="sv-SE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7848600" cy="4648200"/>
          </a:xfrm>
        </p:spPr>
        <p:txBody>
          <a:bodyPr/>
          <a:lstStyle/>
          <a:p>
            <a:r>
              <a:rPr lang="en-US" dirty="0"/>
              <a:t>There are five basic methods to control the overall antenna pattern: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 </a:t>
            </a:r>
            <a:r>
              <a:rPr lang="en-US" sz="2400" i="1" dirty="0"/>
              <a:t>geometrical configuration </a:t>
            </a:r>
            <a:r>
              <a:rPr lang="en-US" sz="2400" dirty="0"/>
              <a:t>of the overall array (linear</a:t>
            </a:r>
            <a:r>
              <a:rPr lang="en-US" sz="2400" dirty="0" smtClean="0"/>
              <a:t>, planar, conformal, </a:t>
            </a:r>
            <a:r>
              <a:rPr lang="en-US" sz="2400" dirty="0"/>
              <a:t>etc</a:t>
            </a:r>
            <a:r>
              <a:rPr lang="en-US" sz="2400" dirty="0" smtClean="0"/>
              <a:t>.),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 </a:t>
            </a:r>
            <a:r>
              <a:rPr lang="en-US" sz="2400" i="1" dirty="0"/>
              <a:t>relative placement </a:t>
            </a:r>
            <a:r>
              <a:rPr lang="en-US" sz="2400" dirty="0"/>
              <a:t>of the elements,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 </a:t>
            </a:r>
            <a:r>
              <a:rPr lang="en-US" sz="2400" i="1" dirty="0"/>
              <a:t>excitation amplitude </a:t>
            </a:r>
            <a:r>
              <a:rPr lang="en-US" sz="2400" dirty="0"/>
              <a:t>of the individual elements,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 </a:t>
            </a:r>
            <a:r>
              <a:rPr lang="en-US" sz="2400" i="1" dirty="0"/>
              <a:t>excitation phase </a:t>
            </a:r>
            <a:r>
              <a:rPr lang="en-US" sz="2400" dirty="0"/>
              <a:t>of each element,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the </a:t>
            </a:r>
            <a:r>
              <a:rPr lang="en-US" sz="2400" i="1" dirty="0"/>
              <a:t>individual pattern </a:t>
            </a:r>
            <a:r>
              <a:rPr lang="en-US" sz="2400" dirty="0"/>
              <a:t>of each element</a:t>
            </a:r>
          </a:p>
        </p:txBody>
      </p:sp>
    </p:spTree>
    <p:extLst>
      <p:ext uri="{BB962C8B-B14F-4D97-AF65-F5344CB8AC3E}">
        <p14:creationId xmlns:p14="http://schemas.microsoft.com/office/powerpoint/2010/main" val="55337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572000"/>
          </a:xfrm>
        </p:spPr>
        <p:txBody>
          <a:bodyPr/>
          <a:lstStyle/>
          <a:p>
            <a:r>
              <a:rPr lang="en-US" u="sng" dirty="0"/>
              <a:t>Know</a:t>
            </a:r>
            <a:r>
              <a:rPr lang="en-US" dirty="0"/>
              <a:t> the operational principle and advantages of array antennas</a:t>
            </a:r>
          </a:p>
          <a:p>
            <a:r>
              <a:rPr lang="en-GB" u="sng" dirty="0"/>
              <a:t>Explain the analysis of</a:t>
            </a:r>
            <a:r>
              <a:rPr lang="en-US" dirty="0"/>
              <a:t> linear phased array</a:t>
            </a:r>
          </a:p>
          <a:p>
            <a:pPr lvl="1"/>
            <a:r>
              <a:rPr lang="en-US" dirty="0"/>
              <a:t> Array factor as element-by-element sum</a:t>
            </a:r>
          </a:p>
          <a:p>
            <a:pPr lvl="1"/>
            <a:r>
              <a:rPr lang="en-US" dirty="0">
                <a:latin typeface="Bodoni MT" pitchFamily="18" charset="0"/>
              </a:rPr>
              <a:t> </a:t>
            </a:r>
            <a:r>
              <a:rPr lang="en-US" dirty="0"/>
              <a:t>Array factor as grating-lobe sum.</a:t>
            </a:r>
          </a:p>
          <a:p>
            <a:r>
              <a:rPr lang="en-US" u="sng" dirty="0"/>
              <a:t>Describe</a:t>
            </a:r>
            <a:r>
              <a:rPr lang="en-US" dirty="0"/>
              <a:t> the difference between </a:t>
            </a:r>
            <a:r>
              <a:rPr lang="en-US" i="1" dirty="0"/>
              <a:t>isolated</a:t>
            </a:r>
            <a:r>
              <a:rPr lang="en-US" dirty="0"/>
              <a:t> and </a:t>
            </a:r>
            <a:r>
              <a:rPr lang="en-US" i="1" dirty="0"/>
              <a:t>embedded</a:t>
            </a:r>
            <a:r>
              <a:rPr lang="en-US" dirty="0"/>
              <a:t> element patterns</a:t>
            </a:r>
          </a:p>
          <a:p>
            <a:r>
              <a:rPr lang="en-US" u="sng" dirty="0"/>
              <a:t>Calculate</a:t>
            </a:r>
            <a:r>
              <a:rPr lang="en-US" dirty="0"/>
              <a:t> Directivity, positions of grating lobes</a:t>
            </a:r>
          </a:p>
        </p:txBody>
      </p:sp>
    </p:spTree>
    <p:extLst>
      <p:ext uri="{BB962C8B-B14F-4D97-AF65-F5344CB8AC3E}">
        <p14:creationId xmlns:p14="http://schemas.microsoft.com/office/powerpoint/2010/main" val="149343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381000"/>
            <a:ext cx="8412832" cy="557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83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98" y="116632"/>
            <a:ext cx="7772400" cy="1143000"/>
          </a:xfrm>
        </p:spPr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How to create an antenna with a big aperture?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406535" name="Rectangle 7"/>
          <p:cNvSpPr>
            <a:spLocks noChangeArrowheads="1"/>
          </p:cNvSpPr>
          <p:nvPr/>
        </p:nvSpPr>
        <p:spPr bwMode="auto">
          <a:xfrm>
            <a:off x="4656834" y="2718374"/>
            <a:ext cx="1703387" cy="12239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3742434" y="2261174"/>
            <a:ext cx="1752600" cy="457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647434" y="2261174"/>
            <a:ext cx="1752600" cy="45719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3742434" y="2108774"/>
            <a:ext cx="35814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266434" y="1727774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r>
              <a:rPr lang="el-GR" dirty="0" smtClean="0"/>
              <a:t>λ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37834" y="3094909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r>
              <a:rPr lang="el-GR" dirty="0" smtClean="0"/>
              <a:t>λ</a:t>
            </a:r>
            <a:r>
              <a:rPr lang="sv-SE" dirty="0" smtClean="0"/>
              <a:t>×5</a:t>
            </a:r>
            <a:r>
              <a:rPr lang="el-GR" dirty="0" smtClean="0"/>
              <a:t>λ</a:t>
            </a:r>
            <a:endParaRPr lang="en-US" dirty="0"/>
          </a:p>
        </p:txBody>
      </p:sp>
      <p:sp>
        <p:nvSpPr>
          <p:cNvPr id="22" name="Flowchart: Manual Operation 21"/>
          <p:cNvSpPr/>
          <p:nvPr/>
        </p:nvSpPr>
        <p:spPr bwMode="auto">
          <a:xfrm rot="5400000">
            <a:off x="4302946" y="4137574"/>
            <a:ext cx="685800" cy="1600200"/>
          </a:xfrm>
          <a:prstGeom prst="flowChartManualOperati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91712" y="4590309"/>
            <a:ext cx="487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5</a:t>
            </a:r>
            <a:r>
              <a:rPr lang="el-GR" dirty="0" smtClean="0"/>
              <a:t>λ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202822" y="1904999"/>
            <a:ext cx="24994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dirty="0" smtClean="0"/>
              <a:t>1. Big dipole?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68234" y="4547174"/>
            <a:ext cx="2225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dirty="0" smtClean="0"/>
              <a:t>3. Big horn?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68234" y="5631903"/>
            <a:ext cx="3685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dirty="0" smtClean="0"/>
              <a:t>4. Reflector antenna?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87624" y="3047999"/>
            <a:ext cx="236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dirty="0" smtClean="0"/>
              <a:t>2. Big patch?</a:t>
            </a:r>
          </a:p>
        </p:txBody>
      </p:sp>
    </p:spTree>
    <p:extLst>
      <p:ext uri="{BB962C8B-B14F-4D97-AF65-F5344CB8AC3E}">
        <p14:creationId xmlns:p14="http://schemas.microsoft.com/office/powerpoint/2010/main" val="188814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0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5" grpId="0" animBg="1"/>
      <p:bldP spid="12" grpId="0" animBg="1"/>
      <p:bldP spid="13" grpId="0" animBg="1"/>
      <p:bldP spid="16" grpId="0"/>
      <p:bldP spid="21" grpId="0"/>
      <p:bldP spid="22" grpId="0" animBg="1"/>
      <p:bldP spid="23" grpId="0"/>
      <p:bldP spid="24" grpId="0"/>
      <p:bldP spid="25" grpId="0"/>
      <p:bldP spid="26" grpId="0" build="p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 w="12700">
                  <a:noFill/>
                  <a:prstDash val="solid"/>
                </a:ln>
              </a:rPr>
              <a:t>But</a:t>
            </a:r>
            <a:endParaRPr lang="en-US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0600" y="2133600"/>
            <a:ext cx="7083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Horn and reflector have big volumes.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0600" y="3163669"/>
            <a:ext cx="7499169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Any other way?</a:t>
            </a:r>
          </a:p>
          <a:p>
            <a:endParaRPr lang="sv-SE" dirty="0" smtClean="0"/>
          </a:p>
          <a:p>
            <a:r>
              <a:rPr lang="sv-SE" dirty="0" smtClean="0"/>
              <a:t>What </a:t>
            </a:r>
            <a:r>
              <a:rPr lang="sv-SE" dirty="0"/>
              <a:t>if we use several antennas in some ”intelligent” way?</a:t>
            </a:r>
          </a:p>
          <a:p>
            <a:endParaRPr lang="sv-SE" dirty="0"/>
          </a:p>
          <a:p>
            <a:r>
              <a:rPr lang="sv-SE" dirty="0"/>
              <a:t>Can we gain anything from it?</a:t>
            </a:r>
          </a:p>
          <a:p>
            <a:endParaRPr lang="sv-SE" dirty="0"/>
          </a:p>
          <a:p>
            <a:r>
              <a:rPr lang="sv-SE" dirty="0"/>
              <a:t>How to analyze this new antenna system?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82311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8519"/>
            <a:ext cx="7772400" cy="1143000"/>
          </a:xfrm>
        </p:spPr>
        <p:txBody>
          <a:bodyPr/>
          <a:lstStyle/>
          <a:p>
            <a:r>
              <a:rPr lang="sv-SE" altLang="sv-SE" sz="3600" dirty="0" smtClean="0">
                <a:ln w="12700">
                  <a:noFill/>
                  <a:prstDash val="solid"/>
                </a:ln>
              </a:rPr>
              <a:t>What is an array?</a:t>
            </a:r>
            <a:endParaRPr lang="en-GB" sz="3600" dirty="0">
              <a:ln w="12700">
                <a:noFill/>
                <a:prstDash val="solid"/>
              </a:ln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8693" y="1268760"/>
            <a:ext cx="8173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Array is a collection </a:t>
            </a:r>
            <a:r>
              <a:rPr lang="en-US" dirty="0"/>
              <a:t>of </a:t>
            </a:r>
            <a:r>
              <a:rPr lang="en-US" dirty="0" smtClean="0"/>
              <a:t>antennas </a:t>
            </a:r>
            <a:r>
              <a:rPr lang="en-US" dirty="0"/>
              <a:t>(known as </a:t>
            </a:r>
            <a:r>
              <a:rPr lang="en-US" i="1" dirty="0"/>
              <a:t>elements</a:t>
            </a:r>
            <a:r>
              <a:rPr lang="en-US" dirty="0"/>
              <a:t>) which are integrated within one module, together with electronic </a:t>
            </a:r>
            <a:r>
              <a:rPr lang="en-US" dirty="0" smtClean="0"/>
              <a:t>circuits. </a:t>
            </a:r>
          </a:p>
        </p:txBody>
      </p:sp>
      <p:pic>
        <p:nvPicPr>
          <p:cNvPr id="65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69471"/>
            <a:ext cx="3630601" cy="203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46854" y="2499811"/>
            <a:ext cx="8171885" cy="3893220"/>
            <a:chOff x="646854" y="2499811"/>
            <a:chExt cx="8171885" cy="3893220"/>
          </a:xfrm>
        </p:grpSpPr>
        <p:sp>
          <p:nvSpPr>
            <p:cNvPr id="8" name="Rectangle 7"/>
            <p:cNvSpPr/>
            <p:nvPr/>
          </p:nvSpPr>
          <p:spPr>
            <a:xfrm>
              <a:off x="646854" y="2499811"/>
              <a:ext cx="817188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/>
                <a:t>The </a:t>
              </a:r>
              <a:r>
                <a:rPr lang="en-US" dirty="0"/>
                <a:t>signals are </a:t>
              </a:r>
              <a:r>
                <a:rPr lang="en-US" dirty="0" smtClean="0"/>
                <a:t>combined in the optimal way (</a:t>
              </a:r>
              <a:r>
                <a:rPr lang="en-US" dirty="0"/>
                <a:t>the procedure named ‘</a:t>
              </a:r>
              <a:r>
                <a:rPr lang="en-US" i="1" dirty="0" smtClean="0"/>
                <a:t>beam-forming</a:t>
              </a:r>
              <a:r>
                <a:rPr lang="en-US" dirty="0"/>
                <a:t>’) to achieve the enhanced </a:t>
              </a:r>
              <a:r>
                <a:rPr lang="en-US" dirty="0" smtClean="0"/>
                <a:t>performance as compared to that of a single antenna.</a:t>
              </a:r>
            </a:p>
            <a:p>
              <a:endParaRPr lang="en-US" dirty="0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059832" y="5562034"/>
              <a:ext cx="53285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Power distribution network </a:t>
              </a:r>
              <a:endParaRPr lang="en-GB" dirty="0" smtClean="0"/>
            </a:p>
            <a:p>
              <a:r>
                <a:rPr lang="en-GB" dirty="0" smtClean="0"/>
                <a:t>(</a:t>
              </a:r>
              <a:r>
                <a:rPr lang="en-GB" dirty="0"/>
                <a:t>or </a:t>
              </a:r>
              <a:r>
                <a:rPr lang="en-GB" dirty="0" smtClean="0"/>
                <a:t>beam-forming </a:t>
              </a:r>
              <a:r>
                <a:rPr lang="en-GB" dirty="0"/>
                <a:t>network).</a:t>
              </a:r>
              <a:endParaRPr lang="en-GB" b="1" dirty="0"/>
            </a:p>
          </p:txBody>
        </p:sp>
        <p:cxnSp>
          <p:nvCxnSpPr>
            <p:cNvPr id="11" name="Straight Arrow Connector 10"/>
            <p:cNvCxnSpPr/>
            <p:nvPr/>
          </p:nvCxnSpPr>
          <p:spPr bwMode="auto">
            <a:xfrm flipH="1" flipV="1">
              <a:off x="2483768" y="5157192"/>
              <a:ext cx="360040" cy="72008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4" name="Rectangle 13"/>
          <p:cNvSpPr/>
          <p:nvPr/>
        </p:nvSpPr>
        <p:spPr>
          <a:xfrm>
            <a:off x="4476441" y="4048784"/>
            <a:ext cx="39151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4 patch antenna elements</a:t>
            </a:r>
            <a:endParaRPr lang="en-GB" b="1" dirty="0"/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2555776" y="4279616"/>
            <a:ext cx="1920665" cy="854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0838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13040</TotalTime>
  <Words>2223</Words>
  <Application>Microsoft Office PowerPoint</Application>
  <PresentationFormat>On-screen Show (4:3)</PresentationFormat>
  <Paragraphs>468</Paragraphs>
  <Slides>65</Slides>
  <Notes>53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2" baseType="lpstr">
      <vt:lpstr>Bodoni MT</vt:lpstr>
      <vt:lpstr>Cambria Math</vt:lpstr>
      <vt:lpstr>Symbol</vt:lpstr>
      <vt:lpstr>Times</vt:lpstr>
      <vt:lpstr>Times New Roman</vt:lpstr>
      <vt:lpstr>Blank Presentation</vt:lpstr>
      <vt:lpstr>Equation</vt:lpstr>
      <vt:lpstr>Antenna Course 19-May-2015  Lecture 11</vt:lpstr>
      <vt:lpstr>Learning goals</vt:lpstr>
      <vt:lpstr>Lecture 11 Linear Array Antennas </vt:lpstr>
      <vt:lpstr>Many Applications</vt:lpstr>
      <vt:lpstr>The need for large antenna aperture area</vt:lpstr>
      <vt:lpstr>Key design rules of antennas (A  Dmax)</vt:lpstr>
      <vt:lpstr>How to create an antenna with a big aperture?</vt:lpstr>
      <vt:lpstr>But</vt:lpstr>
      <vt:lpstr>What is an array?</vt:lpstr>
      <vt:lpstr>Operational principle</vt:lpstr>
      <vt:lpstr>Operational principle</vt:lpstr>
      <vt:lpstr>How does the total array far-field function look like?</vt:lpstr>
      <vt:lpstr>Array beam is formed through interferance  of complex far-field functions  of array elements</vt:lpstr>
      <vt:lpstr>PowerPoint Presentation</vt:lpstr>
      <vt:lpstr>Array and element types</vt:lpstr>
      <vt:lpstr>Assumptions in this course</vt:lpstr>
      <vt:lpstr>Assumptions in this course</vt:lpstr>
      <vt:lpstr>Arrays compared to horns and reflectors</vt:lpstr>
      <vt:lpstr>Dipole array with the individual element control for each element  (more flexibility, but expensive)</vt:lpstr>
      <vt:lpstr>Example of a series-fed array           Slot phased array in Lab 2</vt:lpstr>
      <vt:lpstr>Different realizations of array beam-forming networks</vt:lpstr>
      <vt:lpstr>Array antennas are a part of the MIMO technology</vt:lpstr>
      <vt:lpstr>Lecture 11 Linear Array Antennas </vt:lpstr>
      <vt:lpstr>PowerPoint Presentation</vt:lpstr>
      <vt:lpstr>Illustration for a point source array</vt:lpstr>
      <vt:lpstr>Illustration for the linear array  of 2 point sources</vt:lpstr>
      <vt:lpstr>Lecture 11 Linear Array Antennas </vt:lpstr>
      <vt:lpstr>Now let us analyze linear phased array to find its far-field function</vt:lpstr>
      <vt:lpstr>Linear Array of Equispaced Elements</vt:lpstr>
      <vt:lpstr>Radiation field function of an array element</vt:lpstr>
      <vt:lpstr>Radiation field function of the array antenna</vt:lpstr>
      <vt:lpstr>Radiation field function of the array antenna</vt:lpstr>
      <vt:lpstr>Radiation field function of the array antenna</vt:lpstr>
      <vt:lpstr>Example: Array Factor for uniform amplitude and linear phase</vt:lpstr>
      <vt:lpstr>Array factor for  uniform amplitude and linear phase</vt:lpstr>
      <vt:lpstr>Array factor for  uniform amplitude and linear phase</vt:lpstr>
      <vt:lpstr>Direction of maximum radiation</vt:lpstr>
      <vt:lpstr>Linear array: Main lobe direction</vt:lpstr>
      <vt:lpstr>Linear array: Steered main lobe direction</vt:lpstr>
      <vt:lpstr>Illustration of the AF for linear array of given length L for different number of elements N</vt:lpstr>
      <vt:lpstr>Now let us use another method to find far-field function of Linear array</vt:lpstr>
      <vt:lpstr>Lecture 11 Linear Array Antennas </vt:lpstr>
      <vt:lpstr>Definition of excitation function</vt:lpstr>
      <vt:lpstr>Array Factor </vt:lpstr>
      <vt:lpstr>PowerPoint Presentation</vt:lpstr>
      <vt:lpstr>PowerPoint Presentation</vt:lpstr>
      <vt:lpstr>Array factor as infinite grating lobe sum</vt:lpstr>
      <vt:lpstr>Array factor as infinite grating lobe sum</vt:lpstr>
      <vt:lpstr>Graphical representation of array factor and element factor</vt:lpstr>
      <vt:lpstr>Graphical representation of total array pattern </vt:lpstr>
      <vt:lpstr>PowerPoint Presentation</vt:lpstr>
      <vt:lpstr>PowerPoint Presentation</vt:lpstr>
      <vt:lpstr>Linear array: Grating lobes</vt:lpstr>
      <vt:lpstr>Example:  Uniform excitation distribution</vt:lpstr>
      <vt:lpstr>Linear array:  Some basic Principles </vt:lpstr>
      <vt:lpstr>Some Notes  about Array Factor</vt:lpstr>
      <vt:lpstr>Lecture 11 Linear Array Antennas </vt:lpstr>
      <vt:lpstr>Directivity of a long linear array</vt:lpstr>
      <vt:lpstr>Directivity of a long linear array</vt:lpstr>
      <vt:lpstr>Directivity of a long linear array</vt:lpstr>
      <vt:lpstr>Directivity of a long linear array</vt:lpstr>
      <vt:lpstr>Directivity of a long linear array</vt:lpstr>
      <vt:lpstr>How to control the shape of the array beam? </vt:lpstr>
      <vt:lpstr>Learning goals</vt:lpstr>
      <vt:lpstr>PowerPoint Presentation</vt:lpstr>
    </vt:vector>
  </TitlesOfParts>
  <Company>.Chalmers Univ.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Characterization of Antennas</dc:title>
  <dc:creator>.Per-Simon Kildal</dc:creator>
  <cp:lastModifiedBy>andres</cp:lastModifiedBy>
  <cp:revision>666</cp:revision>
  <dcterms:created xsi:type="dcterms:W3CDTF">1999-06-13T11:08:48Z</dcterms:created>
  <dcterms:modified xsi:type="dcterms:W3CDTF">2015-06-01T08:19:43Z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2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4</vt:i4>
  </property>
  <property fmtid="{D5CDD505-2E9C-101B-9397-08002B2CF9AE}" pid="21" name="OutputDir">
    <vt:lpwstr>C:\Per-Simon_hos_Susanne\Antennkursen\99-00\Cd-rom for Microwave Antenna course 1999\OH-slides in html format</vt:lpwstr>
  </property>
</Properties>
</file>