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5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6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8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65" r:id="rId2"/>
    <p:sldMasterId id="2147483680" r:id="rId3"/>
    <p:sldMasterId id="2147483695" r:id="rId4"/>
    <p:sldMasterId id="2147483709" r:id="rId5"/>
    <p:sldMasterId id="2147483724" r:id="rId6"/>
    <p:sldMasterId id="2147483739" r:id="rId7"/>
    <p:sldMasterId id="2147483754" r:id="rId8"/>
    <p:sldMasterId id="2147483769" r:id="rId9"/>
  </p:sldMasterIdLst>
  <p:notesMasterIdLst>
    <p:notesMasterId r:id="rId67"/>
  </p:notesMasterIdLst>
  <p:handoutMasterIdLst>
    <p:handoutMasterId r:id="rId68"/>
  </p:handoutMasterIdLst>
  <p:sldIdLst>
    <p:sldId id="379" r:id="rId10"/>
    <p:sldId id="450" r:id="rId11"/>
    <p:sldId id="503" r:id="rId12"/>
    <p:sldId id="451" r:id="rId13"/>
    <p:sldId id="506" r:id="rId14"/>
    <p:sldId id="458" r:id="rId15"/>
    <p:sldId id="505" r:id="rId16"/>
    <p:sldId id="459" r:id="rId17"/>
    <p:sldId id="468" r:id="rId18"/>
    <p:sldId id="456" r:id="rId19"/>
    <p:sldId id="457" r:id="rId20"/>
    <p:sldId id="453" r:id="rId21"/>
    <p:sldId id="460" r:id="rId22"/>
    <p:sldId id="534" r:id="rId23"/>
    <p:sldId id="454" r:id="rId24"/>
    <p:sldId id="461" r:id="rId25"/>
    <p:sldId id="462" r:id="rId26"/>
    <p:sldId id="463" r:id="rId27"/>
    <p:sldId id="464" r:id="rId28"/>
    <p:sldId id="455" r:id="rId29"/>
    <p:sldId id="465" r:id="rId30"/>
    <p:sldId id="466" r:id="rId31"/>
    <p:sldId id="467" r:id="rId32"/>
    <p:sldId id="535" r:id="rId33"/>
    <p:sldId id="509" r:id="rId34"/>
    <p:sldId id="511" r:id="rId35"/>
    <p:sldId id="512" r:id="rId36"/>
    <p:sldId id="508" r:id="rId37"/>
    <p:sldId id="536" r:id="rId38"/>
    <p:sldId id="510" r:id="rId39"/>
    <p:sldId id="513" r:id="rId40"/>
    <p:sldId id="472" r:id="rId41"/>
    <p:sldId id="478" r:id="rId42"/>
    <p:sldId id="477" r:id="rId43"/>
    <p:sldId id="507" r:id="rId44"/>
    <p:sldId id="514" r:id="rId45"/>
    <p:sldId id="515" r:id="rId46"/>
    <p:sldId id="516" r:id="rId47"/>
    <p:sldId id="517" r:id="rId48"/>
    <p:sldId id="518" r:id="rId49"/>
    <p:sldId id="475" r:id="rId50"/>
    <p:sldId id="519" r:id="rId51"/>
    <p:sldId id="520" r:id="rId52"/>
    <p:sldId id="521" r:id="rId53"/>
    <p:sldId id="476" r:id="rId54"/>
    <p:sldId id="522" r:id="rId55"/>
    <p:sldId id="523" r:id="rId56"/>
    <p:sldId id="524" r:id="rId57"/>
    <p:sldId id="525" r:id="rId58"/>
    <p:sldId id="526" r:id="rId59"/>
    <p:sldId id="527" r:id="rId60"/>
    <p:sldId id="528" r:id="rId61"/>
    <p:sldId id="529" r:id="rId62"/>
    <p:sldId id="530" r:id="rId63"/>
    <p:sldId id="531" r:id="rId64"/>
    <p:sldId id="532" r:id="rId65"/>
    <p:sldId id="533" r:id="rId66"/>
  </p:sldIdLst>
  <p:sldSz cx="9144000" cy="6858000" type="screen4x3"/>
  <p:notesSz cx="6623050" cy="98107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0">
          <p15:clr>
            <a:srgbClr val="A4A3A4"/>
          </p15:clr>
        </p15:guide>
        <p15:guide id="2" pos="208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>
      <p:cViewPr varScale="1">
        <p:scale>
          <a:sx n="118" d="100"/>
          <a:sy n="118" d="100"/>
        </p:scale>
        <p:origin x="126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1998" y="-90"/>
      </p:cViewPr>
      <p:guideLst>
        <p:guide orient="horz" pos="3090"/>
        <p:guide pos="208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98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3" Type="http://schemas.openxmlformats.org/officeDocument/2006/relationships/image" Target="../media/image102.wmf"/><Relationship Id="rId7" Type="http://schemas.openxmlformats.org/officeDocument/2006/relationships/image" Target="../media/image111.wmf"/><Relationship Id="rId2" Type="http://schemas.openxmlformats.org/officeDocument/2006/relationships/image" Target="../media/image101.wmf"/><Relationship Id="rId1" Type="http://schemas.openxmlformats.org/officeDocument/2006/relationships/image" Target="../media/image110.wmf"/><Relationship Id="rId6" Type="http://schemas.openxmlformats.org/officeDocument/2006/relationships/image" Target="../media/image105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Relationship Id="rId9" Type="http://schemas.openxmlformats.org/officeDocument/2006/relationships/image" Target="../media/image11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wmf"/><Relationship Id="rId3" Type="http://schemas.openxmlformats.org/officeDocument/2006/relationships/image" Target="../media/image124.wmf"/><Relationship Id="rId7" Type="http://schemas.openxmlformats.org/officeDocument/2006/relationships/image" Target="../media/image128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6" Type="http://schemas.openxmlformats.org/officeDocument/2006/relationships/image" Target="../media/image127.wmf"/><Relationship Id="rId5" Type="http://schemas.openxmlformats.org/officeDocument/2006/relationships/image" Target="../media/image126.wmf"/><Relationship Id="rId10" Type="http://schemas.openxmlformats.org/officeDocument/2006/relationships/image" Target="../media/image131.wmf"/><Relationship Id="rId4" Type="http://schemas.openxmlformats.org/officeDocument/2006/relationships/image" Target="../media/image125.wmf"/><Relationship Id="rId9" Type="http://schemas.openxmlformats.org/officeDocument/2006/relationships/image" Target="../media/image13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0276" cy="49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16" tIns="43208" rIns="86416" bIns="43208" numCol="1" anchor="t" anchorCtr="0" compatLnSpc="1">
            <a:prstTxWarp prst="textNoShape">
              <a:avLst/>
            </a:prstTxWarp>
          </a:bodyPr>
          <a:lstStyle>
            <a:lvl1pPr defTabSz="863841">
              <a:defRPr sz="1100"/>
            </a:lvl1pPr>
          </a:lstStyle>
          <a:p>
            <a:endParaRPr 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52775" y="0"/>
            <a:ext cx="2868839" cy="49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16" tIns="43208" rIns="86416" bIns="43208" numCol="1" anchor="t" anchorCtr="0" compatLnSpc="1">
            <a:prstTxWarp prst="textNoShape">
              <a:avLst/>
            </a:prstTxWarp>
          </a:bodyPr>
          <a:lstStyle>
            <a:lvl1pPr algn="r" defTabSz="863841">
              <a:defRPr sz="1100"/>
            </a:lvl1pPr>
          </a:lstStyle>
          <a:p>
            <a:endParaRPr lang="en-US"/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19240"/>
            <a:ext cx="2870276" cy="489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16" tIns="43208" rIns="86416" bIns="43208" numCol="1" anchor="b" anchorCtr="0" compatLnSpc="1">
            <a:prstTxWarp prst="textNoShape">
              <a:avLst/>
            </a:prstTxWarp>
          </a:bodyPr>
          <a:lstStyle>
            <a:lvl1pPr defTabSz="863841">
              <a:defRPr sz="1100"/>
            </a:lvl1pPr>
          </a:lstStyle>
          <a:p>
            <a:endParaRPr lang="en-US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52775" y="9319240"/>
            <a:ext cx="2868839" cy="489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16" tIns="43208" rIns="86416" bIns="43208" numCol="1" anchor="b" anchorCtr="0" compatLnSpc="1">
            <a:prstTxWarp prst="textNoShape">
              <a:avLst/>
            </a:prstTxWarp>
          </a:bodyPr>
          <a:lstStyle>
            <a:lvl1pPr algn="r" defTabSz="863841">
              <a:defRPr sz="1100"/>
            </a:lvl1pPr>
          </a:lstStyle>
          <a:p>
            <a:fld id="{1B8F0644-9259-4918-A7B5-BECAE7AE06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42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870276" cy="52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733" tIns="42867" rIns="85733" bIns="42867" numCol="1" anchor="t" anchorCtr="0" compatLnSpc="1">
            <a:prstTxWarp prst="textNoShape">
              <a:avLst/>
            </a:prstTxWarp>
          </a:bodyPr>
          <a:lstStyle>
            <a:lvl1pPr defTabSz="856317">
              <a:defRPr sz="1100"/>
            </a:lvl1pPr>
          </a:lstStyle>
          <a:p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5773" y="1"/>
            <a:ext cx="2870275" cy="52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733" tIns="42867" rIns="85733" bIns="42867" numCol="1" anchor="t" anchorCtr="0" compatLnSpc="1">
            <a:prstTxWarp prst="textNoShape">
              <a:avLst/>
            </a:prstTxWarp>
          </a:bodyPr>
          <a:lstStyle>
            <a:lvl1pPr algn="r" defTabSz="856317">
              <a:defRPr sz="1100"/>
            </a:lvl1pPr>
          </a:lstStyle>
          <a:p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25" y="754063"/>
            <a:ext cx="4903788" cy="36782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33" y="4662053"/>
            <a:ext cx="4833618" cy="4434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733" tIns="42867" rIns="85733" bIns="428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20862"/>
            <a:ext cx="2870276" cy="45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733" tIns="42867" rIns="85733" bIns="42867" numCol="1" anchor="b" anchorCtr="0" compatLnSpc="1">
            <a:prstTxWarp prst="textNoShape">
              <a:avLst/>
            </a:prstTxWarp>
          </a:bodyPr>
          <a:lstStyle>
            <a:lvl1pPr defTabSz="856317">
              <a:defRPr sz="1100"/>
            </a:lvl1pPr>
          </a:lstStyle>
          <a:p>
            <a:endParaRPr 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5773" y="9320862"/>
            <a:ext cx="2870275" cy="45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5733" tIns="42867" rIns="85733" bIns="42867" numCol="1" anchor="b" anchorCtr="0" compatLnSpc="1">
            <a:prstTxWarp prst="textNoShape">
              <a:avLst/>
            </a:prstTxWarp>
          </a:bodyPr>
          <a:lstStyle>
            <a:lvl1pPr algn="r" defTabSz="856317">
              <a:defRPr sz="1100"/>
            </a:lvl1pPr>
          </a:lstStyle>
          <a:p>
            <a:fld id="{D4BC8515-CDA9-4354-9F1C-DFF8E5FC5E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9299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76369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16335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40328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2305" y="4657776"/>
            <a:ext cx="5298440" cy="441660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EBG surfaces are, in most studies, planar with 2-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D periodic structure, along which the surface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wave propagation is forbidden in a certain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frequency band, i.e., there is a bandgap in the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dispersion diagram of the surface wave. The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quality of the EBG surface is often measured in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terms of the size of the bandgap.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Original EBG structures have the form of metal patches on a planar grounded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dielectric slab, with metalized via holes connecting the centre of the patches and the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ground plane. </a:t>
            </a:r>
          </a:p>
        </p:txBody>
      </p:sp>
    </p:spTree>
    <p:extLst>
      <p:ext uri="{BB962C8B-B14F-4D97-AF65-F5344CB8AC3E}">
        <p14:creationId xmlns:p14="http://schemas.microsoft.com/office/powerpoint/2010/main" val="2979376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14938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3840" y="4660992"/>
            <a:ext cx="5295374" cy="441339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386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6181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7972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402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8452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75481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88577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24680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37960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Rubrik, text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Rubrik och fyra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80772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sv-S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29400"/>
            <a:ext cx="51054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7E9D2209-1669-45A5-A4BC-4197A9FBF12B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2B996FC4-546F-4013-AA15-D27759D09D1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eaLnBrk="1" hangingPunct="1">
              <a:defRPr/>
            </a:pPr>
            <a:fld id="{5FDB9CAC-5A2D-4009-AEDD-14B7E0B009CF}" type="slidenum">
              <a:rPr lang="en-US" sz="1800">
                <a:solidFill>
                  <a:srgbClr val="000000"/>
                </a:solidFill>
              </a:rPr>
              <a:pPr eaLnBrk="1" hangingPunct="1">
                <a:defRPr/>
              </a:pPr>
              <a:t>‹#›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9400"/>
            <a:ext cx="5105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 eaLnBrk="1" hangingPunct="1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458200" y="6519446"/>
            <a:ext cx="713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35CDD6B-BCB0-49C6-8017-20C8A828A004}" type="slidenum">
              <a:rPr lang="sv-SE" sz="1600" smtClean="0"/>
              <a:t>‹#›</a:t>
            </a:fld>
            <a:endParaRPr lang="sv-S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7.wmf"/><Relationship Id="rId3" Type="http://schemas.openxmlformats.org/officeDocument/2006/relationships/image" Target="../media/image22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4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5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7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40.w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9.wmf"/><Relationship Id="rId5" Type="http://schemas.openxmlformats.org/officeDocument/2006/relationships/image" Target="../media/image42.png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41.png"/><Relationship Id="rId9" Type="http://schemas.openxmlformats.org/officeDocument/2006/relationships/image" Target="../media/image3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49.wmf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10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jpeg"/><Relationship Id="rId5" Type="http://schemas.openxmlformats.org/officeDocument/2006/relationships/image" Target="../media/image50.emf"/><Relationship Id="rId4" Type="http://schemas.openxmlformats.org/officeDocument/2006/relationships/oleObject" Target="../embeddings/oleObject2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0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0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jpg"/><Relationship Id="rId2" Type="http://schemas.openxmlformats.org/officeDocument/2006/relationships/image" Target="../media/image56.jpe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0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7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oleObject" Target="../embeddings/oleObject30.bin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80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4.png"/><Relationship Id="rId5" Type="http://schemas.openxmlformats.org/officeDocument/2006/relationships/image" Target="../media/image86.png"/><Relationship Id="rId4" Type="http://schemas.openxmlformats.org/officeDocument/2006/relationships/image" Target="../media/image85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oleObject" Target="../embeddings/oleObject33.bin"/><Relationship Id="rId7" Type="http://schemas.openxmlformats.org/officeDocument/2006/relationships/image" Target="../media/image88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83.png"/><Relationship Id="rId4" Type="http://schemas.openxmlformats.org/officeDocument/2006/relationships/image" Target="../media/image80.wmf"/><Relationship Id="rId9" Type="http://schemas.openxmlformats.org/officeDocument/2006/relationships/image" Target="../media/image89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c:\eudorafolder\attach\RC_3D_fields-1.wmv" TargetMode="External"/><Relationship Id="rId5" Type="http://schemas.openxmlformats.org/officeDocument/2006/relationships/image" Target="../media/image92.jpeg"/><Relationship Id="rId4" Type="http://schemas.openxmlformats.org/officeDocument/2006/relationships/image" Target="../media/image9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94.emf"/><Relationship Id="rId4" Type="http://schemas.openxmlformats.org/officeDocument/2006/relationships/image" Target="../media/image93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image" Target="../media/image97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6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95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84.png"/><Relationship Id="rId4" Type="http://schemas.openxmlformats.org/officeDocument/2006/relationships/image" Target="../media/image98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image" Target="../media/image107.wmf"/><Relationship Id="rId18" Type="http://schemas.openxmlformats.org/officeDocument/2006/relationships/image" Target="../media/image108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105.wmf"/><Relationship Id="rId17" Type="http://schemas.openxmlformats.org/officeDocument/2006/relationships/image" Target="../media/image98.wmf"/><Relationship Id="rId2" Type="http://schemas.openxmlformats.org/officeDocument/2006/relationships/slideLayout" Target="../slideLayouts/slideLayout18.xml"/><Relationship Id="rId16" Type="http://schemas.openxmlformats.org/officeDocument/2006/relationships/oleObject" Target="../embeddings/oleObject46.bin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5" Type="http://schemas.openxmlformats.org/officeDocument/2006/relationships/image" Target="../media/image106.wmf"/><Relationship Id="rId10" Type="http://schemas.openxmlformats.org/officeDocument/2006/relationships/image" Target="../media/image104.wmf"/><Relationship Id="rId4" Type="http://schemas.openxmlformats.org/officeDocument/2006/relationships/image" Target="../media/image101.wmf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oleObject" Target="../embeddings/oleObject52.bin"/><Relationship Id="rId18" Type="http://schemas.openxmlformats.org/officeDocument/2006/relationships/oleObject" Target="../embeddings/oleObject54.bin"/><Relationship Id="rId3" Type="http://schemas.openxmlformats.org/officeDocument/2006/relationships/oleObject" Target="../embeddings/oleObject47.bin"/><Relationship Id="rId21" Type="http://schemas.openxmlformats.org/officeDocument/2006/relationships/image" Target="../media/image113.wmf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104.wmf"/><Relationship Id="rId17" Type="http://schemas.openxmlformats.org/officeDocument/2006/relationships/image" Target="../media/image84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11.wmf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1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103.wmf"/><Relationship Id="rId19" Type="http://schemas.openxmlformats.org/officeDocument/2006/relationships/image" Target="../media/image112.wmf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10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image" Target="../media/image116.wmf"/><Relationship Id="rId12" Type="http://schemas.openxmlformats.org/officeDocument/2006/relationships/image" Target="../media/image118.wmf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20.wmf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2.bin"/><Relationship Id="rId10" Type="http://schemas.openxmlformats.org/officeDocument/2006/relationships/image" Target="../media/image99.png"/><Relationship Id="rId4" Type="http://schemas.openxmlformats.org/officeDocument/2006/relationships/image" Target="../media/image115.wmf"/><Relationship Id="rId9" Type="http://schemas.openxmlformats.org/officeDocument/2006/relationships/image" Target="../media/image117.wmf"/><Relationship Id="rId14" Type="http://schemas.openxmlformats.org/officeDocument/2006/relationships/image" Target="../media/image119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emf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128.wmf"/><Relationship Id="rId3" Type="http://schemas.openxmlformats.org/officeDocument/2006/relationships/image" Target="../media/image132.jpeg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125.wmf"/><Relationship Id="rId17" Type="http://schemas.openxmlformats.org/officeDocument/2006/relationships/oleObject" Target="../embeddings/oleObject69.bin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27.wmf"/><Relationship Id="rId20" Type="http://schemas.openxmlformats.org/officeDocument/2006/relationships/image" Target="../media/image129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131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124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133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126.wmf"/><Relationship Id="rId22" Type="http://schemas.openxmlformats.org/officeDocument/2006/relationships/image" Target="../media/image130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4495800"/>
          </a:xfrm>
        </p:spPr>
        <p:txBody>
          <a:bodyPr/>
          <a:lstStyle/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Lecture 14</a:t>
            </a:r>
            <a:b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sz="4000" dirty="0" smtClean="0">
                <a:solidFill>
                  <a:schemeClr val="accent2">
                    <a:lumMod val="75000"/>
                  </a:schemeClr>
                </a:solidFill>
              </a:rPr>
              <a:t>Materials for antenna design</a:t>
            </a:r>
            <a:br>
              <a:rPr lang="en-GB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sz="4000" dirty="0" smtClean="0">
                <a:solidFill>
                  <a:schemeClr val="accent2">
                    <a:lumMod val="75000"/>
                  </a:schemeClr>
                </a:solidFill>
              </a:rPr>
              <a:t>&amp;</a:t>
            </a:r>
            <a:br>
              <a:rPr lang="en-GB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sz="4000" dirty="0" smtClean="0">
                <a:solidFill>
                  <a:schemeClr val="accent2">
                    <a:lumMod val="75000"/>
                  </a:schemeClr>
                </a:solidFill>
              </a:rPr>
              <a:t>Fundamental limitation of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2400" b="1" i="1" dirty="0" smtClean="0">
                <a:solidFill>
                  <a:srgbClr val="FF0000"/>
                </a:solidFill>
              </a:rPr>
              <a:t>By</a:t>
            </a:r>
            <a:r>
              <a:rPr lang="en-GB" sz="4000" dirty="0" smtClean="0">
                <a:solidFill>
                  <a:srgbClr val="FF0000"/>
                </a:solidFill>
              </a:rPr>
              <a:t/>
            </a:r>
            <a:br>
              <a:rPr lang="en-GB" sz="4000" dirty="0" smtClean="0">
                <a:solidFill>
                  <a:srgbClr val="FF0000"/>
                </a:solidFill>
              </a:rPr>
            </a:br>
            <a:r>
              <a:rPr lang="en-GB" sz="2000" b="1" i="1" dirty="0" smtClean="0">
                <a:solidFill>
                  <a:srgbClr val="FF0000"/>
                </a:solidFill>
              </a:rPr>
              <a:t>Ashraf Uz Zaman</a:t>
            </a:r>
            <a:br>
              <a:rPr lang="en-GB" sz="2000" b="1" i="1" dirty="0" smtClean="0">
                <a:solidFill>
                  <a:srgbClr val="FF0000"/>
                </a:solidFill>
              </a:rPr>
            </a:br>
            <a:r>
              <a:rPr lang="en-GB" sz="2000" b="1" i="1" dirty="0" smtClean="0">
                <a:solidFill>
                  <a:srgbClr val="FF0000"/>
                </a:solidFill>
              </a:rPr>
              <a:t>zaman@chalmers.se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657600"/>
            <a:ext cx="1619250" cy="2095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0" y="6324600"/>
            <a:ext cx="457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1676400"/>
          </a:xfrm>
        </p:spPr>
        <p:txBody>
          <a:bodyPr/>
          <a:lstStyle/>
          <a:p>
            <a:r>
              <a:rPr lang="en-US" sz="4000" dirty="0" smtClean="0"/>
              <a:t>Soft and hard surfaces originate from </a:t>
            </a:r>
            <a:br>
              <a:rPr lang="en-US" sz="4000" dirty="0" smtClean="0"/>
            </a:br>
            <a:r>
              <a:rPr lang="en-US" sz="4000" dirty="0" smtClean="0"/>
              <a:t>acoustics and diffraction theory</a:t>
            </a:r>
            <a:br>
              <a:rPr lang="en-US" sz="4000" dirty="0" smtClean="0"/>
            </a:br>
            <a:r>
              <a:rPr lang="en-US" sz="4000" i="1" dirty="0" smtClean="0">
                <a:solidFill>
                  <a:schemeClr val="tx1"/>
                </a:solidFill>
              </a:rPr>
              <a:t>p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is acoustic pressure</a:t>
            </a:r>
            <a:endParaRPr lang="en-US" sz="3200" dirty="0" smtClean="0"/>
          </a:p>
        </p:txBody>
      </p:sp>
      <p:graphicFrame>
        <p:nvGraphicFramePr>
          <p:cNvPr id="600067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2193925"/>
          <a:ext cx="7772400" cy="4114800"/>
        </p:xfrm>
        <a:graphic>
          <a:graphicData uri="http://schemas.openxmlformats.org/drawingml/2006/table">
            <a:tbl>
              <a:tblPr/>
              <a:tblGrid>
                <a:gridCol w="2590800"/>
                <a:gridCol w="2590800"/>
                <a:gridCol w="25908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Surface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Boundary condition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Wave propagating at surface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Soft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33800" y="3733800"/>
          <a:ext cx="14033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0590" name="Equation" r:id="rId4" imgW="368280" imgH="203040" progId="Equation.3">
                  <p:embed/>
                </p:oleObj>
              </mc:Choice>
              <mc:Fallback>
                <p:oleObj name="Equation" r:id="rId4" imgW="3682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733800"/>
                        <a:ext cx="140335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779838" y="4868863"/>
          <a:ext cx="1524000" cy="131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0591" name="Equation" r:id="rId6" imgW="457200" imgH="393480" progId="Equation.3">
                  <p:embed/>
                </p:oleObj>
              </mc:Choice>
              <mc:Fallback>
                <p:oleObj name="Equation" r:id="rId6" imgW="45720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868863"/>
                        <a:ext cx="1524000" cy="1312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26450" cy="1143000"/>
          </a:xfrm>
          <a:solidFill>
            <a:schemeClr val="bg1"/>
          </a:solidFill>
        </p:spPr>
        <p:txBody>
          <a:bodyPr/>
          <a:lstStyle/>
          <a:p>
            <a:r>
              <a:rPr lang="en-US" sz="3200" dirty="0" smtClean="0"/>
              <a:t>Soft and hard surfaces in electromagnetics</a:t>
            </a:r>
          </a:p>
        </p:txBody>
      </p:sp>
      <p:graphicFrame>
        <p:nvGraphicFramePr>
          <p:cNvPr id="603139" name="Group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80706848"/>
              </p:ext>
            </p:extLst>
          </p:nvPr>
        </p:nvGraphicFramePr>
        <p:xfrm>
          <a:off x="1258888" y="2565400"/>
          <a:ext cx="6842125" cy="2016126"/>
        </p:xfrm>
        <a:graphic>
          <a:graphicData uri="http://schemas.openxmlformats.org/drawingml/2006/table">
            <a:tbl>
              <a:tblPr/>
              <a:tblGrid>
                <a:gridCol w="1657350"/>
                <a:gridCol w="1800225"/>
                <a:gridCol w="3384550"/>
              </a:tblGrid>
              <a:tr h="92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Type of surface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Boundary condition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Wave propagation at surface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0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Smooth conductor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STOP for HOR pol.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imes New Roman" pitchFamily="18" charset="0"/>
                        </a:rPr>
                        <a:t>GO  for VER pol.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3153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03575" y="3589338"/>
          <a:ext cx="1296988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614" name="Equation" r:id="rId4" imgW="596880" imgH="457200" progId="Equation.3">
                  <p:embed/>
                </p:oleObj>
              </mc:Choice>
              <mc:Fallback>
                <p:oleObj name="Equation" r:id="rId4" imgW="596880" imgH="457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589338"/>
                        <a:ext cx="1296988" cy="9921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676400" y="1213822"/>
            <a:ext cx="5848350" cy="1100541"/>
            <a:chOff x="975" y="480"/>
            <a:chExt cx="3969" cy="924"/>
          </a:xfrm>
        </p:grpSpPr>
        <p:sp>
          <p:nvSpPr>
            <p:cNvPr id="2082" name="AutoShape 19"/>
            <p:cNvSpPr>
              <a:spLocks noChangeArrowheads="1"/>
            </p:cNvSpPr>
            <p:nvPr/>
          </p:nvSpPr>
          <p:spPr bwMode="auto">
            <a:xfrm>
              <a:off x="975" y="769"/>
              <a:ext cx="3969" cy="635"/>
            </a:xfrm>
            <a:prstGeom prst="parallelogram">
              <a:avLst>
                <a:gd name="adj" fmla="val 156260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Times New Roman" pitchFamily="18" charset="0"/>
              </a:endParaRPr>
            </a:p>
          </p:txBody>
        </p:sp>
        <p:sp>
          <p:nvSpPr>
            <p:cNvPr id="2083" name="Line 20"/>
            <p:cNvSpPr>
              <a:spLocks noChangeShapeType="1"/>
            </p:cNvSpPr>
            <p:nvPr/>
          </p:nvSpPr>
          <p:spPr bwMode="auto">
            <a:xfrm flipV="1">
              <a:off x="2278" y="709"/>
              <a:ext cx="0" cy="52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84" name="Freeform 21"/>
            <p:cNvSpPr>
              <a:spLocks/>
            </p:cNvSpPr>
            <p:nvPr/>
          </p:nvSpPr>
          <p:spPr bwMode="auto">
            <a:xfrm>
              <a:off x="2276" y="1106"/>
              <a:ext cx="909" cy="168"/>
            </a:xfrm>
            <a:custGeom>
              <a:avLst/>
              <a:gdLst>
                <a:gd name="T0" fmla="*/ 0 w 864"/>
                <a:gd name="T1" fmla="*/ 104 h 168"/>
                <a:gd name="T2" fmla="*/ 69 w 864"/>
                <a:gd name="T3" fmla="*/ 8 h 168"/>
                <a:gd name="T4" fmla="*/ 137 w 864"/>
                <a:gd name="T5" fmla="*/ 152 h 168"/>
                <a:gd name="T6" fmla="*/ 206 w 864"/>
                <a:gd name="T7" fmla="*/ 8 h 168"/>
                <a:gd name="T8" fmla="*/ 275 w 864"/>
                <a:gd name="T9" fmla="*/ 152 h 168"/>
                <a:gd name="T10" fmla="*/ 342 w 864"/>
                <a:gd name="T11" fmla="*/ 8 h 168"/>
                <a:gd name="T12" fmla="*/ 411 w 864"/>
                <a:gd name="T13" fmla="*/ 152 h 168"/>
                <a:gd name="T14" fmla="*/ 479 w 864"/>
                <a:gd name="T15" fmla="*/ 8 h 168"/>
                <a:gd name="T16" fmla="*/ 547 w 864"/>
                <a:gd name="T17" fmla="*/ 152 h 168"/>
                <a:gd name="T18" fmla="*/ 618 w 864"/>
                <a:gd name="T19" fmla="*/ 8 h 168"/>
                <a:gd name="T20" fmla="*/ 685 w 864"/>
                <a:gd name="T21" fmla="*/ 152 h 168"/>
                <a:gd name="T22" fmla="*/ 753 w 864"/>
                <a:gd name="T23" fmla="*/ 8 h 168"/>
                <a:gd name="T24" fmla="*/ 823 w 864"/>
                <a:gd name="T25" fmla="*/ 152 h 168"/>
                <a:gd name="T26" fmla="*/ 891 w 864"/>
                <a:gd name="T27" fmla="*/ 8 h 168"/>
                <a:gd name="T28" fmla="*/ 959 w 864"/>
                <a:gd name="T29" fmla="*/ 152 h 168"/>
                <a:gd name="T30" fmla="*/ 1028 w 864"/>
                <a:gd name="T31" fmla="*/ 104 h 168"/>
                <a:gd name="T32" fmla="*/ 1232 w 864"/>
                <a:gd name="T33" fmla="*/ 104 h 1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64"/>
                <a:gd name="T52" fmla="*/ 0 h 168"/>
                <a:gd name="T53" fmla="*/ 864 w 864"/>
                <a:gd name="T54" fmla="*/ 168 h 1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64" h="168">
                  <a:moveTo>
                    <a:pt x="0" y="104"/>
                  </a:moveTo>
                  <a:cubicBezTo>
                    <a:pt x="16" y="52"/>
                    <a:pt x="32" y="0"/>
                    <a:pt x="48" y="8"/>
                  </a:cubicBezTo>
                  <a:cubicBezTo>
                    <a:pt x="64" y="16"/>
                    <a:pt x="80" y="152"/>
                    <a:pt x="96" y="152"/>
                  </a:cubicBezTo>
                  <a:cubicBezTo>
                    <a:pt x="112" y="152"/>
                    <a:pt x="128" y="8"/>
                    <a:pt x="144" y="8"/>
                  </a:cubicBezTo>
                  <a:cubicBezTo>
                    <a:pt x="160" y="8"/>
                    <a:pt x="176" y="152"/>
                    <a:pt x="192" y="152"/>
                  </a:cubicBezTo>
                  <a:cubicBezTo>
                    <a:pt x="208" y="152"/>
                    <a:pt x="224" y="8"/>
                    <a:pt x="240" y="8"/>
                  </a:cubicBezTo>
                  <a:cubicBezTo>
                    <a:pt x="256" y="8"/>
                    <a:pt x="272" y="152"/>
                    <a:pt x="288" y="152"/>
                  </a:cubicBezTo>
                  <a:cubicBezTo>
                    <a:pt x="304" y="152"/>
                    <a:pt x="320" y="8"/>
                    <a:pt x="336" y="8"/>
                  </a:cubicBezTo>
                  <a:cubicBezTo>
                    <a:pt x="352" y="8"/>
                    <a:pt x="368" y="152"/>
                    <a:pt x="384" y="152"/>
                  </a:cubicBezTo>
                  <a:cubicBezTo>
                    <a:pt x="400" y="152"/>
                    <a:pt x="416" y="8"/>
                    <a:pt x="432" y="8"/>
                  </a:cubicBezTo>
                  <a:cubicBezTo>
                    <a:pt x="448" y="8"/>
                    <a:pt x="464" y="152"/>
                    <a:pt x="480" y="152"/>
                  </a:cubicBezTo>
                  <a:cubicBezTo>
                    <a:pt x="496" y="152"/>
                    <a:pt x="512" y="8"/>
                    <a:pt x="528" y="8"/>
                  </a:cubicBezTo>
                  <a:cubicBezTo>
                    <a:pt x="544" y="8"/>
                    <a:pt x="560" y="152"/>
                    <a:pt x="576" y="152"/>
                  </a:cubicBezTo>
                  <a:cubicBezTo>
                    <a:pt x="592" y="152"/>
                    <a:pt x="608" y="8"/>
                    <a:pt x="624" y="8"/>
                  </a:cubicBezTo>
                  <a:cubicBezTo>
                    <a:pt x="640" y="8"/>
                    <a:pt x="656" y="136"/>
                    <a:pt x="672" y="152"/>
                  </a:cubicBezTo>
                  <a:cubicBezTo>
                    <a:pt x="688" y="168"/>
                    <a:pt x="688" y="112"/>
                    <a:pt x="720" y="104"/>
                  </a:cubicBezTo>
                  <a:cubicBezTo>
                    <a:pt x="752" y="96"/>
                    <a:pt x="840" y="104"/>
                    <a:pt x="864" y="104"/>
                  </a:cubicBezTo>
                </a:path>
              </a:pathLst>
            </a:custGeom>
            <a:solidFill>
              <a:srgbClr val="3399FF"/>
            </a:solidFill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Times New Roman" pitchFamily="18" charset="0"/>
              </a:endParaRPr>
            </a:p>
          </p:txBody>
        </p:sp>
        <p:sp>
          <p:nvSpPr>
            <p:cNvPr id="2085" name="Text Box 22"/>
            <p:cNvSpPr txBox="1">
              <a:spLocks noChangeArrowheads="1"/>
            </p:cNvSpPr>
            <p:nvPr/>
          </p:nvSpPr>
          <p:spPr bwMode="auto">
            <a:xfrm>
              <a:off x="3185" y="1017"/>
              <a:ext cx="1237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latin typeface="Times New Roman" pitchFamily="18" charset="0"/>
                </a:rPr>
                <a:t>Wave direction</a:t>
              </a:r>
            </a:p>
          </p:txBody>
        </p:sp>
        <p:sp>
          <p:nvSpPr>
            <p:cNvPr id="2086" name="Text Box 23"/>
            <p:cNvSpPr txBox="1">
              <a:spLocks noChangeArrowheads="1"/>
            </p:cNvSpPr>
            <p:nvPr/>
          </p:nvSpPr>
          <p:spPr bwMode="auto">
            <a:xfrm>
              <a:off x="2129" y="480"/>
              <a:ext cx="1531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 i="1" dirty="0" err="1">
                  <a:latin typeface="Times New Roman" pitchFamily="18" charset="0"/>
                </a:rPr>
                <a:t>VERtical</a:t>
              </a:r>
              <a:r>
                <a:rPr lang="en-US" sz="1800" b="1" i="1" dirty="0">
                  <a:latin typeface="Times New Roman" pitchFamily="18" charset="0"/>
                </a:rPr>
                <a:t> polarization</a:t>
              </a:r>
            </a:p>
          </p:txBody>
        </p:sp>
        <p:sp>
          <p:nvSpPr>
            <p:cNvPr id="2087" name="Line 24"/>
            <p:cNvSpPr>
              <a:spLocks noChangeShapeType="1"/>
            </p:cNvSpPr>
            <p:nvPr/>
          </p:nvSpPr>
          <p:spPr bwMode="auto">
            <a:xfrm flipV="1">
              <a:off x="2278" y="958"/>
              <a:ext cx="272" cy="22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88" name="Text Box 25"/>
            <p:cNvSpPr txBox="1">
              <a:spLocks noChangeArrowheads="1"/>
            </p:cNvSpPr>
            <p:nvPr/>
          </p:nvSpPr>
          <p:spPr bwMode="auto">
            <a:xfrm>
              <a:off x="2538" y="707"/>
              <a:ext cx="1178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 i="1" dirty="0" err="1">
                  <a:latin typeface="Times New Roman" pitchFamily="18" charset="0"/>
                </a:rPr>
                <a:t>HORizontal</a:t>
              </a:r>
              <a:r>
                <a:rPr lang="en-US" sz="1800" b="1" i="1" dirty="0">
                  <a:latin typeface="Times New Roman" pitchFamily="18" charset="0"/>
                </a:rPr>
                <a:t> pol.</a:t>
              </a:r>
            </a:p>
          </p:txBody>
        </p:sp>
      </p:grpSp>
      <p:graphicFrame>
        <p:nvGraphicFramePr>
          <p:cNvPr id="603162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7298"/>
              </p:ext>
            </p:extLst>
          </p:nvPr>
        </p:nvGraphicFramePr>
        <p:xfrm>
          <a:off x="1258888" y="4581525"/>
          <a:ext cx="6842125" cy="2124076"/>
        </p:xfrm>
        <a:graphic>
          <a:graphicData uri="http://schemas.openxmlformats.org/drawingml/2006/table">
            <a:tbl>
              <a:tblPr/>
              <a:tblGrid>
                <a:gridCol w="1657350"/>
                <a:gridCol w="1800225"/>
                <a:gridCol w="338455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Soft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surface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STOP for HOR pol.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STOP  for VER pol.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Hard surface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imes New Roman" pitchFamily="18" charset="0"/>
                        </a:rPr>
                        <a:t>GO for HOR pol.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Times New Roman" pitchFamily="18" charset="0"/>
                        </a:rPr>
                        <a:t>GO  for VER pol.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3176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132138" y="4652963"/>
          <a:ext cx="133350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615" name="Equation" r:id="rId6" imgW="622080" imgH="939600" progId="Equation.3">
                  <p:embed/>
                </p:oleObj>
              </mc:Choice>
              <mc:Fallback>
                <p:oleObj name="Equation" r:id="rId6" imgW="622080" imgH="939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652963"/>
                        <a:ext cx="1333500" cy="20161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3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3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3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3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3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1752600"/>
          </a:xfrm>
        </p:spPr>
        <p:txBody>
          <a:bodyPr/>
          <a:lstStyle/>
          <a:p>
            <a:r>
              <a:rPr lang="en-US" dirty="0" smtClean="0">
                <a:solidFill>
                  <a:srgbClr val="6699FF"/>
                </a:solidFill>
              </a:rPr>
              <a:t>PEC</a:t>
            </a:r>
            <a:r>
              <a:rPr lang="en-US" dirty="0" smtClean="0"/>
              <a:t>/</a:t>
            </a:r>
            <a:r>
              <a:rPr lang="en-US" dirty="0" smtClean="0">
                <a:solidFill>
                  <a:srgbClr val="FFCC00"/>
                </a:solidFill>
              </a:rPr>
              <a:t>PMC</a:t>
            </a:r>
            <a:r>
              <a:rPr lang="en-US" dirty="0" smtClean="0"/>
              <a:t> strip model of ideal soft and hard surfaces</a:t>
            </a:r>
            <a:endParaRPr lang="en-US" sz="2800" dirty="0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286000"/>
            <a:ext cx="4114800" cy="37084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3200" i="1" dirty="0" smtClean="0"/>
              <a:t>Ideal soft surface</a:t>
            </a:r>
            <a:br>
              <a:rPr lang="en-US" sz="3200" i="1" dirty="0" smtClean="0"/>
            </a:br>
            <a:r>
              <a:rPr lang="en-US" sz="3200" i="1" dirty="0" smtClean="0"/>
              <a:t>=  </a:t>
            </a:r>
            <a:r>
              <a:rPr lang="en-US" sz="3200" b="1" i="1" dirty="0" smtClean="0">
                <a:solidFill>
                  <a:schemeClr val="tx2"/>
                </a:solidFill>
              </a:rPr>
              <a:t>STOP</a:t>
            </a:r>
            <a:r>
              <a:rPr lang="en-US" sz="3200" i="1" dirty="0" smtClean="0"/>
              <a:t> surface</a:t>
            </a:r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286000"/>
            <a:ext cx="4114800" cy="37084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i="1" dirty="0" smtClean="0"/>
              <a:t>Ideal hard surface</a:t>
            </a:r>
            <a:br>
              <a:rPr lang="en-US" i="1" dirty="0" smtClean="0"/>
            </a:br>
            <a:r>
              <a:rPr lang="en-US" i="1" dirty="0" smtClean="0"/>
              <a:t>=  </a:t>
            </a:r>
            <a:r>
              <a:rPr lang="en-US" b="1" i="1" dirty="0" smtClean="0">
                <a:solidFill>
                  <a:srgbClr val="009900"/>
                </a:solidFill>
              </a:rPr>
              <a:t>GO</a:t>
            </a:r>
            <a:r>
              <a:rPr lang="en-US" i="1" dirty="0" smtClean="0"/>
              <a:t> surface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9749" y="4086225"/>
            <a:ext cx="3529013" cy="1152525"/>
            <a:chOff x="385" y="2432"/>
            <a:chExt cx="2223" cy="726"/>
          </a:xfrm>
        </p:grpSpPr>
        <p:sp>
          <p:nvSpPr>
            <p:cNvPr id="3098" name="AutoShape 6"/>
            <p:cNvSpPr>
              <a:spLocks noChangeArrowheads="1"/>
            </p:cNvSpPr>
            <p:nvPr/>
          </p:nvSpPr>
          <p:spPr bwMode="auto">
            <a:xfrm>
              <a:off x="385" y="2432"/>
              <a:ext cx="2223" cy="726"/>
            </a:xfrm>
            <a:prstGeom prst="cube">
              <a:avLst>
                <a:gd name="adj" fmla="val 10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99" name="AutoShape 7"/>
            <p:cNvSpPr>
              <a:spLocks noChangeArrowheads="1"/>
            </p:cNvSpPr>
            <p:nvPr/>
          </p:nvSpPr>
          <p:spPr bwMode="auto">
            <a:xfrm>
              <a:off x="1746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0" name="AutoShape 8"/>
            <p:cNvSpPr>
              <a:spLocks noChangeArrowheads="1"/>
            </p:cNvSpPr>
            <p:nvPr/>
          </p:nvSpPr>
          <p:spPr bwMode="auto">
            <a:xfrm>
              <a:off x="1066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1" name="AutoShape 9"/>
            <p:cNvSpPr>
              <a:spLocks noChangeArrowheads="1"/>
            </p:cNvSpPr>
            <p:nvPr/>
          </p:nvSpPr>
          <p:spPr bwMode="auto">
            <a:xfrm>
              <a:off x="839" y="2433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2" name="AutoShape 10"/>
            <p:cNvSpPr>
              <a:spLocks noChangeArrowheads="1"/>
            </p:cNvSpPr>
            <p:nvPr/>
          </p:nvSpPr>
          <p:spPr bwMode="auto">
            <a:xfrm>
              <a:off x="612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3" name="AutoShape 11"/>
            <p:cNvSpPr>
              <a:spLocks noChangeArrowheads="1"/>
            </p:cNvSpPr>
            <p:nvPr/>
          </p:nvSpPr>
          <p:spPr bwMode="auto">
            <a:xfrm>
              <a:off x="385" y="2433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4" name="AutoShape 12"/>
            <p:cNvSpPr>
              <a:spLocks noChangeArrowheads="1"/>
            </p:cNvSpPr>
            <p:nvPr/>
          </p:nvSpPr>
          <p:spPr bwMode="auto">
            <a:xfrm>
              <a:off x="1293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sp>
          <p:nvSpPr>
            <p:cNvPr id="3105" name="AutoShape 13"/>
            <p:cNvSpPr>
              <a:spLocks noChangeArrowheads="1"/>
            </p:cNvSpPr>
            <p:nvPr/>
          </p:nvSpPr>
          <p:spPr bwMode="auto">
            <a:xfrm>
              <a:off x="1519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>
                <a:solidFill>
                  <a:srgbClr val="3399FF"/>
                </a:solidFill>
                <a:latin typeface="Times New Roman" pitchFamily="18" charset="0"/>
              </a:endParaRPr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793" y="2637"/>
              <a:ext cx="1489" cy="203"/>
              <a:chOff x="1066" y="817"/>
              <a:chExt cx="1470" cy="144"/>
            </a:xfrm>
          </p:grpSpPr>
          <p:grpSp>
            <p:nvGrpSpPr>
              <p:cNvPr id="4" name="Group 15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3109" name="Freeform 16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110" name="Freeform 17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111" name="Freeform 18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112" name="Freeform 19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113" name="Freeform 20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114" name="Freeform 21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108" name="Line 22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5003800" y="4113212"/>
            <a:ext cx="3529013" cy="1162050"/>
            <a:chOff x="3197" y="2381"/>
            <a:chExt cx="2223" cy="732"/>
          </a:xfrm>
        </p:grpSpPr>
        <p:sp>
          <p:nvSpPr>
            <p:cNvPr id="3082" name="AutoShape 24"/>
            <p:cNvSpPr>
              <a:spLocks noChangeArrowheads="1"/>
            </p:cNvSpPr>
            <p:nvPr/>
          </p:nvSpPr>
          <p:spPr bwMode="auto">
            <a:xfrm>
              <a:off x="3197" y="2387"/>
              <a:ext cx="2223" cy="726"/>
            </a:xfrm>
            <a:prstGeom prst="cube">
              <a:avLst>
                <a:gd name="adj" fmla="val 10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3" name="AutoShape 25"/>
            <p:cNvSpPr>
              <a:spLocks noChangeArrowheads="1"/>
            </p:cNvSpPr>
            <p:nvPr/>
          </p:nvSpPr>
          <p:spPr bwMode="auto">
            <a:xfrm>
              <a:off x="3198" y="3067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4" name="AutoShape 26"/>
            <p:cNvSpPr>
              <a:spLocks noChangeArrowheads="1"/>
            </p:cNvSpPr>
            <p:nvPr/>
          </p:nvSpPr>
          <p:spPr bwMode="auto">
            <a:xfrm>
              <a:off x="3334" y="2931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5" name="AutoShape 27"/>
            <p:cNvSpPr>
              <a:spLocks noChangeArrowheads="1"/>
            </p:cNvSpPr>
            <p:nvPr/>
          </p:nvSpPr>
          <p:spPr bwMode="auto">
            <a:xfrm>
              <a:off x="3470" y="2794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6" name="AutoShape 28"/>
            <p:cNvSpPr>
              <a:spLocks noChangeArrowheads="1"/>
            </p:cNvSpPr>
            <p:nvPr/>
          </p:nvSpPr>
          <p:spPr bwMode="auto">
            <a:xfrm>
              <a:off x="3606" y="2659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7" name="AutoShape 29"/>
            <p:cNvSpPr>
              <a:spLocks noChangeArrowheads="1"/>
            </p:cNvSpPr>
            <p:nvPr/>
          </p:nvSpPr>
          <p:spPr bwMode="auto">
            <a:xfrm>
              <a:off x="3742" y="2522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sp>
          <p:nvSpPr>
            <p:cNvPr id="3088" name="AutoShape 30"/>
            <p:cNvSpPr>
              <a:spLocks noChangeArrowheads="1"/>
            </p:cNvSpPr>
            <p:nvPr/>
          </p:nvSpPr>
          <p:spPr bwMode="auto">
            <a:xfrm>
              <a:off x="3878" y="2381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3523" y="2659"/>
              <a:ext cx="1489" cy="203"/>
              <a:chOff x="1066" y="817"/>
              <a:chExt cx="1470" cy="144"/>
            </a:xfrm>
          </p:grpSpPr>
          <p:grpSp>
            <p:nvGrpSpPr>
              <p:cNvPr id="7" name="Group 32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3092" name="Freeform 33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093" name="Freeform 34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094" name="Freeform 35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095" name="Freeform 36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096" name="Freeform 37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3097" name="Freeform 38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091" name="Line 39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rgbClr val="336600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751345"/>
              </p:ext>
            </p:extLst>
          </p:nvPr>
        </p:nvGraphicFramePr>
        <p:xfrm>
          <a:off x="3449638" y="6113463"/>
          <a:ext cx="2497137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451" name="Equation" r:id="rId4" imgW="927000" imgH="190440" progId="Equation.3">
                  <p:embed/>
                </p:oleObj>
              </mc:Choice>
              <mc:Fallback>
                <p:oleObj name="Equation" r:id="rId4" imgW="927000" imgH="1904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9638" y="6113463"/>
                        <a:ext cx="2497137" cy="512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41"/>
          <p:cNvSpPr txBox="1">
            <a:spLocks noChangeArrowheads="1"/>
          </p:cNvSpPr>
          <p:nvPr/>
        </p:nvSpPr>
        <p:spPr bwMode="auto">
          <a:xfrm>
            <a:off x="950913" y="5311775"/>
            <a:ext cx="212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Current fences</a:t>
            </a:r>
          </a:p>
        </p:txBody>
      </p:sp>
      <p:sp>
        <p:nvSpPr>
          <p:cNvPr id="3081" name="Text Box 42"/>
          <p:cNvSpPr txBox="1">
            <a:spLocks noChangeArrowheads="1"/>
          </p:cNvSpPr>
          <p:nvPr/>
        </p:nvSpPr>
        <p:spPr bwMode="auto">
          <a:xfrm>
            <a:off x="5473171" y="5311775"/>
            <a:ext cx="198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9900"/>
                </a:solidFill>
                <a:latin typeface="Times New Roman" pitchFamily="18" charset="0"/>
              </a:rPr>
              <a:t>Current lanes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PEC/PMC strip surface can be either soft or hard, depending on plane of incidence</a:t>
            </a:r>
          </a:p>
        </p:txBody>
      </p:sp>
      <p:pic>
        <p:nvPicPr>
          <p:cNvPr id="696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2492375"/>
            <a:ext cx="7772400" cy="3778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sv-SE" sz="3600" dirty="0" smtClean="0"/>
              <a:t>Definition of Soft and Hard Surface</a:t>
            </a:r>
            <a:endParaRPr lang="sv-SE" sz="3600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t="21296"/>
          <a:stretch/>
        </p:blipFill>
        <p:spPr>
          <a:xfrm>
            <a:off x="0" y="1750340"/>
            <a:ext cx="2243388" cy="1902315"/>
          </a:xfrm>
          <a:noFill/>
        </p:spPr>
      </p:pic>
      <p:grpSp>
        <p:nvGrpSpPr>
          <p:cNvPr id="11" name="Group 10"/>
          <p:cNvGrpSpPr/>
          <p:nvPr/>
        </p:nvGrpSpPr>
        <p:grpSpPr>
          <a:xfrm>
            <a:off x="2362200" y="1634551"/>
            <a:ext cx="6172200" cy="835648"/>
            <a:chOff x="3581400" y="2383998"/>
            <a:chExt cx="6172200" cy="835648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4457967"/>
                </p:ext>
              </p:extLst>
            </p:nvPr>
          </p:nvGraphicFramePr>
          <p:xfrm>
            <a:off x="3582473" y="2383998"/>
            <a:ext cx="273050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4718" name="Equation" r:id="rId4" imgW="101520" imgH="203040" progId="Equation.3">
                    <p:embed/>
                  </p:oleObj>
                </mc:Choice>
                <mc:Fallback>
                  <p:oleObj name="Equation" r:id="rId4" imgW="101520" imgH="20304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82473" y="2383998"/>
                          <a:ext cx="273050" cy="546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3581400" y="2450205"/>
              <a:ext cx="6172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  </a:t>
              </a:r>
              <a:r>
                <a:rPr lang="sv-SE" sz="20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 the longitudinal direction and is the direction of the Poynting vector and power flux. </a:t>
              </a:r>
              <a:r>
                <a:rPr lang="sv-SE" sz="2000" b="1" i="1" dirty="0" smtClean="0">
                  <a:solidFill>
                    <a:srgbClr val="00B050"/>
                  </a:solidFill>
                </a:rPr>
                <a:t>(Green) </a:t>
              </a:r>
              <a:endParaRPr lang="sv-SE" sz="2000" b="1" i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286000" y="2546855"/>
            <a:ext cx="6858000" cy="753634"/>
            <a:chOff x="2286000" y="3538538"/>
            <a:chExt cx="6172200" cy="753634"/>
          </a:xfrm>
        </p:grpSpPr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1418871"/>
                </p:ext>
              </p:extLst>
            </p:nvPr>
          </p:nvGraphicFramePr>
          <p:xfrm>
            <a:off x="2287588" y="3538538"/>
            <a:ext cx="273050" cy="477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4719" name="Equation" r:id="rId6" imgW="101520" imgH="177480" progId="Equation.3">
                    <p:embed/>
                  </p:oleObj>
                </mc:Choice>
                <mc:Fallback>
                  <p:oleObj name="Equation" r:id="rId6" imgW="10152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7588" y="3538538"/>
                          <a:ext cx="273050" cy="4778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2286000" y="3584286"/>
              <a:ext cx="6172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  is the transverse direction and is also orthogonal to the longitudinal direction.</a:t>
              </a:r>
              <a:r>
                <a:rPr lang="sv-SE" sz="2000" b="1" i="1" dirty="0" smtClean="0">
                  <a:solidFill>
                    <a:srgbClr val="FF0000"/>
                  </a:solidFill>
                </a:rPr>
                <a:t>(Red)</a:t>
              </a:r>
              <a:endParaRPr lang="sv-SE" sz="2000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190926"/>
              </p:ext>
            </p:extLst>
          </p:nvPr>
        </p:nvGraphicFramePr>
        <p:xfrm>
          <a:off x="152400" y="4296320"/>
          <a:ext cx="294163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720" name="Equation" r:id="rId8" imgW="1091880" imgH="380880" progId="Equation.3">
                  <p:embed/>
                </p:oleObj>
              </mc:Choice>
              <mc:Fallback>
                <p:oleObj name="Equation" r:id="rId8" imgW="1091880" imgH="3808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296320"/>
                        <a:ext cx="294163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8977" y="383465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Surface impedences are:</a:t>
            </a:r>
            <a:endParaRPr lang="sv-SE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377654"/>
              </p:ext>
            </p:extLst>
          </p:nvPr>
        </p:nvGraphicFramePr>
        <p:xfrm>
          <a:off x="3886200" y="4074129"/>
          <a:ext cx="393382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721" name="Equation" r:id="rId10" imgW="1460160" imgH="190440" progId="Equation.3">
                  <p:embed/>
                </p:oleObj>
              </mc:Choice>
              <mc:Fallback>
                <p:oleObj name="Equation" r:id="rId10" imgW="1460160" imgH="1904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074129"/>
                        <a:ext cx="3933825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168762"/>
              </p:ext>
            </p:extLst>
          </p:nvPr>
        </p:nvGraphicFramePr>
        <p:xfrm>
          <a:off x="3810000" y="4724400"/>
          <a:ext cx="4138612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4722" name="Equation" r:id="rId12" imgW="1536480" imgH="190440" progId="Equation.3">
                  <p:embed/>
                </p:oleObj>
              </mc:Choice>
              <mc:Fallback>
                <p:oleObj name="Equation" r:id="rId12" imgW="1536480" imgH="1904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724400"/>
                        <a:ext cx="4138612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2848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2997200"/>
          </a:xfrm>
        </p:spPr>
        <p:txBody>
          <a:bodyPr/>
          <a:lstStyle/>
          <a:p>
            <a:r>
              <a:rPr lang="en-US" dirty="0" smtClean="0"/>
              <a:t>Realization of soft and hard surfaces with corrugations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b="1" dirty="0" smtClean="0"/>
              <a:t>Soft STOP surface           </a:t>
            </a:r>
            <a:r>
              <a:rPr lang="en-US" sz="2800" dirty="0" smtClean="0"/>
              <a:t>	       </a:t>
            </a:r>
            <a:r>
              <a:rPr lang="en-US" sz="2800" b="1" dirty="0" smtClean="0">
                <a:solidFill>
                  <a:srgbClr val="009900"/>
                </a:solidFill>
              </a:rPr>
              <a:t>Hard GO surface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827088" y="5468938"/>
            <a:ext cx="2584450" cy="984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FF0000"/>
                </a:solidFill>
                <a:latin typeface="Times New Roman" pitchFamily="18" charset="0"/>
              </a:rPr>
              <a:t> Transverse</a:t>
            </a:r>
            <a:br>
              <a:rPr lang="en-US" sz="2000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en-US" sz="2000" b="1">
                <a:solidFill>
                  <a:srgbClr val="FF0000"/>
                </a:solidFill>
                <a:latin typeface="Times New Roman" pitchFamily="18" charset="0"/>
              </a:rPr>
              <a:t>air-filled corrugations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FF0000"/>
                </a:solidFill>
                <a:latin typeface="Times New Roman" pitchFamily="18" charset="0"/>
              </a:rPr>
              <a:t>(current fences)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4643438" y="5445125"/>
            <a:ext cx="4071937" cy="984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Times New Roman" pitchFamily="18" charset="0"/>
              </a:rPr>
              <a:t>Longitudinal</a:t>
            </a:r>
            <a:br>
              <a:rPr lang="en-US" sz="2000" b="1">
                <a:solidFill>
                  <a:srgbClr val="009900"/>
                </a:solidFill>
                <a:latin typeface="Times New Roman" pitchFamily="18" charset="0"/>
              </a:rPr>
            </a:br>
            <a:r>
              <a:rPr lang="en-US" sz="2000" b="1">
                <a:solidFill>
                  <a:srgbClr val="009900"/>
                </a:solidFill>
                <a:latin typeface="Times New Roman" pitchFamily="18" charset="0"/>
              </a:rPr>
              <a:t>dielectric-filled corrugations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000" b="1">
                <a:solidFill>
                  <a:srgbClr val="009900"/>
                </a:solidFill>
                <a:latin typeface="Times New Roman" pitchFamily="18" charset="0"/>
              </a:rPr>
              <a:t>(current lanes)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1188" y="3286125"/>
            <a:ext cx="3529012" cy="1646238"/>
            <a:chOff x="385" y="2070"/>
            <a:chExt cx="2223" cy="1037"/>
          </a:xfrm>
        </p:grpSpPr>
        <p:sp>
          <p:nvSpPr>
            <p:cNvPr id="67622" name="AutoShape 6"/>
            <p:cNvSpPr>
              <a:spLocks noChangeArrowheads="1"/>
            </p:cNvSpPr>
            <p:nvPr/>
          </p:nvSpPr>
          <p:spPr bwMode="auto">
            <a:xfrm>
              <a:off x="385" y="2297"/>
              <a:ext cx="2223" cy="810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85" y="2070"/>
              <a:ext cx="1451" cy="953"/>
              <a:chOff x="385" y="2432"/>
              <a:chExt cx="1451" cy="953"/>
            </a:xfrm>
          </p:grpSpPr>
          <p:sp>
            <p:nvSpPr>
              <p:cNvPr id="67641" name="AutoShape 8"/>
              <p:cNvSpPr>
                <a:spLocks noChangeArrowheads="1"/>
              </p:cNvSpPr>
              <p:nvPr/>
            </p:nvSpPr>
            <p:spPr bwMode="auto">
              <a:xfrm>
                <a:off x="385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2" name="AutoShape 9"/>
              <p:cNvSpPr>
                <a:spLocks noChangeArrowheads="1"/>
              </p:cNvSpPr>
              <p:nvPr/>
            </p:nvSpPr>
            <p:spPr bwMode="auto">
              <a:xfrm>
                <a:off x="521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3" name="AutoShape 10"/>
              <p:cNvSpPr>
                <a:spLocks noChangeArrowheads="1"/>
              </p:cNvSpPr>
              <p:nvPr/>
            </p:nvSpPr>
            <p:spPr bwMode="auto">
              <a:xfrm>
                <a:off x="657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4" name="AutoShape 11"/>
              <p:cNvSpPr>
                <a:spLocks noChangeArrowheads="1"/>
              </p:cNvSpPr>
              <p:nvPr/>
            </p:nvSpPr>
            <p:spPr bwMode="auto">
              <a:xfrm>
                <a:off x="793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5" name="AutoShape 12"/>
              <p:cNvSpPr>
                <a:spLocks noChangeArrowheads="1"/>
              </p:cNvSpPr>
              <p:nvPr/>
            </p:nvSpPr>
            <p:spPr bwMode="auto">
              <a:xfrm>
                <a:off x="929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6" name="AutoShape 13"/>
              <p:cNvSpPr>
                <a:spLocks noChangeArrowheads="1"/>
              </p:cNvSpPr>
              <p:nvPr/>
            </p:nvSpPr>
            <p:spPr bwMode="auto">
              <a:xfrm>
                <a:off x="1065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sp>
          <p:nvSpPr>
            <p:cNvPr id="67624" name="AutoShape 14"/>
            <p:cNvSpPr>
              <a:spLocks noChangeArrowheads="1"/>
            </p:cNvSpPr>
            <p:nvPr/>
          </p:nvSpPr>
          <p:spPr bwMode="auto">
            <a:xfrm>
              <a:off x="1201" y="2070"/>
              <a:ext cx="771" cy="953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1066" y="2070"/>
              <a:ext cx="1451" cy="953"/>
              <a:chOff x="385" y="2432"/>
              <a:chExt cx="1451" cy="953"/>
            </a:xfrm>
          </p:grpSpPr>
          <p:sp>
            <p:nvSpPr>
              <p:cNvPr id="67635" name="AutoShape 16"/>
              <p:cNvSpPr>
                <a:spLocks noChangeArrowheads="1"/>
              </p:cNvSpPr>
              <p:nvPr/>
            </p:nvSpPr>
            <p:spPr bwMode="auto">
              <a:xfrm>
                <a:off x="385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36" name="AutoShape 17"/>
              <p:cNvSpPr>
                <a:spLocks noChangeArrowheads="1"/>
              </p:cNvSpPr>
              <p:nvPr/>
            </p:nvSpPr>
            <p:spPr bwMode="auto">
              <a:xfrm>
                <a:off x="521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37" name="AutoShape 18"/>
              <p:cNvSpPr>
                <a:spLocks noChangeArrowheads="1"/>
              </p:cNvSpPr>
              <p:nvPr/>
            </p:nvSpPr>
            <p:spPr bwMode="auto">
              <a:xfrm>
                <a:off x="657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38" name="AutoShape 19"/>
              <p:cNvSpPr>
                <a:spLocks noChangeArrowheads="1"/>
              </p:cNvSpPr>
              <p:nvPr/>
            </p:nvSpPr>
            <p:spPr bwMode="auto">
              <a:xfrm>
                <a:off x="793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39" name="AutoShape 20"/>
              <p:cNvSpPr>
                <a:spLocks noChangeArrowheads="1"/>
              </p:cNvSpPr>
              <p:nvPr/>
            </p:nvSpPr>
            <p:spPr bwMode="auto">
              <a:xfrm>
                <a:off x="929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40" name="AutoShape 21"/>
              <p:cNvSpPr>
                <a:spLocks noChangeArrowheads="1"/>
              </p:cNvSpPr>
              <p:nvPr/>
            </p:nvSpPr>
            <p:spPr bwMode="auto">
              <a:xfrm>
                <a:off x="1065" y="2432"/>
                <a:ext cx="771" cy="953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793" y="2275"/>
              <a:ext cx="1489" cy="203"/>
              <a:chOff x="1066" y="817"/>
              <a:chExt cx="1470" cy="144"/>
            </a:xfrm>
          </p:grpSpPr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67629" name="Freeform 24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30" name="Freeform 25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31" name="Freeform 26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32" name="Freeform 27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33" name="Freeform 28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34" name="Freeform 29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7628" name="Line 30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5076825" y="3284538"/>
            <a:ext cx="3598863" cy="1657350"/>
            <a:chOff x="3198" y="2069"/>
            <a:chExt cx="2267" cy="1044"/>
          </a:xfrm>
        </p:grpSpPr>
        <p:sp>
          <p:nvSpPr>
            <p:cNvPr id="67591" name="AutoShape 32"/>
            <p:cNvSpPr>
              <a:spLocks noChangeArrowheads="1"/>
            </p:cNvSpPr>
            <p:nvPr/>
          </p:nvSpPr>
          <p:spPr bwMode="auto">
            <a:xfrm>
              <a:off x="3198" y="2303"/>
              <a:ext cx="2267" cy="810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Times New Roman" pitchFamily="18" charset="0"/>
              </a:endParaRPr>
            </a:p>
          </p:txBody>
        </p:sp>
        <p:grpSp>
          <p:nvGrpSpPr>
            <p:cNvPr id="8" name="Group 33"/>
            <p:cNvGrpSpPr>
              <a:grpSpLocks/>
            </p:cNvGrpSpPr>
            <p:nvPr/>
          </p:nvGrpSpPr>
          <p:grpSpPr bwMode="auto">
            <a:xfrm>
              <a:off x="3849" y="2069"/>
              <a:ext cx="1616" cy="331"/>
              <a:chOff x="3849" y="2069"/>
              <a:chExt cx="1616" cy="331"/>
            </a:xfrm>
          </p:grpSpPr>
          <p:sp>
            <p:nvSpPr>
              <p:cNvPr id="67620" name="AutoShape 34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21" name="AutoShape 35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/>
          </p:nvGrpSpPr>
          <p:grpSpPr bwMode="auto">
            <a:xfrm>
              <a:off x="3759" y="2160"/>
              <a:ext cx="1616" cy="331"/>
              <a:chOff x="3849" y="2069"/>
              <a:chExt cx="1616" cy="331"/>
            </a:xfrm>
          </p:grpSpPr>
          <p:sp>
            <p:nvSpPr>
              <p:cNvPr id="67618" name="AutoShape 37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19" name="AutoShape 38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0" name="Group 39"/>
            <p:cNvGrpSpPr>
              <a:grpSpLocks/>
            </p:cNvGrpSpPr>
            <p:nvPr/>
          </p:nvGrpSpPr>
          <p:grpSpPr bwMode="auto">
            <a:xfrm>
              <a:off x="3652" y="2259"/>
              <a:ext cx="1616" cy="331"/>
              <a:chOff x="3849" y="2069"/>
              <a:chExt cx="1616" cy="331"/>
            </a:xfrm>
          </p:grpSpPr>
          <p:sp>
            <p:nvSpPr>
              <p:cNvPr id="67616" name="AutoShape 40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17" name="AutoShape 41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3547" y="2363"/>
              <a:ext cx="1616" cy="331"/>
              <a:chOff x="3849" y="2069"/>
              <a:chExt cx="1616" cy="331"/>
            </a:xfrm>
          </p:grpSpPr>
          <p:sp>
            <p:nvSpPr>
              <p:cNvPr id="67614" name="AutoShape 43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15" name="AutoShape 44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2" name="Group 45"/>
            <p:cNvGrpSpPr>
              <a:grpSpLocks/>
            </p:cNvGrpSpPr>
            <p:nvPr/>
          </p:nvGrpSpPr>
          <p:grpSpPr bwMode="auto">
            <a:xfrm>
              <a:off x="3440" y="2469"/>
              <a:ext cx="1616" cy="331"/>
              <a:chOff x="3849" y="2069"/>
              <a:chExt cx="1616" cy="331"/>
            </a:xfrm>
          </p:grpSpPr>
          <p:sp>
            <p:nvSpPr>
              <p:cNvPr id="67612" name="AutoShape 46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13" name="AutoShape 47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3" name="Group 48"/>
            <p:cNvGrpSpPr>
              <a:grpSpLocks/>
            </p:cNvGrpSpPr>
            <p:nvPr/>
          </p:nvGrpSpPr>
          <p:grpSpPr bwMode="auto">
            <a:xfrm>
              <a:off x="3331" y="2581"/>
              <a:ext cx="1616" cy="331"/>
              <a:chOff x="3849" y="2069"/>
              <a:chExt cx="1616" cy="331"/>
            </a:xfrm>
          </p:grpSpPr>
          <p:sp>
            <p:nvSpPr>
              <p:cNvPr id="67610" name="AutoShape 49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11" name="AutoShape 50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4" name="Group 51"/>
            <p:cNvGrpSpPr>
              <a:grpSpLocks/>
            </p:cNvGrpSpPr>
            <p:nvPr/>
          </p:nvGrpSpPr>
          <p:grpSpPr bwMode="auto">
            <a:xfrm>
              <a:off x="3220" y="2691"/>
              <a:ext cx="1616" cy="331"/>
              <a:chOff x="3849" y="2069"/>
              <a:chExt cx="1616" cy="331"/>
            </a:xfrm>
          </p:grpSpPr>
          <p:sp>
            <p:nvSpPr>
              <p:cNvPr id="67608" name="AutoShape 52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  <p:sp>
            <p:nvSpPr>
              <p:cNvPr id="67609" name="AutoShape 53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Times New Roman" pitchFamily="18" charset="0"/>
                </a:endParaRPr>
              </a:p>
            </p:txBody>
          </p:sp>
        </p:grpSp>
        <p:grpSp>
          <p:nvGrpSpPr>
            <p:cNvPr id="15" name="Group 54"/>
            <p:cNvGrpSpPr>
              <a:grpSpLocks/>
            </p:cNvGrpSpPr>
            <p:nvPr/>
          </p:nvGrpSpPr>
          <p:grpSpPr bwMode="auto">
            <a:xfrm>
              <a:off x="3614" y="2304"/>
              <a:ext cx="1489" cy="203"/>
              <a:chOff x="1066" y="817"/>
              <a:chExt cx="1470" cy="144"/>
            </a:xfrm>
          </p:grpSpPr>
          <p:grpSp>
            <p:nvGrpSpPr>
              <p:cNvPr id="16" name="Group 55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67602" name="Freeform 56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03" name="Freeform 57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04" name="Freeform 58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05" name="Freeform 59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06" name="Freeform 60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  <p:sp>
              <p:nvSpPr>
                <p:cNvPr id="67607" name="Freeform 61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67601" name="Line 62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rgbClr val="336600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64" name="Rak 63"/>
          <p:cNvCxnSpPr/>
          <p:nvPr/>
        </p:nvCxnSpPr>
        <p:spPr bwMode="auto">
          <a:xfrm rot="16200000" flipH="1">
            <a:off x="2393141" y="4393413"/>
            <a:ext cx="4286280" cy="714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1447800" y="304800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sv-SE" sz="1800">
              <a:solidFill>
                <a:srgbClr val="000000"/>
              </a:solidFill>
            </a:endParaRP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78812" cy="1143000"/>
          </a:xfrm>
        </p:spPr>
        <p:txBody>
          <a:bodyPr/>
          <a:lstStyle/>
          <a:p>
            <a:r>
              <a:rPr lang="en-US" sz="4000" smtClean="0"/>
              <a:t>Soft surface: Principle of operation for transverse corrugations (current fences)</a:t>
            </a:r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3059113" y="2349500"/>
          <a:ext cx="1223962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734" name="Equation" r:id="rId4" imgW="545760" imgH="457200" progId="Equation.3">
                  <p:embed/>
                </p:oleObj>
              </mc:Choice>
              <mc:Fallback>
                <p:oleObj name="Equation" r:id="rId4" imgW="545760" imgH="457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349500"/>
                        <a:ext cx="1223962" cy="1023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304800" y="1905000"/>
            <a:ext cx="23622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800" dirty="0">
                <a:solidFill>
                  <a:srgbClr val="000000"/>
                </a:solidFill>
              </a:rPr>
              <a:t>E</a:t>
            </a:r>
            <a:r>
              <a:rPr lang="en-US" sz="1800" baseline="-25000" dirty="0">
                <a:solidFill>
                  <a:srgbClr val="000000"/>
                </a:solidFill>
              </a:rPr>
              <a:t>VER</a:t>
            </a:r>
            <a:r>
              <a:rPr lang="en-US" sz="1800" dirty="0">
                <a:solidFill>
                  <a:srgbClr val="000000"/>
                </a:solidFill>
              </a:rPr>
              <a:t> sees AMC (transformation from short-circuit to open-circuit in grooves)</a:t>
            </a:r>
          </a:p>
          <a:p>
            <a:pPr eaLnBrk="1" hangingPunct="1"/>
            <a:endParaRPr lang="en-US" sz="1800" dirty="0">
              <a:solidFill>
                <a:srgbClr val="000000"/>
              </a:solidFill>
            </a:endParaRPr>
          </a:p>
          <a:p>
            <a:pPr eaLnBrk="1" hangingPunct="1"/>
            <a:r>
              <a:rPr lang="en-US" sz="1800" dirty="0">
                <a:solidFill>
                  <a:srgbClr val="000000"/>
                </a:solidFill>
              </a:rPr>
              <a:t>E</a:t>
            </a:r>
            <a:r>
              <a:rPr lang="en-US" sz="1800" baseline="-25000" dirty="0">
                <a:solidFill>
                  <a:srgbClr val="000000"/>
                </a:solidFill>
              </a:rPr>
              <a:t>HOR</a:t>
            </a:r>
            <a:r>
              <a:rPr lang="en-US" sz="1800" dirty="0">
                <a:solidFill>
                  <a:srgbClr val="000000"/>
                </a:solidFill>
              </a:rPr>
              <a:t> sees PEC.</a:t>
            </a:r>
          </a:p>
          <a:p>
            <a:pPr eaLnBrk="1" hangingPunct="1"/>
            <a:r>
              <a:rPr lang="en-US" sz="1800" dirty="0">
                <a:solidFill>
                  <a:srgbClr val="000000"/>
                </a:solidFill>
              </a:rPr>
              <a:t>No penetration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into grooves.</a:t>
            </a:r>
          </a:p>
        </p:txBody>
      </p:sp>
      <p:graphicFrame>
        <p:nvGraphicFramePr>
          <p:cNvPr id="5123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47190837"/>
              </p:ext>
            </p:extLst>
          </p:nvPr>
        </p:nvGraphicFramePr>
        <p:xfrm>
          <a:off x="1258888" y="5376863"/>
          <a:ext cx="25209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6735" name="Equation" r:id="rId6" imgW="1015920" imgH="355320" progId="Equation.3">
                  <p:embed/>
                </p:oleObj>
              </mc:Choice>
              <mc:Fallback>
                <p:oleObj name="Equation" r:id="rId6" imgW="1015920" imgH="3553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376863"/>
                        <a:ext cx="2520950" cy="88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211638" y="4076700"/>
            <a:ext cx="4105275" cy="2447925"/>
            <a:chOff x="2653" y="2659"/>
            <a:chExt cx="2586" cy="1542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653" y="3009"/>
              <a:ext cx="2586" cy="1192"/>
              <a:chOff x="2653" y="2976"/>
              <a:chExt cx="2586" cy="1192"/>
            </a:xfrm>
          </p:grpSpPr>
          <p:sp>
            <p:nvSpPr>
              <p:cNvPr id="5202" name="AutoShape 9"/>
              <p:cNvSpPr>
                <a:spLocks noChangeArrowheads="1"/>
              </p:cNvSpPr>
              <p:nvPr/>
            </p:nvSpPr>
            <p:spPr bwMode="auto">
              <a:xfrm>
                <a:off x="2653" y="3237"/>
                <a:ext cx="2586" cy="931"/>
              </a:xfrm>
              <a:prstGeom prst="cube">
                <a:avLst>
                  <a:gd name="adj" fmla="val 8913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3" name="AutoShape 10"/>
              <p:cNvSpPr>
                <a:spLocks noChangeArrowheads="1"/>
              </p:cNvSpPr>
              <p:nvPr/>
            </p:nvSpPr>
            <p:spPr bwMode="auto">
              <a:xfrm>
                <a:off x="2811" y="2976"/>
                <a:ext cx="897" cy="1095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4" name="AutoShape 11"/>
              <p:cNvSpPr>
                <a:spLocks noChangeArrowheads="1"/>
              </p:cNvSpPr>
              <p:nvPr/>
            </p:nvSpPr>
            <p:spPr bwMode="auto">
              <a:xfrm>
                <a:off x="3127" y="2976"/>
                <a:ext cx="898" cy="1095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5" name="AutoShape 12"/>
              <p:cNvSpPr>
                <a:spLocks noChangeArrowheads="1"/>
              </p:cNvSpPr>
              <p:nvPr/>
            </p:nvSpPr>
            <p:spPr bwMode="auto">
              <a:xfrm>
                <a:off x="3445" y="2976"/>
                <a:ext cx="898" cy="1095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6" name="AutoShape 13"/>
              <p:cNvSpPr>
                <a:spLocks noChangeArrowheads="1"/>
              </p:cNvSpPr>
              <p:nvPr/>
            </p:nvSpPr>
            <p:spPr bwMode="auto">
              <a:xfrm>
                <a:off x="3762" y="2976"/>
                <a:ext cx="897" cy="1095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5207" name="AutoShape 14"/>
              <p:cNvSpPr>
                <a:spLocks noChangeArrowheads="1"/>
              </p:cNvSpPr>
              <p:nvPr/>
            </p:nvSpPr>
            <p:spPr bwMode="auto">
              <a:xfrm>
                <a:off x="4078" y="2976"/>
                <a:ext cx="897" cy="1095"/>
              </a:xfrm>
              <a:prstGeom prst="cube">
                <a:avLst>
                  <a:gd name="adj" fmla="val 92944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834" y="3286"/>
              <a:ext cx="233" cy="512"/>
              <a:chOff x="2200" y="3157"/>
              <a:chExt cx="273" cy="591"/>
            </a:xfrm>
          </p:grpSpPr>
          <p:sp>
            <p:nvSpPr>
              <p:cNvPr id="5197" name="Line 16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8" name="Line 17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9" name="Line 18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200" name="Line 19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201" name="Line 20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3104" y="3012"/>
              <a:ext cx="233" cy="511"/>
              <a:chOff x="2200" y="3157"/>
              <a:chExt cx="273" cy="591"/>
            </a:xfrm>
          </p:grpSpPr>
          <p:sp>
            <p:nvSpPr>
              <p:cNvPr id="5192" name="Line 22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3" name="Line 23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4" name="Line 24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5" name="Line 25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6" name="Line 26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3376" y="2659"/>
              <a:ext cx="233" cy="511"/>
              <a:chOff x="2200" y="3157"/>
              <a:chExt cx="273" cy="591"/>
            </a:xfrm>
          </p:grpSpPr>
          <p:sp>
            <p:nvSpPr>
              <p:cNvPr id="5187" name="Line 28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88" name="Line 29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89" name="Line 30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0" name="Line 31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91" name="Line 32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5170" name="Line 33"/>
            <p:cNvSpPr>
              <a:spLocks noChangeShapeType="1"/>
            </p:cNvSpPr>
            <p:nvPr/>
          </p:nvSpPr>
          <p:spPr bwMode="auto">
            <a:xfrm flipV="1">
              <a:off x="3024" y="3430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1" name="Line 34"/>
            <p:cNvSpPr>
              <a:spLocks noChangeShapeType="1"/>
            </p:cNvSpPr>
            <p:nvPr/>
          </p:nvSpPr>
          <p:spPr bwMode="auto">
            <a:xfrm flipV="1">
              <a:off x="3317" y="3459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2" name="Line 35"/>
            <p:cNvSpPr>
              <a:spLocks noChangeShapeType="1"/>
            </p:cNvSpPr>
            <p:nvPr/>
          </p:nvSpPr>
          <p:spPr bwMode="auto">
            <a:xfrm flipV="1">
              <a:off x="3568" y="3203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3" name="Line 36"/>
            <p:cNvSpPr>
              <a:spLocks noChangeShapeType="1"/>
            </p:cNvSpPr>
            <p:nvPr/>
          </p:nvSpPr>
          <p:spPr bwMode="auto">
            <a:xfrm flipV="1">
              <a:off x="3627" y="3475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4" name="Line 37"/>
            <p:cNvSpPr>
              <a:spLocks noChangeShapeType="1"/>
            </p:cNvSpPr>
            <p:nvPr/>
          </p:nvSpPr>
          <p:spPr bwMode="auto">
            <a:xfrm flipV="1">
              <a:off x="3886" y="3203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5" name="Line 38"/>
            <p:cNvSpPr>
              <a:spLocks noChangeShapeType="1"/>
            </p:cNvSpPr>
            <p:nvPr/>
          </p:nvSpPr>
          <p:spPr bwMode="auto">
            <a:xfrm flipV="1">
              <a:off x="3931" y="3475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6" name="Line 39"/>
            <p:cNvSpPr>
              <a:spLocks noChangeShapeType="1"/>
            </p:cNvSpPr>
            <p:nvPr/>
          </p:nvSpPr>
          <p:spPr bwMode="auto">
            <a:xfrm flipV="1">
              <a:off x="4203" y="3203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77" name="Line 40"/>
            <p:cNvSpPr>
              <a:spLocks noChangeShapeType="1"/>
            </p:cNvSpPr>
            <p:nvPr/>
          </p:nvSpPr>
          <p:spPr bwMode="auto">
            <a:xfrm flipV="1">
              <a:off x="3251" y="3203"/>
              <a:ext cx="227" cy="227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7" name="Group 41"/>
            <p:cNvGrpSpPr>
              <a:grpSpLocks/>
            </p:cNvGrpSpPr>
            <p:nvPr/>
          </p:nvGrpSpPr>
          <p:grpSpPr bwMode="auto">
            <a:xfrm>
              <a:off x="3105" y="3417"/>
              <a:ext cx="1611" cy="223"/>
              <a:chOff x="1066" y="817"/>
              <a:chExt cx="1470" cy="144"/>
            </a:xfrm>
          </p:grpSpPr>
          <p:grpSp>
            <p:nvGrpSpPr>
              <p:cNvPr id="8" name="Group 42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5181" name="Freeform 43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2" name="Freeform 44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3" name="Freeform 45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4" name="Freeform 46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5" name="Freeform 47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86" name="Freeform 48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80" name="Line 49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4211638" y="1554163"/>
            <a:ext cx="4105275" cy="2379662"/>
            <a:chOff x="2562" y="842"/>
            <a:chExt cx="2586" cy="1499"/>
          </a:xfrm>
        </p:grpSpPr>
        <p:sp>
          <p:nvSpPr>
            <p:cNvPr id="5129" name="AutoShape 51"/>
            <p:cNvSpPr>
              <a:spLocks noChangeArrowheads="1"/>
            </p:cNvSpPr>
            <p:nvPr/>
          </p:nvSpPr>
          <p:spPr bwMode="auto">
            <a:xfrm>
              <a:off x="2562" y="1410"/>
              <a:ext cx="2586" cy="931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30" name="AutoShape 52"/>
            <p:cNvSpPr>
              <a:spLocks noChangeArrowheads="1"/>
            </p:cNvSpPr>
            <p:nvPr/>
          </p:nvSpPr>
          <p:spPr bwMode="auto">
            <a:xfrm>
              <a:off x="2720" y="1149"/>
              <a:ext cx="897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31" name="AutoShape 53"/>
            <p:cNvSpPr>
              <a:spLocks noChangeArrowheads="1"/>
            </p:cNvSpPr>
            <p:nvPr/>
          </p:nvSpPr>
          <p:spPr bwMode="auto">
            <a:xfrm>
              <a:off x="3036" y="1149"/>
              <a:ext cx="898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32" name="AutoShape 54"/>
            <p:cNvSpPr>
              <a:spLocks noChangeArrowheads="1"/>
            </p:cNvSpPr>
            <p:nvPr/>
          </p:nvSpPr>
          <p:spPr bwMode="auto">
            <a:xfrm>
              <a:off x="3353" y="1149"/>
              <a:ext cx="897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33" name="Line 55"/>
            <p:cNvSpPr>
              <a:spLocks noChangeShapeType="1"/>
            </p:cNvSpPr>
            <p:nvPr/>
          </p:nvSpPr>
          <p:spPr bwMode="auto">
            <a:xfrm>
              <a:off x="3104" y="1971"/>
              <a:ext cx="25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4" name="Line 56"/>
            <p:cNvSpPr>
              <a:spLocks noChangeShapeType="1"/>
            </p:cNvSpPr>
            <p:nvPr/>
          </p:nvSpPr>
          <p:spPr bwMode="auto">
            <a:xfrm>
              <a:off x="3104" y="2176"/>
              <a:ext cx="8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5" name="Line 57"/>
            <p:cNvSpPr>
              <a:spLocks noChangeShapeType="1"/>
            </p:cNvSpPr>
            <p:nvPr/>
          </p:nvSpPr>
          <p:spPr bwMode="auto">
            <a:xfrm>
              <a:off x="3104" y="2094"/>
              <a:ext cx="20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6" name="Line 58"/>
            <p:cNvSpPr>
              <a:spLocks noChangeShapeType="1"/>
            </p:cNvSpPr>
            <p:nvPr/>
          </p:nvSpPr>
          <p:spPr bwMode="auto">
            <a:xfrm>
              <a:off x="3354" y="1724"/>
              <a:ext cx="25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7" name="Line 59"/>
            <p:cNvSpPr>
              <a:spLocks noChangeShapeType="1"/>
            </p:cNvSpPr>
            <p:nvPr/>
          </p:nvSpPr>
          <p:spPr bwMode="auto">
            <a:xfrm>
              <a:off x="3354" y="1930"/>
              <a:ext cx="8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8" name="Line 60"/>
            <p:cNvSpPr>
              <a:spLocks noChangeShapeType="1"/>
            </p:cNvSpPr>
            <p:nvPr/>
          </p:nvSpPr>
          <p:spPr bwMode="auto">
            <a:xfrm>
              <a:off x="3354" y="1848"/>
              <a:ext cx="20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39" name="Line 61"/>
            <p:cNvSpPr>
              <a:spLocks noChangeShapeType="1"/>
            </p:cNvSpPr>
            <p:nvPr/>
          </p:nvSpPr>
          <p:spPr bwMode="auto">
            <a:xfrm>
              <a:off x="3616" y="1478"/>
              <a:ext cx="25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40" name="Line 62"/>
            <p:cNvSpPr>
              <a:spLocks noChangeShapeType="1"/>
            </p:cNvSpPr>
            <p:nvPr/>
          </p:nvSpPr>
          <p:spPr bwMode="auto">
            <a:xfrm>
              <a:off x="3616" y="1684"/>
              <a:ext cx="8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41" name="Line 63"/>
            <p:cNvSpPr>
              <a:spLocks noChangeShapeType="1"/>
            </p:cNvSpPr>
            <p:nvPr/>
          </p:nvSpPr>
          <p:spPr bwMode="auto">
            <a:xfrm>
              <a:off x="3616" y="1602"/>
              <a:ext cx="209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42" name="AutoShape 64"/>
            <p:cNvSpPr>
              <a:spLocks noChangeArrowheads="1"/>
            </p:cNvSpPr>
            <p:nvPr/>
          </p:nvSpPr>
          <p:spPr bwMode="auto">
            <a:xfrm>
              <a:off x="3354" y="1149"/>
              <a:ext cx="898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43" name="AutoShape 65"/>
            <p:cNvSpPr>
              <a:spLocks noChangeArrowheads="1"/>
            </p:cNvSpPr>
            <p:nvPr/>
          </p:nvSpPr>
          <p:spPr bwMode="auto">
            <a:xfrm>
              <a:off x="3671" y="1149"/>
              <a:ext cx="897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5144" name="AutoShape 66"/>
            <p:cNvSpPr>
              <a:spLocks noChangeArrowheads="1"/>
            </p:cNvSpPr>
            <p:nvPr/>
          </p:nvSpPr>
          <p:spPr bwMode="auto">
            <a:xfrm>
              <a:off x="3987" y="1149"/>
              <a:ext cx="897" cy="1095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0" name="Group 67"/>
            <p:cNvGrpSpPr>
              <a:grpSpLocks/>
            </p:cNvGrpSpPr>
            <p:nvPr/>
          </p:nvGrpSpPr>
          <p:grpSpPr bwMode="auto">
            <a:xfrm>
              <a:off x="3354" y="1560"/>
              <a:ext cx="1732" cy="234"/>
              <a:chOff x="1066" y="817"/>
              <a:chExt cx="1470" cy="144"/>
            </a:xfrm>
          </p:grpSpPr>
          <p:grpSp>
            <p:nvGrpSpPr>
              <p:cNvPr id="11" name="Group 68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5160" name="Freeform 69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1" name="Freeform 70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2" name="Freeform 71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3" name="Freeform 72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4" name="Freeform 73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65" name="Freeform 74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159" name="Line 75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2" name="Group 76"/>
            <p:cNvGrpSpPr>
              <a:grpSpLocks/>
            </p:cNvGrpSpPr>
            <p:nvPr/>
          </p:nvGrpSpPr>
          <p:grpSpPr bwMode="auto">
            <a:xfrm>
              <a:off x="3355" y="1071"/>
              <a:ext cx="8" cy="590"/>
              <a:chOff x="1965" y="2523"/>
              <a:chExt cx="8" cy="590"/>
            </a:xfrm>
          </p:grpSpPr>
          <p:sp>
            <p:nvSpPr>
              <p:cNvPr id="5155" name="Line 77"/>
              <p:cNvSpPr>
                <a:spLocks noChangeShapeType="1"/>
              </p:cNvSpPr>
              <p:nvPr/>
            </p:nvSpPr>
            <p:spPr bwMode="auto">
              <a:xfrm>
                <a:off x="1973" y="284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6" name="Line 78"/>
              <p:cNvSpPr>
                <a:spLocks noChangeShapeType="1"/>
              </p:cNvSpPr>
              <p:nvPr/>
            </p:nvSpPr>
            <p:spPr bwMode="auto">
              <a:xfrm flipV="1">
                <a:off x="1973" y="2523"/>
                <a:ext cx="0" cy="27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7" name="Line 79"/>
              <p:cNvSpPr>
                <a:spLocks noChangeShapeType="1"/>
              </p:cNvSpPr>
              <p:nvPr/>
            </p:nvSpPr>
            <p:spPr bwMode="auto">
              <a:xfrm>
                <a:off x="1965" y="3068"/>
                <a:ext cx="0" cy="45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3" name="Group 80"/>
            <p:cNvGrpSpPr>
              <a:grpSpLocks/>
            </p:cNvGrpSpPr>
            <p:nvPr/>
          </p:nvGrpSpPr>
          <p:grpSpPr bwMode="auto">
            <a:xfrm>
              <a:off x="3592" y="842"/>
              <a:ext cx="8" cy="590"/>
              <a:chOff x="1965" y="2523"/>
              <a:chExt cx="8" cy="590"/>
            </a:xfrm>
          </p:grpSpPr>
          <p:sp>
            <p:nvSpPr>
              <p:cNvPr id="5152" name="Line 81"/>
              <p:cNvSpPr>
                <a:spLocks noChangeShapeType="1"/>
              </p:cNvSpPr>
              <p:nvPr/>
            </p:nvSpPr>
            <p:spPr bwMode="auto">
              <a:xfrm>
                <a:off x="1973" y="284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3" name="Line 82"/>
              <p:cNvSpPr>
                <a:spLocks noChangeShapeType="1"/>
              </p:cNvSpPr>
              <p:nvPr/>
            </p:nvSpPr>
            <p:spPr bwMode="auto">
              <a:xfrm flipV="1">
                <a:off x="1973" y="2523"/>
                <a:ext cx="0" cy="27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4" name="Line 83"/>
              <p:cNvSpPr>
                <a:spLocks noChangeShapeType="1"/>
              </p:cNvSpPr>
              <p:nvPr/>
            </p:nvSpPr>
            <p:spPr bwMode="auto">
              <a:xfrm>
                <a:off x="1965" y="3068"/>
                <a:ext cx="0" cy="45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4" name="Group 84"/>
            <p:cNvGrpSpPr>
              <a:grpSpLocks/>
            </p:cNvGrpSpPr>
            <p:nvPr/>
          </p:nvGrpSpPr>
          <p:grpSpPr bwMode="auto">
            <a:xfrm>
              <a:off x="3091" y="1341"/>
              <a:ext cx="8" cy="590"/>
              <a:chOff x="1965" y="2523"/>
              <a:chExt cx="8" cy="590"/>
            </a:xfrm>
          </p:grpSpPr>
          <p:sp>
            <p:nvSpPr>
              <p:cNvPr id="5149" name="Line 85"/>
              <p:cNvSpPr>
                <a:spLocks noChangeShapeType="1"/>
              </p:cNvSpPr>
              <p:nvPr/>
            </p:nvSpPr>
            <p:spPr bwMode="auto">
              <a:xfrm>
                <a:off x="1973" y="2840"/>
                <a:ext cx="0" cy="18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0" name="Line 86"/>
              <p:cNvSpPr>
                <a:spLocks noChangeShapeType="1"/>
              </p:cNvSpPr>
              <p:nvPr/>
            </p:nvSpPr>
            <p:spPr bwMode="auto">
              <a:xfrm flipV="1">
                <a:off x="1973" y="2523"/>
                <a:ext cx="0" cy="272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151" name="Line 87"/>
              <p:cNvSpPr>
                <a:spLocks noChangeShapeType="1"/>
              </p:cNvSpPr>
              <p:nvPr/>
            </p:nvSpPr>
            <p:spPr bwMode="auto">
              <a:xfrm>
                <a:off x="1965" y="3068"/>
                <a:ext cx="0" cy="45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3988" cy="1368425"/>
          </a:xfrm>
          <a:solidFill>
            <a:schemeClr val="bg1"/>
          </a:solidFill>
        </p:spPr>
        <p:txBody>
          <a:bodyPr/>
          <a:lstStyle/>
          <a:p>
            <a:r>
              <a:rPr lang="en-US" smtClean="0"/>
              <a:t>Soft surface: Bandwidth is limited by surface waves</a:t>
            </a:r>
          </a:p>
        </p:txBody>
      </p:sp>
      <p:graphicFrame>
        <p:nvGraphicFramePr>
          <p:cNvPr id="614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777875" y="3965575"/>
          <a:ext cx="6386513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40" name="Equation" r:id="rId4" imgW="3327120" imgH="1371600" progId="Equation.3">
                  <p:embed/>
                </p:oleObj>
              </mc:Choice>
              <mc:Fallback>
                <p:oleObj name="Equation" r:id="rId4" imgW="3327120" imgH="1371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965575"/>
                        <a:ext cx="6386513" cy="2632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60413" y="1978025"/>
            <a:ext cx="22272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800">
                <a:solidFill>
                  <a:srgbClr val="000000"/>
                </a:solidFill>
              </a:rPr>
              <a:t>Ideally large </a:t>
            </a:r>
            <a:br>
              <a:rPr lang="sv-SE" sz="2800">
                <a:solidFill>
                  <a:srgbClr val="000000"/>
                </a:solidFill>
              </a:rPr>
            </a:br>
            <a:r>
              <a:rPr lang="sv-SE" sz="2800">
                <a:solidFill>
                  <a:srgbClr val="000000"/>
                </a:solidFill>
              </a:rPr>
              <a:t>2:1 bandwidth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51275" y="1773238"/>
            <a:ext cx="4897438" cy="2520950"/>
            <a:chOff x="2290" y="1162"/>
            <a:chExt cx="3085" cy="1588"/>
          </a:xfrm>
        </p:grpSpPr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>
              <a:off x="2562" y="1450"/>
              <a:ext cx="2813" cy="1028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151" name="AutoShape 7"/>
            <p:cNvSpPr>
              <a:spLocks noChangeArrowheads="1"/>
            </p:cNvSpPr>
            <p:nvPr/>
          </p:nvSpPr>
          <p:spPr bwMode="auto">
            <a:xfrm>
              <a:off x="2734" y="1162"/>
              <a:ext cx="976" cy="1209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sv-SE" sz="1800">
                <a:solidFill>
                  <a:srgbClr val="000000"/>
                </a:solidFill>
              </a:endParaRPr>
            </a:p>
          </p:txBody>
        </p:sp>
        <p:sp>
          <p:nvSpPr>
            <p:cNvPr id="6152" name="AutoShape 8"/>
            <p:cNvSpPr>
              <a:spLocks noChangeArrowheads="1"/>
            </p:cNvSpPr>
            <p:nvPr/>
          </p:nvSpPr>
          <p:spPr bwMode="auto">
            <a:xfrm>
              <a:off x="3078" y="1162"/>
              <a:ext cx="976" cy="1209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3424" y="1162"/>
              <a:ext cx="976" cy="1209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3768" y="1162"/>
              <a:ext cx="976" cy="1209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155" name="AutoShape 11"/>
            <p:cNvSpPr>
              <a:spLocks noChangeArrowheads="1"/>
            </p:cNvSpPr>
            <p:nvPr/>
          </p:nvSpPr>
          <p:spPr bwMode="auto">
            <a:xfrm>
              <a:off x="4112" y="1162"/>
              <a:ext cx="976" cy="1209"/>
            </a:xfrm>
            <a:prstGeom prst="cube">
              <a:avLst>
                <a:gd name="adj" fmla="val 9294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3107" y="1570"/>
              <a:ext cx="1884" cy="258"/>
              <a:chOff x="1066" y="817"/>
              <a:chExt cx="1470" cy="144"/>
            </a:xfrm>
          </p:grpSpPr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6165" name="Freeform 14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66" name="Freeform 15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67" name="Freeform 16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68" name="Freeform 17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69" name="Freeform 18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6170" name="Freeform 19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164" name="Line 20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6157" name="Line 21"/>
            <p:cNvSpPr>
              <a:spLocks noChangeShapeType="1"/>
            </p:cNvSpPr>
            <p:nvPr/>
          </p:nvSpPr>
          <p:spPr bwMode="auto">
            <a:xfrm>
              <a:off x="2517" y="2069"/>
              <a:ext cx="0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158" name="Line 22"/>
            <p:cNvSpPr>
              <a:spLocks noChangeShapeType="1"/>
            </p:cNvSpPr>
            <p:nvPr/>
          </p:nvSpPr>
          <p:spPr bwMode="auto">
            <a:xfrm>
              <a:off x="2744" y="2523"/>
              <a:ext cx="31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159" name="Text Box 23"/>
            <p:cNvSpPr txBox="1">
              <a:spLocks noChangeArrowheads="1"/>
            </p:cNvSpPr>
            <p:nvPr/>
          </p:nvSpPr>
          <p:spPr bwMode="auto">
            <a:xfrm>
              <a:off x="2290" y="206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i="1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6160" name="Text Box 24"/>
            <p:cNvSpPr txBox="1">
              <a:spLocks noChangeArrowheads="1"/>
            </p:cNvSpPr>
            <p:nvPr/>
          </p:nvSpPr>
          <p:spPr bwMode="auto">
            <a:xfrm>
              <a:off x="2804" y="246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i="1">
                  <a:solidFill>
                    <a:srgbClr val="000000"/>
                  </a:solidFill>
                </a:rPr>
                <a:t>p</a:t>
              </a:r>
            </a:p>
          </p:txBody>
        </p:sp>
        <p:sp>
          <p:nvSpPr>
            <p:cNvPr id="6161" name="Line 25"/>
            <p:cNvSpPr>
              <a:spLocks noChangeShapeType="1"/>
            </p:cNvSpPr>
            <p:nvPr/>
          </p:nvSpPr>
          <p:spPr bwMode="auto">
            <a:xfrm>
              <a:off x="3152" y="2523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162" name="Text Box 26"/>
            <p:cNvSpPr txBox="1">
              <a:spLocks noChangeArrowheads="1"/>
            </p:cNvSpPr>
            <p:nvPr/>
          </p:nvSpPr>
          <p:spPr bwMode="auto">
            <a:xfrm>
              <a:off x="2971" y="246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i="1">
                  <a:solidFill>
                    <a:srgbClr val="000000"/>
                  </a:solidFill>
                </a:rPr>
                <a:t>w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81000" y="188913"/>
            <a:ext cx="8763000" cy="1800225"/>
          </a:xfrm>
        </p:spPr>
        <p:txBody>
          <a:bodyPr/>
          <a:lstStyle/>
          <a:p>
            <a:r>
              <a:rPr lang="en-US" sz="4000" dirty="0" smtClean="0"/>
              <a:t>Hard surface </a:t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400" b="1" i="1" dirty="0" smtClean="0"/>
              <a:t>We MUST have dielectric filling to get field transformation</a:t>
            </a:r>
          </a:p>
        </p:txBody>
      </p:sp>
      <p:graphicFrame>
        <p:nvGraphicFramePr>
          <p:cNvPr id="11266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50548401"/>
              </p:ext>
            </p:extLst>
          </p:nvPr>
        </p:nvGraphicFramePr>
        <p:xfrm>
          <a:off x="474663" y="5795963"/>
          <a:ext cx="68611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0102" name="Equation" r:id="rId4" imgW="2997000" imgH="406080" progId="Equation.3">
                  <p:embed/>
                </p:oleObj>
              </mc:Choice>
              <mc:Fallback>
                <p:oleObj name="Equation" r:id="rId4" imgW="2997000" imgH="4060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5795963"/>
                        <a:ext cx="68611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9750" y="2205038"/>
            <a:ext cx="3844925" cy="2305050"/>
            <a:chOff x="2517" y="1933"/>
            <a:chExt cx="2422" cy="1452"/>
          </a:xfrm>
        </p:grpSpPr>
        <p:sp>
          <p:nvSpPr>
            <p:cNvPr id="11284" name="AutoShape 5"/>
            <p:cNvSpPr>
              <a:spLocks noChangeArrowheads="1"/>
            </p:cNvSpPr>
            <p:nvPr/>
          </p:nvSpPr>
          <p:spPr bwMode="auto">
            <a:xfrm>
              <a:off x="2672" y="2575"/>
              <a:ext cx="2267" cy="810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3323" y="2341"/>
              <a:ext cx="1616" cy="331"/>
              <a:chOff x="3849" y="2069"/>
              <a:chExt cx="1616" cy="331"/>
            </a:xfrm>
          </p:grpSpPr>
          <p:sp>
            <p:nvSpPr>
              <p:cNvPr id="11326" name="AutoShape 7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7" name="AutoShape 8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3233" y="2432"/>
              <a:ext cx="1616" cy="331"/>
              <a:chOff x="3849" y="2069"/>
              <a:chExt cx="1616" cy="331"/>
            </a:xfrm>
          </p:grpSpPr>
          <p:sp>
            <p:nvSpPr>
              <p:cNvPr id="11324" name="AutoShape 10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5" name="AutoShape 11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3126" y="2531"/>
              <a:ext cx="1616" cy="331"/>
              <a:chOff x="3849" y="2069"/>
              <a:chExt cx="1616" cy="331"/>
            </a:xfrm>
          </p:grpSpPr>
          <p:sp>
            <p:nvSpPr>
              <p:cNvPr id="11322" name="AutoShape 13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3" name="AutoShape 14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3021" y="2635"/>
              <a:ext cx="1616" cy="331"/>
              <a:chOff x="3849" y="2069"/>
              <a:chExt cx="1616" cy="331"/>
            </a:xfrm>
          </p:grpSpPr>
          <p:sp>
            <p:nvSpPr>
              <p:cNvPr id="11320" name="AutoShape 16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1" name="AutoShape 17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2914" y="2741"/>
              <a:ext cx="1616" cy="331"/>
              <a:chOff x="3849" y="2069"/>
              <a:chExt cx="1616" cy="331"/>
            </a:xfrm>
          </p:grpSpPr>
          <p:sp>
            <p:nvSpPr>
              <p:cNvPr id="11318" name="AutoShape 19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9" name="AutoShape 20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2805" y="2853"/>
              <a:ext cx="1616" cy="331"/>
              <a:chOff x="3849" y="2069"/>
              <a:chExt cx="1616" cy="331"/>
            </a:xfrm>
          </p:grpSpPr>
          <p:sp>
            <p:nvSpPr>
              <p:cNvPr id="11316" name="AutoShape 22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7" name="AutoShape 23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24"/>
            <p:cNvGrpSpPr>
              <a:grpSpLocks/>
            </p:cNvGrpSpPr>
            <p:nvPr/>
          </p:nvGrpSpPr>
          <p:grpSpPr bwMode="auto">
            <a:xfrm>
              <a:off x="2694" y="2963"/>
              <a:ext cx="1616" cy="331"/>
              <a:chOff x="3849" y="2069"/>
              <a:chExt cx="1616" cy="331"/>
            </a:xfrm>
          </p:grpSpPr>
          <p:sp>
            <p:nvSpPr>
              <p:cNvPr id="11314" name="AutoShape 25"/>
              <p:cNvSpPr>
                <a:spLocks noChangeArrowheads="1"/>
              </p:cNvSpPr>
              <p:nvPr/>
            </p:nvSpPr>
            <p:spPr bwMode="auto">
              <a:xfrm>
                <a:off x="3923" y="2069"/>
                <a:ext cx="1542" cy="266"/>
              </a:xfrm>
              <a:prstGeom prst="cube">
                <a:avLst>
                  <a:gd name="adj" fmla="val 15037"/>
                </a:avLst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5" name="AutoShape 26"/>
              <p:cNvSpPr>
                <a:spLocks noChangeArrowheads="1"/>
              </p:cNvSpPr>
              <p:nvPr/>
            </p:nvSpPr>
            <p:spPr bwMode="auto">
              <a:xfrm>
                <a:off x="3849" y="2115"/>
                <a:ext cx="1587" cy="285"/>
              </a:xfrm>
              <a:prstGeom prst="cube">
                <a:avLst>
                  <a:gd name="adj" fmla="val 23343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92" name="Text Box 27"/>
            <p:cNvSpPr txBox="1">
              <a:spLocks noChangeArrowheads="1"/>
            </p:cNvSpPr>
            <p:nvPr/>
          </p:nvSpPr>
          <p:spPr bwMode="auto">
            <a:xfrm>
              <a:off x="2562" y="1933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b="1" i="1">
                  <a:solidFill>
                    <a:srgbClr val="336600"/>
                  </a:solidFill>
                </a:rPr>
                <a:t>E</a:t>
              </a:r>
              <a:r>
                <a:rPr lang="sv-SE" sz="1800" b="1" i="1" baseline="-25000">
                  <a:solidFill>
                    <a:srgbClr val="336600"/>
                  </a:solidFill>
                </a:rPr>
                <a:t>HOR</a:t>
              </a:r>
              <a:endParaRPr lang="sv-SE" sz="1800" b="1" i="1">
                <a:solidFill>
                  <a:srgbClr val="336600"/>
                </a:solidFill>
              </a:endParaRPr>
            </a:p>
          </p:txBody>
        </p:sp>
        <p:grpSp>
          <p:nvGrpSpPr>
            <p:cNvPr id="10" name="Group 28"/>
            <p:cNvGrpSpPr>
              <a:grpSpLocks/>
            </p:cNvGrpSpPr>
            <p:nvPr/>
          </p:nvGrpSpPr>
          <p:grpSpPr bwMode="auto">
            <a:xfrm>
              <a:off x="3088" y="2576"/>
              <a:ext cx="1489" cy="203"/>
              <a:chOff x="1066" y="817"/>
              <a:chExt cx="1470" cy="144"/>
            </a:xfrm>
          </p:grpSpPr>
          <p:grpSp>
            <p:nvGrpSpPr>
              <p:cNvPr id="11" name="Group 29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11308" name="Freeform 30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9" name="Freeform 31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0" name="Freeform 32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1" name="Freeform 33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2" name="Freeform 34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3" name="Freeform 35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1307" name="Line 36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rgbClr val="336600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2" name="Group 37"/>
            <p:cNvGrpSpPr>
              <a:grpSpLocks/>
            </p:cNvGrpSpPr>
            <p:nvPr/>
          </p:nvGrpSpPr>
          <p:grpSpPr bwMode="auto">
            <a:xfrm>
              <a:off x="3107" y="2024"/>
              <a:ext cx="227" cy="608"/>
              <a:chOff x="2789" y="2385"/>
              <a:chExt cx="227" cy="608"/>
            </a:xfrm>
          </p:grpSpPr>
          <p:sp>
            <p:nvSpPr>
              <p:cNvPr id="11302" name="Line 38"/>
              <p:cNvSpPr>
                <a:spLocks noChangeShapeType="1"/>
              </p:cNvSpPr>
              <p:nvPr/>
            </p:nvSpPr>
            <p:spPr bwMode="auto">
              <a:xfrm flipV="1">
                <a:off x="2789" y="2523"/>
                <a:ext cx="227" cy="228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303" name="Line 39"/>
              <p:cNvSpPr>
                <a:spLocks noChangeShapeType="1"/>
              </p:cNvSpPr>
              <p:nvPr/>
            </p:nvSpPr>
            <p:spPr bwMode="auto">
              <a:xfrm flipV="1">
                <a:off x="2789" y="2659"/>
                <a:ext cx="227" cy="229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304" name="Line 40"/>
              <p:cNvSpPr>
                <a:spLocks noChangeShapeType="1"/>
              </p:cNvSpPr>
              <p:nvPr/>
            </p:nvSpPr>
            <p:spPr bwMode="auto">
              <a:xfrm flipV="1">
                <a:off x="2789" y="2385"/>
                <a:ext cx="227" cy="229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305" name="Line 41"/>
              <p:cNvSpPr>
                <a:spLocks noChangeShapeType="1"/>
              </p:cNvSpPr>
              <p:nvPr/>
            </p:nvSpPr>
            <p:spPr bwMode="auto">
              <a:xfrm flipV="1">
                <a:off x="2808" y="2795"/>
                <a:ext cx="208" cy="198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3" name="Group 42"/>
            <p:cNvGrpSpPr>
              <a:grpSpLocks/>
            </p:cNvGrpSpPr>
            <p:nvPr/>
          </p:nvGrpSpPr>
          <p:grpSpPr bwMode="auto">
            <a:xfrm>
              <a:off x="2699" y="2459"/>
              <a:ext cx="227" cy="608"/>
              <a:chOff x="2789" y="2385"/>
              <a:chExt cx="227" cy="608"/>
            </a:xfrm>
          </p:grpSpPr>
          <p:sp>
            <p:nvSpPr>
              <p:cNvPr id="11298" name="Line 43"/>
              <p:cNvSpPr>
                <a:spLocks noChangeShapeType="1"/>
              </p:cNvSpPr>
              <p:nvPr/>
            </p:nvSpPr>
            <p:spPr bwMode="auto">
              <a:xfrm flipV="1">
                <a:off x="2789" y="2523"/>
                <a:ext cx="227" cy="228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299" name="Line 44"/>
              <p:cNvSpPr>
                <a:spLocks noChangeShapeType="1"/>
              </p:cNvSpPr>
              <p:nvPr/>
            </p:nvSpPr>
            <p:spPr bwMode="auto">
              <a:xfrm flipV="1">
                <a:off x="2789" y="2659"/>
                <a:ext cx="227" cy="229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300" name="Line 45"/>
              <p:cNvSpPr>
                <a:spLocks noChangeShapeType="1"/>
              </p:cNvSpPr>
              <p:nvPr/>
            </p:nvSpPr>
            <p:spPr bwMode="auto">
              <a:xfrm flipV="1">
                <a:off x="2789" y="2385"/>
                <a:ext cx="227" cy="229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1301" name="Line 46"/>
              <p:cNvSpPr>
                <a:spLocks noChangeShapeType="1"/>
              </p:cNvSpPr>
              <p:nvPr/>
            </p:nvSpPr>
            <p:spPr bwMode="auto">
              <a:xfrm flipV="1">
                <a:off x="2808" y="2795"/>
                <a:ext cx="208" cy="198"/>
              </a:xfrm>
              <a:prstGeom prst="line">
                <a:avLst/>
              </a:prstGeom>
              <a:noFill/>
              <a:ln w="38100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1296" name="Rectangle 47"/>
            <p:cNvSpPr>
              <a:spLocks noChangeArrowheads="1"/>
            </p:cNvSpPr>
            <p:nvPr/>
          </p:nvSpPr>
          <p:spPr bwMode="auto">
            <a:xfrm>
              <a:off x="2517" y="2931"/>
              <a:ext cx="182" cy="4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97" name="Rectangle 48"/>
            <p:cNvSpPr>
              <a:spLocks noChangeArrowheads="1"/>
            </p:cNvSpPr>
            <p:nvPr/>
          </p:nvSpPr>
          <p:spPr bwMode="auto">
            <a:xfrm>
              <a:off x="2699" y="3067"/>
              <a:ext cx="90" cy="227"/>
            </a:xfrm>
            <a:prstGeom prst="rect">
              <a:avLst/>
            </a:prstGeom>
            <a:gradFill rotWithShape="1">
              <a:gsLst>
                <a:gs pos="0">
                  <a:srgbClr val="336600"/>
                </a:gs>
                <a:gs pos="100000">
                  <a:srgbClr val="FFFF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Group 49"/>
          <p:cNvGrpSpPr>
            <a:grpSpLocks/>
          </p:cNvGrpSpPr>
          <p:nvPr/>
        </p:nvGrpSpPr>
        <p:grpSpPr bwMode="auto">
          <a:xfrm>
            <a:off x="4507442" y="3410744"/>
            <a:ext cx="4052888" cy="1800225"/>
            <a:chOff x="2232" y="2840"/>
            <a:chExt cx="2553" cy="1134"/>
          </a:xfrm>
        </p:grpSpPr>
        <p:graphicFrame>
          <p:nvGraphicFramePr>
            <p:cNvPr id="11267" name="Object 3"/>
            <p:cNvGraphicFramePr>
              <a:graphicFrameLocks noChangeAspect="1"/>
            </p:cNvGraphicFramePr>
            <p:nvPr/>
          </p:nvGraphicFramePr>
          <p:xfrm>
            <a:off x="3243" y="2840"/>
            <a:ext cx="611" cy="3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0103" name="Equation" r:id="rId6" imgW="393480" imgH="228600" progId="Equation.3">
                    <p:embed/>
                  </p:oleObj>
                </mc:Choice>
                <mc:Fallback>
                  <p:oleObj name="Equation" r:id="rId6" imgW="393480" imgH="2286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3" y="2840"/>
                          <a:ext cx="611" cy="3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77" name="Rectangle 51"/>
            <p:cNvSpPr>
              <a:spLocks noChangeArrowheads="1"/>
            </p:cNvSpPr>
            <p:nvPr/>
          </p:nvSpPr>
          <p:spPr bwMode="auto">
            <a:xfrm>
              <a:off x="2699" y="3203"/>
              <a:ext cx="2086" cy="63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78" name="Line 52"/>
            <p:cNvSpPr>
              <a:spLocks noChangeShapeType="1"/>
            </p:cNvSpPr>
            <p:nvPr/>
          </p:nvSpPr>
          <p:spPr bwMode="auto">
            <a:xfrm>
              <a:off x="3107" y="3203"/>
              <a:ext cx="8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279" name="Rectangle 53"/>
            <p:cNvSpPr>
              <a:spLocks noChangeArrowheads="1"/>
            </p:cNvSpPr>
            <p:nvPr/>
          </p:nvSpPr>
          <p:spPr bwMode="auto">
            <a:xfrm>
              <a:off x="2699" y="3838"/>
              <a:ext cx="2086" cy="136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80" name="Line 54"/>
            <p:cNvSpPr>
              <a:spLocks noChangeShapeType="1"/>
            </p:cNvSpPr>
            <p:nvPr/>
          </p:nvSpPr>
          <p:spPr bwMode="auto">
            <a:xfrm>
              <a:off x="3107" y="3203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281" name="Line 55"/>
            <p:cNvSpPr>
              <a:spLocks noChangeShapeType="1"/>
            </p:cNvSpPr>
            <p:nvPr/>
          </p:nvSpPr>
          <p:spPr bwMode="auto">
            <a:xfrm>
              <a:off x="3107" y="3203"/>
              <a:ext cx="816" cy="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aphicFrame>
          <p:nvGraphicFramePr>
            <p:cNvPr id="11268" name="Object 4"/>
            <p:cNvGraphicFramePr>
              <a:graphicFrameLocks noChangeAspect="1"/>
            </p:cNvGraphicFramePr>
            <p:nvPr/>
          </p:nvGraphicFramePr>
          <p:xfrm>
            <a:off x="3787" y="3445"/>
            <a:ext cx="570" cy="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0104" name="Equation" r:id="rId8" imgW="368280" imgH="253800" progId="Equation.3">
                    <p:embed/>
                  </p:oleObj>
                </mc:Choice>
                <mc:Fallback>
                  <p:oleObj name="Equation" r:id="rId8" imgW="368280" imgH="2538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7" y="3445"/>
                          <a:ext cx="570" cy="39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69" name="Object 5"/>
            <p:cNvGraphicFramePr>
              <a:graphicFrameLocks noChangeAspect="1"/>
            </p:cNvGraphicFramePr>
            <p:nvPr/>
          </p:nvGraphicFramePr>
          <p:xfrm>
            <a:off x="2835" y="3385"/>
            <a:ext cx="262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0105" name="Equation" r:id="rId10" imgW="164880" imgH="228600" progId="Equation.3">
                    <p:embed/>
                  </p:oleObj>
                </mc:Choice>
                <mc:Fallback>
                  <p:oleObj name="Equation" r:id="rId10" imgW="164880" imgH="2286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5" y="3385"/>
                          <a:ext cx="262" cy="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82" name="Line 58"/>
            <p:cNvSpPr>
              <a:spLocks noChangeShapeType="1"/>
            </p:cNvSpPr>
            <p:nvPr/>
          </p:nvSpPr>
          <p:spPr bwMode="auto">
            <a:xfrm>
              <a:off x="2517" y="3203"/>
              <a:ext cx="0" cy="6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1283" name="Text Box 59"/>
            <p:cNvSpPr txBox="1">
              <a:spLocks noChangeArrowheads="1"/>
            </p:cNvSpPr>
            <p:nvPr/>
          </p:nvSpPr>
          <p:spPr bwMode="auto">
            <a:xfrm>
              <a:off x="2232" y="335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i="1">
                  <a:solidFill>
                    <a:srgbClr val="000000"/>
                  </a:solidFill>
                </a:rPr>
                <a:t>d</a:t>
              </a:r>
            </a:p>
          </p:txBody>
        </p:sp>
      </p:grpSp>
      <p:sp>
        <p:nvSpPr>
          <p:cNvPr id="11273" name="Oval 60"/>
          <p:cNvSpPr>
            <a:spLocks noChangeArrowheads="1"/>
          </p:cNvSpPr>
          <p:nvPr/>
        </p:nvSpPr>
        <p:spPr bwMode="auto">
          <a:xfrm>
            <a:off x="1258888" y="3860800"/>
            <a:ext cx="792162" cy="792163"/>
          </a:xfrm>
          <a:prstGeom prst="ellips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11274" name="Oval 61"/>
          <p:cNvSpPr>
            <a:spLocks noChangeArrowheads="1"/>
          </p:cNvSpPr>
          <p:nvPr/>
        </p:nvSpPr>
        <p:spPr bwMode="auto">
          <a:xfrm>
            <a:off x="5410200" y="2978944"/>
            <a:ext cx="2663825" cy="2592387"/>
          </a:xfrm>
          <a:prstGeom prst="ellips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11275" name="Freeform 62"/>
          <p:cNvSpPr>
            <a:spLocks/>
          </p:cNvSpPr>
          <p:nvPr/>
        </p:nvSpPr>
        <p:spPr bwMode="auto">
          <a:xfrm>
            <a:off x="2649231" y="4652963"/>
            <a:ext cx="3075294" cy="223837"/>
          </a:xfrm>
          <a:custGeom>
            <a:avLst/>
            <a:gdLst>
              <a:gd name="T0" fmla="*/ 0 w 2450"/>
              <a:gd name="T1" fmla="*/ 0 h 703"/>
              <a:gd name="T2" fmla="*/ 2147483647 w 2450"/>
              <a:gd name="T3" fmla="*/ 2147483647 h 703"/>
              <a:gd name="T4" fmla="*/ 2147483647 w 2450"/>
              <a:gd name="T5" fmla="*/ 2147483647 h 703"/>
              <a:gd name="T6" fmla="*/ 2147483647 w 2450"/>
              <a:gd name="T7" fmla="*/ 2147483647 h 703"/>
              <a:gd name="T8" fmla="*/ 0 60000 65536"/>
              <a:gd name="T9" fmla="*/ 0 60000 65536"/>
              <a:gd name="T10" fmla="*/ 0 60000 65536"/>
              <a:gd name="T11" fmla="*/ 0 60000 65536"/>
              <a:gd name="T12" fmla="*/ 0 w 2450"/>
              <a:gd name="T13" fmla="*/ 0 h 703"/>
              <a:gd name="T14" fmla="*/ 2450 w 2450"/>
              <a:gd name="T15" fmla="*/ 703 h 7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50" h="703">
                <a:moveTo>
                  <a:pt x="0" y="0"/>
                </a:moveTo>
                <a:cubicBezTo>
                  <a:pt x="253" y="238"/>
                  <a:pt x="507" y="477"/>
                  <a:pt x="862" y="590"/>
                </a:cubicBezTo>
                <a:cubicBezTo>
                  <a:pt x="1217" y="703"/>
                  <a:pt x="1867" y="681"/>
                  <a:pt x="2132" y="681"/>
                </a:cubicBezTo>
                <a:cubicBezTo>
                  <a:pt x="2397" y="681"/>
                  <a:pt x="2423" y="635"/>
                  <a:pt x="2450" y="590"/>
                </a:cubicBezTo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11276" name="Text Box 63"/>
          <p:cNvSpPr txBox="1">
            <a:spLocks noChangeArrowheads="1"/>
          </p:cNvSpPr>
          <p:nvPr/>
        </p:nvSpPr>
        <p:spPr bwMode="auto">
          <a:xfrm>
            <a:off x="5169958" y="2450571"/>
            <a:ext cx="3665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sv-SE" sz="1800" b="1" i="1" dirty="0">
                <a:solidFill>
                  <a:srgbClr val="000000"/>
                </a:solidFill>
              </a:rPr>
              <a:t>Bandwidth small due to dispersive surface wave near cut-off.</a:t>
            </a:r>
          </a:p>
        </p:txBody>
      </p:sp>
      <p:graphicFrame>
        <p:nvGraphicFramePr>
          <p:cNvPr id="15" name="Object 1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6560666"/>
              </p:ext>
            </p:extLst>
          </p:nvPr>
        </p:nvGraphicFramePr>
        <p:xfrm>
          <a:off x="614363" y="5137150"/>
          <a:ext cx="993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0106" name="Equation" r:id="rId12" imgW="431640" imgH="215640" progId="Equation.3">
                  <p:embed/>
                </p:oleObj>
              </mc:Choice>
              <mc:Fallback>
                <p:oleObj name="Equation" r:id="rId12" imgW="431640" imgH="215640" progId="Equation.3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" y="5137150"/>
                        <a:ext cx="9937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06527440"/>
              </p:ext>
            </p:extLst>
          </p:nvPr>
        </p:nvGraphicFramePr>
        <p:xfrm>
          <a:off x="1818747" y="4986602"/>
          <a:ext cx="27463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0107" name="Equation" r:id="rId14" imgW="876240" imgH="253800" progId="Equation.3">
                  <p:embed/>
                </p:oleObj>
              </mc:Choice>
              <mc:Fallback>
                <p:oleObj name="Equation" r:id="rId14" imgW="876240" imgH="253800" progId="Equation.3">
                  <p:embed/>
                  <p:pic>
                    <p:nvPicPr>
                      <p:cNvPr id="0" name="Object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8747" y="4986602"/>
                        <a:ext cx="2746375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100" y="3206750"/>
            <a:ext cx="3865563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4288" y="1196975"/>
            <a:ext cx="33401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 Box 4"/>
          <p:cNvSpPr txBox="1">
            <a:spLocks noChangeArrowheads="1"/>
          </p:cNvSpPr>
          <p:nvPr/>
        </p:nvSpPr>
        <p:spPr bwMode="auto">
          <a:xfrm>
            <a:off x="495300" y="101600"/>
            <a:ext cx="83058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800" b="1">
                <a:solidFill>
                  <a:srgbClr val="FF0000"/>
                </a:solidFill>
                <a:latin typeface="Arial" pitchFamily="34" charset="0"/>
              </a:rPr>
              <a:t>EBG surfaces are characterized from the dispersion diagram for the guided wave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92575" y="3502025"/>
            <a:ext cx="5051425" cy="2455863"/>
            <a:chOff x="2481" y="702"/>
            <a:chExt cx="3182" cy="1547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775" y="2017"/>
              <a:ext cx="2888" cy="232"/>
              <a:chOff x="203" y="3885"/>
              <a:chExt cx="5749" cy="287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203" y="3885"/>
                <a:ext cx="4429" cy="287"/>
                <a:chOff x="203" y="3885"/>
                <a:chExt cx="4429" cy="287"/>
              </a:xfrm>
            </p:grpSpPr>
            <p:sp>
              <p:nvSpPr>
                <p:cNvPr id="7257" name="Text Box 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03" y="3885"/>
                  <a:ext cx="377" cy="2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GB" sz="1800" b="1">
                      <a:solidFill>
                        <a:srgbClr val="000000"/>
                      </a:solidFill>
                      <a:latin typeface="Symbol" pitchFamily="18" charset="2"/>
                    </a:rPr>
                    <a:t>G</a:t>
                  </a:r>
                </a:p>
              </p:txBody>
            </p:sp>
            <p:sp>
              <p:nvSpPr>
                <p:cNvPr id="7258" name="Text Box 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21" y="3886"/>
                  <a:ext cx="378" cy="2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GB" sz="1800">
                      <a:solidFill>
                        <a:srgbClr val="000000"/>
                      </a:solidFill>
                    </a:rPr>
                    <a:t>X</a:t>
                  </a:r>
                </a:p>
              </p:txBody>
            </p:sp>
            <p:sp>
              <p:nvSpPr>
                <p:cNvPr id="7259" name="Text Box 1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885" y="3885"/>
                  <a:ext cx="303" cy="2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it-IT" sz="1800" b="1">
                      <a:solidFill>
                        <a:srgbClr val="000000"/>
                      </a:solidFill>
                      <a:latin typeface="Symbol" pitchFamily="18" charset="2"/>
                    </a:rPr>
                    <a:t>M</a:t>
                  </a:r>
                </a:p>
              </p:txBody>
            </p:sp>
            <p:sp>
              <p:nvSpPr>
                <p:cNvPr id="7260" name="Text Box 1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255" y="3885"/>
                  <a:ext cx="377" cy="28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GB" sz="1800">
                      <a:solidFill>
                        <a:srgbClr val="000000"/>
                      </a:solidFill>
                    </a:rPr>
                    <a:t>Y</a:t>
                  </a:r>
                </a:p>
              </p:txBody>
            </p:sp>
          </p:grpSp>
          <p:sp>
            <p:nvSpPr>
              <p:cNvPr id="7256" name="Text Box 12"/>
              <p:cNvSpPr txBox="1">
                <a:spLocks noChangeAspect="1" noChangeArrowheads="1"/>
              </p:cNvSpPr>
              <p:nvPr/>
            </p:nvSpPr>
            <p:spPr bwMode="auto">
              <a:xfrm>
                <a:off x="5575" y="3885"/>
                <a:ext cx="377" cy="2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GB" sz="1800" b="1">
                    <a:solidFill>
                      <a:srgbClr val="000000"/>
                    </a:solidFill>
                    <a:latin typeface="Symbol" pitchFamily="18" charset="2"/>
                  </a:rPr>
                  <a:t>G</a:t>
                </a:r>
              </a:p>
            </p:txBody>
          </p:sp>
        </p:grpSp>
        <p:sp>
          <p:nvSpPr>
            <p:cNvPr id="7192" name="Rectangle 13"/>
            <p:cNvSpPr>
              <a:spLocks noChangeArrowheads="1"/>
            </p:cNvSpPr>
            <p:nvPr/>
          </p:nvSpPr>
          <p:spPr bwMode="auto">
            <a:xfrm>
              <a:off x="2813" y="720"/>
              <a:ext cx="2726" cy="128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2898" y="711"/>
              <a:ext cx="2553" cy="1295"/>
              <a:chOff x="456" y="1745"/>
              <a:chExt cx="5082" cy="2118"/>
            </a:xfrm>
          </p:grpSpPr>
          <p:grpSp>
            <p:nvGrpSpPr>
              <p:cNvPr id="6" name="Group 15"/>
              <p:cNvGrpSpPr>
                <a:grpSpLocks/>
              </p:cNvGrpSpPr>
              <p:nvPr/>
            </p:nvGrpSpPr>
            <p:grpSpPr bwMode="auto">
              <a:xfrm>
                <a:off x="456" y="1745"/>
                <a:ext cx="1036" cy="2118"/>
                <a:chOff x="336" y="664"/>
                <a:chExt cx="1036" cy="1072"/>
              </a:xfrm>
            </p:grpSpPr>
            <p:sp>
              <p:nvSpPr>
                <p:cNvPr id="7248" name="Line 16"/>
                <p:cNvSpPr>
                  <a:spLocks noChangeShapeType="1"/>
                </p:cNvSpPr>
                <p:nvPr/>
              </p:nvSpPr>
              <p:spPr bwMode="auto">
                <a:xfrm>
                  <a:off x="33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9" name="Line 17"/>
                <p:cNvSpPr>
                  <a:spLocks noChangeShapeType="1"/>
                </p:cNvSpPr>
                <p:nvPr/>
              </p:nvSpPr>
              <p:spPr bwMode="auto">
                <a:xfrm>
                  <a:off x="684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50" name="Line 18"/>
                <p:cNvSpPr>
                  <a:spLocks noChangeShapeType="1"/>
                </p:cNvSpPr>
                <p:nvPr/>
              </p:nvSpPr>
              <p:spPr bwMode="auto">
                <a:xfrm>
                  <a:off x="85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51" name="Line 19"/>
                <p:cNvSpPr>
                  <a:spLocks noChangeShapeType="1"/>
                </p:cNvSpPr>
                <p:nvPr/>
              </p:nvSpPr>
              <p:spPr bwMode="auto">
                <a:xfrm>
                  <a:off x="1028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52" name="Line 20"/>
                <p:cNvSpPr>
                  <a:spLocks noChangeShapeType="1"/>
                </p:cNvSpPr>
                <p:nvPr/>
              </p:nvSpPr>
              <p:spPr bwMode="auto">
                <a:xfrm>
                  <a:off x="1200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53" name="Line 21"/>
                <p:cNvSpPr>
                  <a:spLocks noChangeShapeType="1"/>
                </p:cNvSpPr>
                <p:nvPr/>
              </p:nvSpPr>
              <p:spPr bwMode="auto">
                <a:xfrm>
                  <a:off x="137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54" name="Line 22"/>
                <p:cNvSpPr>
                  <a:spLocks noChangeShapeType="1"/>
                </p:cNvSpPr>
                <p:nvPr/>
              </p:nvSpPr>
              <p:spPr bwMode="auto">
                <a:xfrm>
                  <a:off x="51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7" name="Group 23"/>
              <p:cNvGrpSpPr>
                <a:grpSpLocks/>
              </p:cNvGrpSpPr>
              <p:nvPr/>
            </p:nvGrpSpPr>
            <p:grpSpPr bwMode="auto">
              <a:xfrm>
                <a:off x="1809" y="1745"/>
                <a:ext cx="1036" cy="2118"/>
                <a:chOff x="336" y="664"/>
                <a:chExt cx="1036" cy="1072"/>
              </a:xfrm>
            </p:grpSpPr>
            <p:sp>
              <p:nvSpPr>
                <p:cNvPr id="7241" name="Line 24"/>
                <p:cNvSpPr>
                  <a:spLocks noChangeShapeType="1"/>
                </p:cNvSpPr>
                <p:nvPr/>
              </p:nvSpPr>
              <p:spPr bwMode="auto">
                <a:xfrm>
                  <a:off x="33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2" name="Line 25"/>
                <p:cNvSpPr>
                  <a:spLocks noChangeShapeType="1"/>
                </p:cNvSpPr>
                <p:nvPr/>
              </p:nvSpPr>
              <p:spPr bwMode="auto">
                <a:xfrm>
                  <a:off x="684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3" name="Line 26"/>
                <p:cNvSpPr>
                  <a:spLocks noChangeShapeType="1"/>
                </p:cNvSpPr>
                <p:nvPr/>
              </p:nvSpPr>
              <p:spPr bwMode="auto">
                <a:xfrm>
                  <a:off x="85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4" name="Line 27"/>
                <p:cNvSpPr>
                  <a:spLocks noChangeShapeType="1"/>
                </p:cNvSpPr>
                <p:nvPr/>
              </p:nvSpPr>
              <p:spPr bwMode="auto">
                <a:xfrm>
                  <a:off x="1028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5" name="Line 28"/>
                <p:cNvSpPr>
                  <a:spLocks noChangeShapeType="1"/>
                </p:cNvSpPr>
                <p:nvPr/>
              </p:nvSpPr>
              <p:spPr bwMode="auto">
                <a:xfrm>
                  <a:off x="1200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6" name="Line 29"/>
                <p:cNvSpPr>
                  <a:spLocks noChangeShapeType="1"/>
                </p:cNvSpPr>
                <p:nvPr/>
              </p:nvSpPr>
              <p:spPr bwMode="auto">
                <a:xfrm>
                  <a:off x="137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7" name="Line 30"/>
                <p:cNvSpPr>
                  <a:spLocks noChangeShapeType="1"/>
                </p:cNvSpPr>
                <p:nvPr/>
              </p:nvSpPr>
              <p:spPr bwMode="auto">
                <a:xfrm>
                  <a:off x="51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8" name="Group 31"/>
              <p:cNvGrpSpPr>
                <a:grpSpLocks/>
              </p:cNvGrpSpPr>
              <p:nvPr/>
            </p:nvGrpSpPr>
            <p:grpSpPr bwMode="auto">
              <a:xfrm>
                <a:off x="3145" y="1745"/>
                <a:ext cx="1036" cy="2118"/>
                <a:chOff x="336" y="664"/>
                <a:chExt cx="1036" cy="1072"/>
              </a:xfrm>
            </p:grpSpPr>
            <p:sp>
              <p:nvSpPr>
                <p:cNvPr id="7234" name="Line 32"/>
                <p:cNvSpPr>
                  <a:spLocks noChangeShapeType="1"/>
                </p:cNvSpPr>
                <p:nvPr/>
              </p:nvSpPr>
              <p:spPr bwMode="auto">
                <a:xfrm>
                  <a:off x="33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5" name="Line 33"/>
                <p:cNvSpPr>
                  <a:spLocks noChangeShapeType="1"/>
                </p:cNvSpPr>
                <p:nvPr/>
              </p:nvSpPr>
              <p:spPr bwMode="auto">
                <a:xfrm>
                  <a:off x="684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6" name="Line 34"/>
                <p:cNvSpPr>
                  <a:spLocks noChangeShapeType="1"/>
                </p:cNvSpPr>
                <p:nvPr/>
              </p:nvSpPr>
              <p:spPr bwMode="auto">
                <a:xfrm>
                  <a:off x="85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7" name="Line 35"/>
                <p:cNvSpPr>
                  <a:spLocks noChangeShapeType="1"/>
                </p:cNvSpPr>
                <p:nvPr/>
              </p:nvSpPr>
              <p:spPr bwMode="auto">
                <a:xfrm>
                  <a:off x="1028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8" name="Line 36"/>
                <p:cNvSpPr>
                  <a:spLocks noChangeShapeType="1"/>
                </p:cNvSpPr>
                <p:nvPr/>
              </p:nvSpPr>
              <p:spPr bwMode="auto">
                <a:xfrm>
                  <a:off x="1200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9" name="Line 37"/>
                <p:cNvSpPr>
                  <a:spLocks noChangeShapeType="1"/>
                </p:cNvSpPr>
                <p:nvPr/>
              </p:nvSpPr>
              <p:spPr bwMode="auto">
                <a:xfrm>
                  <a:off x="137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40" name="Line 38"/>
                <p:cNvSpPr>
                  <a:spLocks noChangeShapeType="1"/>
                </p:cNvSpPr>
                <p:nvPr/>
              </p:nvSpPr>
              <p:spPr bwMode="auto">
                <a:xfrm>
                  <a:off x="51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9" name="Group 39"/>
              <p:cNvGrpSpPr>
                <a:grpSpLocks/>
              </p:cNvGrpSpPr>
              <p:nvPr/>
            </p:nvGrpSpPr>
            <p:grpSpPr bwMode="auto">
              <a:xfrm>
                <a:off x="4502" y="1745"/>
                <a:ext cx="1036" cy="2118"/>
                <a:chOff x="336" y="664"/>
                <a:chExt cx="1036" cy="1072"/>
              </a:xfrm>
            </p:grpSpPr>
            <p:sp>
              <p:nvSpPr>
                <p:cNvPr id="7227" name="Line 40"/>
                <p:cNvSpPr>
                  <a:spLocks noChangeShapeType="1"/>
                </p:cNvSpPr>
                <p:nvPr/>
              </p:nvSpPr>
              <p:spPr bwMode="auto">
                <a:xfrm>
                  <a:off x="33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28" name="Line 41"/>
                <p:cNvSpPr>
                  <a:spLocks noChangeShapeType="1"/>
                </p:cNvSpPr>
                <p:nvPr/>
              </p:nvSpPr>
              <p:spPr bwMode="auto">
                <a:xfrm>
                  <a:off x="684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29" name="Line 42"/>
                <p:cNvSpPr>
                  <a:spLocks noChangeShapeType="1"/>
                </p:cNvSpPr>
                <p:nvPr/>
              </p:nvSpPr>
              <p:spPr bwMode="auto">
                <a:xfrm>
                  <a:off x="856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0" name="Line 43"/>
                <p:cNvSpPr>
                  <a:spLocks noChangeShapeType="1"/>
                </p:cNvSpPr>
                <p:nvPr/>
              </p:nvSpPr>
              <p:spPr bwMode="auto">
                <a:xfrm>
                  <a:off x="1028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1" name="Line 44"/>
                <p:cNvSpPr>
                  <a:spLocks noChangeShapeType="1"/>
                </p:cNvSpPr>
                <p:nvPr/>
              </p:nvSpPr>
              <p:spPr bwMode="auto">
                <a:xfrm>
                  <a:off x="1200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2" name="Line 45"/>
                <p:cNvSpPr>
                  <a:spLocks noChangeShapeType="1"/>
                </p:cNvSpPr>
                <p:nvPr/>
              </p:nvSpPr>
              <p:spPr bwMode="auto">
                <a:xfrm>
                  <a:off x="137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7233" name="Line 46"/>
                <p:cNvSpPr>
                  <a:spLocks noChangeShapeType="1"/>
                </p:cNvSpPr>
                <p:nvPr/>
              </p:nvSpPr>
              <p:spPr bwMode="auto">
                <a:xfrm>
                  <a:off x="512" y="664"/>
                  <a:ext cx="0" cy="1072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</p:grpSp>
        <p:sp>
          <p:nvSpPr>
            <p:cNvPr id="7194" name="Line 47"/>
            <p:cNvSpPr>
              <a:spLocks noChangeShapeType="1"/>
            </p:cNvSpPr>
            <p:nvPr/>
          </p:nvSpPr>
          <p:spPr bwMode="auto">
            <a:xfrm>
              <a:off x="3490" y="711"/>
              <a:ext cx="0" cy="12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5" name="Line 48"/>
            <p:cNvSpPr>
              <a:spLocks noChangeShapeType="1"/>
            </p:cNvSpPr>
            <p:nvPr/>
          </p:nvSpPr>
          <p:spPr bwMode="auto">
            <a:xfrm>
              <a:off x="4176" y="715"/>
              <a:ext cx="0" cy="12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6" name="Line 49"/>
            <p:cNvSpPr>
              <a:spLocks noChangeShapeType="1"/>
            </p:cNvSpPr>
            <p:nvPr/>
          </p:nvSpPr>
          <p:spPr bwMode="auto">
            <a:xfrm>
              <a:off x="4851" y="725"/>
              <a:ext cx="3" cy="1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7" name="Line 50"/>
            <p:cNvSpPr>
              <a:spLocks noChangeShapeType="1"/>
            </p:cNvSpPr>
            <p:nvPr/>
          </p:nvSpPr>
          <p:spPr bwMode="auto">
            <a:xfrm>
              <a:off x="2813" y="1792"/>
              <a:ext cx="272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8" name="Line 51"/>
            <p:cNvSpPr>
              <a:spLocks noChangeShapeType="1"/>
            </p:cNvSpPr>
            <p:nvPr/>
          </p:nvSpPr>
          <p:spPr bwMode="auto">
            <a:xfrm>
              <a:off x="2813" y="1581"/>
              <a:ext cx="272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9" name="Line 52"/>
            <p:cNvSpPr>
              <a:spLocks noChangeShapeType="1"/>
            </p:cNvSpPr>
            <p:nvPr/>
          </p:nvSpPr>
          <p:spPr bwMode="auto">
            <a:xfrm>
              <a:off x="2813" y="1371"/>
              <a:ext cx="272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00" name="Line 53"/>
            <p:cNvSpPr>
              <a:spLocks noChangeShapeType="1"/>
            </p:cNvSpPr>
            <p:nvPr/>
          </p:nvSpPr>
          <p:spPr bwMode="auto">
            <a:xfrm>
              <a:off x="2813" y="1150"/>
              <a:ext cx="272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01" name="Line 54"/>
            <p:cNvSpPr>
              <a:spLocks noChangeShapeType="1"/>
            </p:cNvSpPr>
            <p:nvPr/>
          </p:nvSpPr>
          <p:spPr bwMode="auto">
            <a:xfrm>
              <a:off x="2813" y="939"/>
              <a:ext cx="2726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02" name="Text Box 55"/>
            <p:cNvSpPr txBox="1">
              <a:spLocks noChangeArrowheads="1"/>
            </p:cNvSpPr>
            <p:nvPr/>
          </p:nvSpPr>
          <p:spPr bwMode="auto">
            <a:xfrm rot="-5400000">
              <a:off x="2018" y="1235"/>
              <a:ext cx="11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it-IT" sz="1400">
                  <a:solidFill>
                    <a:srgbClr val="000000"/>
                  </a:solidFill>
                </a:rPr>
                <a:t>Frequency (GHz)</a:t>
              </a:r>
            </a:p>
          </p:txBody>
        </p:sp>
        <p:sp>
          <p:nvSpPr>
            <p:cNvPr id="7203" name="Line 56"/>
            <p:cNvSpPr>
              <a:spLocks noChangeShapeType="1"/>
            </p:cNvSpPr>
            <p:nvPr/>
          </p:nvSpPr>
          <p:spPr bwMode="auto">
            <a:xfrm flipH="1" flipV="1">
              <a:off x="5100" y="702"/>
              <a:ext cx="440" cy="130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04" name="Line 57"/>
            <p:cNvSpPr>
              <a:spLocks noChangeShapeType="1"/>
            </p:cNvSpPr>
            <p:nvPr/>
          </p:nvSpPr>
          <p:spPr bwMode="auto">
            <a:xfrm flipV="1">
              <a:off x="2814" y="717"/>
              <a:ext cx="437" cy="12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2814" y="1361"/>
              <a:ext cx="2048" cy="642"/>
              <a:chOff x="150" y="1330"/>
              <a:chExt cx="4074" cy="402"/>
            </a:xfrm>
          </p:grpSpPr>
          <p:grpSp>
            <p:nvGrpSpPr>
              <p:cNvPr id="11" name="Group 59"/>
              <p:cNvGrpSpPr>
                <a:grpSpLocks/>
              </p:cNvGrpSpPr>
              <p:nvPr/>
            </p:nvGrpSpPr>
            <p:grpSpPr bwMode="auto">
              <a:xfrm>
                <a:off x="150" y="1343"/>
                <a:ext cx="2716" cy="389"/>
                <a:chOff x="150" y="1343"/>
                <a:chExt cx="2716" cy="389"/>
              </a:xfrm>
            </p:grpSpPr>
            <p:sp>
              <p:nvSpPr>
                <p:cNvPr id="7221" name="Freeform 60"/>
                <p:cNvSpPr>
                  <a:spLocks/>
                </p:cNvSpPr>
                <p:nvPr/>
              </p:nvSpPr>
              <p:spPr bwMode="auto">
                <a:xfrm>
                  <a:off x="150" y="1343"/>
                  <a:ext cx="1358" cy="389"/>
                </a:xfrm>
                <a:custGeom>
                  <a:avLst/>
                  <a:gdLst>
                    <a:gd name="T0" fmla="*/ 0 w 1358"/>
                    <a:gd name="T1" fmla="*/ 389 h 389"/>
                    <a:gd name="T2" fmla="*/ 70 w 1358"/>
                    <a:gd name="T3" fmla="*/ 325 h 389"/>
                    <a:gd name="T4" fmla="*/ 140 w 1358"/>
                    <a:gd name="T5" fmla="*/ 263 h 389"/>
                    <a:gd name="T6" fmla="*/ 210 w 1358"/>
                    <a:gd name="T7" fmla="*/ 197 h 389"/>
                    <a:gd name="T8" fmla="*/ 286 w 1358"/>
                    <a:gd name="T9" fmla="*/ 135 h 389"/>
                    <a:gd name="T10" fmla="*/ 352 w 1358"/>
                    <a:gd name="T11" fmla="*/ 79 h 389"/>
                    <a:gd name="T12" fmla="*/ 426 w 1358"/>
                    <a:gd name="T13" fmla="*/ 27 h 389"/>
                    <a:gd name="T14" fmla="*/ 498 w 1358"/>
                    <a:gd name="T15" fmla="*/ 5 h 389"/>
                    <a:gd name="T16" fmla="*/ 576 w 1358"/>
                    <a:gd name="T17" fmla="*/ 1 h 389"/>
                    <a:gd name="T18" fmla="*/ 642 w 1358"/>
                    <a:gd name="T19" fmla="*/ 1 h 389"/>
                    <a:gd name="T20" fmla="*/ 712 w 1358"/>
                    <a:gd name="T21" fmla="*/ 3 h 389"/>
                    <a:gd name="T22" fmla="*/ 786 w 1358"/>
                    <a:gd name="T23" fmla="*/ 3 h 389"/>
                    <a:gd name="T24" fmla="*/ 852 w 1358"/>
                    <a:gd name="T25" fmla="*/ 1 h 389"/>
                    <a:gd name="T26" fmla="*/ 932 w 1358"/>
                    <a:gd name="T27" fmla="*/ 5 h 389"/>
                    <a:gd name="T28" fmla="*/ 1000 w 1358"/>
                    <a:gd name="T29" fmla="*/ 5 h 389"/>
                    <a:gd name="T30" fmla="*/ 1070 w 1358"/>
                    <a:gd name="T31" fmla="*/ 5 h 389"/>
                    <a:gd name="T32" fmla="*/ 1142 w 1358"/>
                    <a:gd name="T33" fmla="*/ 5 h 389"/>
                    <a:gd name="T34" fmla="*/ 1216 w 1358"/>
                    <a:gd name="T35" fmla="*/ 7 h 389"/>
                    <a:gd name="T36" fmla="*/ 1280 w 1358"/>
                    <a:gd name="T37" fmla="*/ 7 h 389"/>
                    <a:gd name="T38" fmla="*/ 1358 w 1358"/>
                    <a:gd name="T39" fmla="*/ 9 h 38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358"/>
                    <a:gd name="T61" fmla="*/ 0 h 389"/>
                    <a:gd name="T62" fmla="*/ 1358 w 1358"/>
                    <a:gd name="T63" fmla="*/ 389 h 38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358" h="389">
                      <a:moveTo>
                        <a:pt x="0" y="389"/>
                      </a:moveTo>
                      <a:cubicBezTo>
                        <a:pt x="23" y="367"/>
                        <a:pt x="47" y="346"/>
                        <a:pt x="70" y="325"/>
                      </a:cubicBezTo>
                      <a:cubicBezTo>
                        <a:pt x="93" y="304"/>
                        <a:pt x="117" y="284"/>
                        <a:pt x="140" y="263"/>
                      </a:cubicBezTo>
                      <a:cubicBezTo>
                        <a:pt x="163" y="242"/>
                        <a:pt x="186" y="218"/>
                        <a:pt x="210" y="197"/>
                      </a:cubicBezTo>
                      <a:cubicBezTo>
                        <a:pt x="234" y="176"/>
                        <a:pt x="262" y="155"/>
                        <a:pt x="286" y="135"/>
                      </a:cubicBezTo>
                      <a:cubicBezTo>
                        <a:pt x="310" y="115"/>
                        <a:pt x="329" y="97"/>
                        <a:pt x="352" y="79"/>
                      </a:cubicBezTo>
                      <a:cubicBezTo>
                        <a:pt x="375" y="61"/>
                        <a:pt x="402" y="39"/>
                        <a:pt x="426" y="27"/>
                      </a:cubicBezTo>
                      <a:cubicBezTo>
                        <a:pt x="450" y="15"/>
                        <a:pt x="473" y="9"/>
                        <a:pt x="498" y="5"/>
                      </a:cubicBezTo>
                      <a:cubicBezTo>
                        <a:pt x="523" y="1"/>
                        <a:pt x="552" y="2"/>
                        <a:pt x="576" y="1"/>
                      </a:cubicBezTo>
                      <a:cubicBezTo>
                        <a:pt x="600" y="0"/>
                        <a:pt x="619" y="1"/>
                        <a:pt x="642" y="1"/>
                      </a:cubicBezTo>
                      <a:cubicBezTo>
                        <a:pt x="665" y="1"/>
                        <a:pt x="688" y="3"/>
                        <a:pt x="712" y="3"/>
                      </a:cubicBezTo>
                      <a:cubicBezTo>
                        <a:pt x="736" y="3"/>
                        <a:pt x="763" y="3"/>
                        <a:pt x="786" y="3"/>
                      </a:cubicBezTo>
                      <a:cubicBezTo>
                        <a:pt x="809" y="3"/>
                        <a:pt x="828" y="1"/>
                        <a:pt x="852" y="1"/>
                      </a:cubicBezTo>
                      <a:cubicBezTo>
                        <a:pt x="876" y="1"/>
                        <a:pt x="907" y="4"/>
                        <a:pt x="932" y="5"/>
                      </a:cubicBezTo>
                      <a:cubicBezTo>
                        <a:pt x="957" y="6"/>
                        <a:pt x="977" y="5"/>
                        <a:pt x="1000" y="5"/>
                      </a:cubicBezTo>
                      <a:cubicBezTo>
                        <a:pt x="1023" y="5"/>
                        <a:pt x="1046" y="5"/>
                        <a:pt x="1070" y="5"/>
                      </a:cubicBezTo>
                      <a:cubicBezTo>
                        <a:pt x="1094" y="5"/>
                        <a:pt x="1118" y="5"/>
                        <a:pt x="1142" y="5"/>
                      </a:cubicBezTo>
                      <a:cubicBezTo>
                        <a:pt x="1166" y="5"/>
                        <a:pt x="1193" y="7"/>
                        <a:pt x="1216" y="7"/>
                      </a:cubicBezTo>
                      <a:cubicBezTo>
                        <a:pt x="1239" y="7"/>
                        <a:pt x="1256" y="7"/>
                        <a:pt x="1280" y="7"/>
                      </a:cubicBezTo>
                      <a:cubicBezTo>
                        <a:pt x="1304" y="7"/>
                        <a:pt x="1331" y="8"/>
                        <a:pt x="1358" y="9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22" name="Freeform 61"/>
                <p:cNvSpPr>
                  <a:spLocks/>
                </p:cNvSpPr>
                <p:nvPr/>
              </p:nvSpPr>
              <p:spPr bwMode="auto">
                <a:xfrm>
                  <a:off x="1506" y="1348"/>
                  <a:ext cx="1360" cy="4"/>
                </a:xfrm>
                <a:custGeom>
                  <a:avLst/>
                  <a:gdLst>
                    <a:gd name="T0" fmla="*/ 0 w 1360"/>
                    <a:gd name="T1" fmla="*/ 4 h 4"/>
                    <a:gd name="T2" fmla="*/ 70 w 1360"/>
                    <a:gd name="T3" fmla="*/ 2 h 4"/>
                    <a:gd name="T4" fmla="*/ 144 w 1360"/>
                    <a:gd name="T5" fmla="*/ 4 h 4"/>
                    <a:gd name="T6" fmla="*/ 214 w 1360"/>
                    <a:gd name="T7" fmla="*/ 2 h 4"/>
                    <a:gd name="T8" fmla="*/ 286 w 1360"/>
                    <a:gd name="T9" fmla="*/ 4 h 4"/>
                    <a:gd name="T10" fmla="*/ 358 w 1360"/>
                    <a:gd name="T11" fmla="*/ 2 h 4"/>
                    <a:gd name="T12" fmla="*/ 426 w 1360"/>
                    <a:gd name="T13" fmla="*/ 2 h 4"/>
                    <a:gd name="T14" fmla="*/ 502 w 1360"/>
                    <a:gd name="T15" fmla="*/ 2 h 4"/>
                    <a:gd name="T16" fmla="*/ 572 w 1360"/>
                    <a:gd name="T17" fmla="*/ 2 h 4"/>
                    <a:gd name="T18" fmla="*/ 642 w 1360"/>
                    <a:gd name="T19" fmla="*/ 2 h 4"/>
                    <a:gd name="T20" fmla="*/ 714 w 1360"/>
                    <a:gd name="T21" fmla="*/ 4 h 4"/>
                    <a:gd name="T22" fmla="*/ 786 w 1360"/>
                    <a:gd name="T23" fmla="*/ 4 h 4"/>
                    <a:gd name="T24" fmla="*/ 856 w 1360"/>
                    <a:gd name="T25" fmla="*/ 2 h 4"/>
                    <a:gd name="T26" fmla="*/ 932 w 1360"/>
                    <a:gd name="T27" fmla="*/ 2 h 4"/>
                    <a:gd name="T28" fmla="*/ 1000 w 1360"/>
                    <a:gd name="T29" fmla="*/ 0 h 4"/>
                    <a:gd name="T30" fmla="*/ 1072 w 1360"/>
                    <a:gd name="T31" fmla="*/ 0 h 4"/>
                    <a:gd name="T32" fmla="*/ 1146 w 1360"/>
                    <a:gd name="T33" fmla="*/ 2 h 4"/>
                    <a:gd name="T34" fmla="*/ 1212 w 1360"/>
                    <a:gd name="T35" fmla="*/ 0 h 4"/>
                    <a:gd name="T36" fmla="*/ 1286 w 1360"/>
                    <a:gd name="T37" fmla="*/ 0 h 4"/>
                    <a:gd name="T38" fmla="*/ 1360 w 1360"/>
                    <a:gd name="T39" fmla="*/ 0 h 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360"/>
                    <a:gd name="T61" fmla="*/ 0 h 4"/>
                    <a:gd name="T62" fmla="*/ 1360 w 1360"/>
                    <a:gd name="T63" fmla="*/ 4 h 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360" h="4">
                      <a:moveTo>
                        <a:pt x="0" y="4"/>
                      </a:moveTo>
                      <a:cubicBezTo>
                        <a:pt x="23" y="3"/>
                        <a:pt x="46" y="2"/>
                        <a:pt x="70" y="2"/>
                      </a:cubicBezTo>
                      <a:cubicBezTo>
                        <a:pt x="94" y="2"/>
                        <a:pt x="120" y="4"/>
                        <a:pt x="144" y="4"/>
                      </a:cubicBezTo>
                      <a:cubicBezTo>
                        <a:pt x="168" y="4"/>
                        <a:pt x="190" y="2"/>
                        <a:pt x="214" y="2"/>
                      </a:cubicBezTo>
                      <a:cubicBezTo>
                        <a:pt x="238" y="2"/>
                        <a:pt x="262" y="4"/>
                        <a:pt x="286" y="4"/>
                      </a:cubicBezTo>
                      <a:cubicBezTo>
                        <a:pt x="310" y="4"/>
                        <a:pt x="335" y="2"/>
                        <a:pt x="358" y="2"/>
                      </a:cubicBezTo>
                      <a:cubicBezTo>
                        <a:pt x="381" y="2"/>
                        <a:pt x="402" y="2"/>
                        <a:pt x="426" y="2"/>
                      </a:cubicBezTo>
                      <a:cubicBezTo>
                        <a:pt x="450" y="2"/>
                        <a:pt x="478" y="2"/>
                        <a:pt x="502" y="2"/>
                      </a:cubicBezTo>
                      <a:cubicBezTo>
                        <a:pt x="526" y="2"/>
                        <a:pt x="549" y="2"/>
                        <a:pt x="572" y="2"/>
                      </a:cubicBezTo>
                      <a:cubicBezTo>
                        <a:pt x="595" y="2"/>
                        <a:pt x="618" y="2"/>
                        <a:pt x="642" y="2"/>
                      </a:cubicBezTo>
                      <a:cubicBezTo>
                        <a:pt x="666" y="2"/>
                        <a:pt x="690" y="4"/>
                        <a:pt x="714" y="4"/>
                      </a:cubicBezTo>
                      <a:cubicBezTo>
                        <a:pt x="738" y="4"/>
                        <a:pt x="762" y="4"/>
                        <a:pt x="786" y="4"/>
                      </a:cubicBezTo>
                      <a:cubicBezTo>
                        <a:pt x="810" y="4"/>
                        <a:pt x="832" y="2"/>
                        <a:pt x="856" y="2"/>
                      </a:cubicBezTo>
                      <a:cubicBezTo>
                        <a:pt x="880" y="2"/>
                        <a:pt x="908" y="2"/>
                        <a:pt x="932" y="2"/>
                      </a:cubicBezTo>
                      <a:cubicBezTo>
                        <a:pt x="956" y="2"/>
                        <a:pt x="977" y="0"/>
                        <a:pt x="1000" y="0"/>
                      </a:cubicBezTo>
                      <a:cubicBezTo>
                        <a:pt x="1023" y="0"/>
                        <a:pt x="1048" y="0"/>
                        <a:pt x="1072" y="0"/>
                      </a:cubicBezTo>
                      <a:cubicBezTo>
                        <a:pt x="1096" y="0"/>
                        <a:pt x="1123" y="2"/>
                        <a:pt x="1146" y="2"/>
                      </a:cubicBezTo>
                      <a:cubicBezTo>
                        <a:pt x="1169" y="2"/>
                        <a:pt x="1189" y="0"/>
                        <a:pt x="1212" y="0"/>
                      </a:cubicBezTo>
                      <a:cubicBezTo>
                        <a:pt x="1235" y="0"/>
                        <a:pt x="1261" y="0"/>
                        <a:pt x="1286" y="0"/>
                      </a:cubicBezTo>
                      <a:cubicBezTo>
                        <a:pt x="1311" y="0"/>
                        <a:pt x="1335" y="0"/>
                        <a:pt x="1360" y="0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en-US" sz="180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220" name="Freeform 62"/>
              <p:cNvSpPr>
                <a:spLocks/>
              </p:cNvSpPr>
              <p:nvPr/>
            </p:nvSpPr>
            <p:spPr bwMode="auto">
              <a:xfrm>
                <a:off x="2864" y="1330"/>
                <a:ext cx="1360" cy="20"/>
              </a:xfrm>
              <a:custGeom>
                <a:avLst/>
                <a:gdLst>
                  <a:gd name="T0" fmla="*/ 0 w 1360"/>
                  <a:gd name="T1" fmla="*/ 18 h 20"/>
                  <a:gd name="T2" fmla="*/ 76 w 1360"/>
                  <a:gd name="T3" fmla="*/ 20 h 20"/>
                  <a:gd name="T4" fmla="*/ 142 w 1360"/>
                  <a:gd name="T5" fmla="*/ 18 h 20"/>
                  <a:gd name="T6" fmla="*/ 218 w 1360"/>
                  <a:gd name="T7" fmla="*/ 20 h 20"/>
                  <a:gd name="T8" fmla="*/ 288 w 1360"/>
                  <a:gd name="T9" fmla="*/ 16 h 20"/>
                  <a:gd name="T10" fmla="*/ 356 w 1360"/>
                  <a:gd name="T11" fmla="*/ 16 h 20"/>
                  <a:gd name="T12" fmla="*/ 430 w 1360"/>
                  <a:gd name="T13" fmla="*/ 16 h 20"/>
                  <a:gd name="T14" fmla="*/ 504 w 1360"/>
                  <a:gd name="T15" fmla="*/ 12 h 20"/>
                  <a:gd name="T16" fmla="*/ 574 w 1360"/>
                  <a:gd name="T17" fmla="*/ 14 h 20"/>
                  <a:gd name="T18" fmla="*/ 642 w 1360"/>
                  <a:gd name="T19" fmla="*/ 14 h 20"/>
                  <a:gd name="T20" fmla="*/ 718 w 1360"/>
                  <a:gd name="T21" fmla="*/ 10 h 20"/>
                  <a:gd name="T22" fmla="*/ 792 w 1360"/>
                  <a:gd name="T23" fmla="*/ 8 h 20"/>
                  <a:gd name="T24" fmla="*/ 862 w 1360"/>
                  <a:gd name="T25" fmla="*/ 6 h 20"/>
                  <a:gd name="T26" fmla="*/ 932 w 1360"/>
                  <a:gd name="T27" fmla="*/ 4 h 20"/>
                  <a:gd name="T28" fmla="*/ 1000 w 1360"/>
                  <a:gd name="T29" fmla="*/ 4 h 20"/>
                  <a:gd name="T30" fmla="*/ 1072 w 1360"/>
                  <a:gd name="T31" fmla="*/ 4 h 20"/>
                  <a:gd name="T32" fmla="*/ 1148 w 1360"/>
                  <a:gd name="T33" fmla="*/ 0 h 20"/>
                  <a:gd name="T34" fmla="*/ 1216 w 1360"/>
                  <a:gd name="T35" fmla="*/ 2 h 20"/>
                  <a:gd name="T36" fmla="*/ 1288 w 1360"/>
                  <a:gd name="T37" fmla="*/ 2 h 20"/>
                  <a:gd name="T38" fmla="*/ 1360 w 1360"/>
                  <a:gd name="T39" fmla="*/ 0 h 2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360"/>
                  <a:gd name="T61" fmla="*/ 0 h 20"/>
                  <a:gd name="T62" fmla="*/ 1360 w 1360"/>
                  <a:gd name="T63" fmla="*/ 20 h 2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360" h="20">
                    <a:moveTo>
                      <a:pt x="0" y="18"/>
                    </a:moveTo>
                    <a:cubicBezTo>
                      <a:pt x="26" y="19"/>
                      <a:pt x="52" y="20"/>
                      <a:pt x="76" y="20"/>
                    </a:cubicBezTo>
                    <a:cubicBezTo>
                      <a:pt x="100" y="20"/>
                      <a:pt x="118" y="18"/>
                      <a:pt x="142" y="18"/>
                    </a:cubicBezTo>
                    <a:cubicBezTo>
                      <a:pt x="166" y="18"/>
                      <a:pt x="194" y="20"/>
                      <a:pt x="218" y="20"/>
                    </a:cubicBezTo>
                    <a:cubicBezTo>
                      <a:pt x="242" y="20"/>
                      <a:pt x="265" y="17"/>
                      <a:pt x="288" y="16"/>
                    </a:cubicBezTo>
                    <a:cubicBezTo>
                      <a:pt x="311" y="15"/>
                      <a:pt x="332" y="16"/>
                      <a:pt x="356" y="16"/>
                    </a:cubicBezTo>
                    <a:cubicBezTo>
                      <a:pt x="380" y="16"/>
                      <a:pt x="405" y="17"/>
                      <a:pt x="430" y="16"/>
                    </a:cubicBezTo>
                    <a:cubicBezTo>
                      <a:pt x="455" y="15"/>
                      <a:pt x="480" y="12"/>
                      <a:pt x="504" y="12"/>
                    </a:cubicBezTo>
                    <a:cubicBezTo>
                      <a:pt x="528" y="12"/>
                      <a:pt x="551" y="14"/>
                      <a:pt x="574" y="14"/>
                    </a:cubicBezTo>
                    <a:cubicBezTo>
                      <a:pt x="597" y="14"/>
                      <a:pt x="618" y="15"/>
                      <a:pt x="642" y="14"/>
                    </a:cubicBezTo>
                    <a:cubicBezTo>
                      <a:pt x="666" y="13"/>
                      <a:pt x="693" y="11"/>
                      <a:pt x="718" y="10"/>
                    </a:cubicBezTo>
                    <a:cubicBezTo>
                      <a:pt x="743" y="9"/>
                      <a:pt x="768" y="9"/>
                      <a:pt x="792" y="8"/>
                    </a:cubicBezTo>
                    <a:cubicBezTo>
                      <a:pt x="816" y="7"/>
                      <a:pt x="839" y="7"/>
                      <a:pt x="862" y="6"/>
                    </a:cubicBezTo>
                    <a:cubicBezTo>
                      <a:pt x="885" y="5"/>
                      <a:pt x="909" y="4"/>
                      <a:pt x="932" y="4"/>
                    </a:cubicBezTo>
                    <a:cubicBezTo>
                      <a:pt x="955" y="4"/>
                      <a:pt x="977" y="4"/>
                      <a:pt x="1000" y="4"/>
                    </a:cubicBezTo>
                    <a:cubicBezTo>
                      <a:pt x="1023" y="4"/>
                      <a:pt x="1047" y="5"/>
                      <a:pt x="1072" y="4"/>
                    </a:cubicBezTo>
                    <a:cubicBezTo>
                      <a:pt x="1097" y="3"/>
                      <a:pt x="1124" y="0"/>
                      <a:pt x="1148" y="0"/>
                    </a:cubicBezTo>
                    <a:cubicBezTo>
                      <a:pt x="1172" y="0"/>
                      <a:pt x="1193" y="2"/>
                      <a:pt x="1216" y="2"/>
                    </a:cubicBezTo>
                    <a:cubicBezTo>
                      <a:pt x="1239" y="2"/>
                      <a:pt x="1264" y="2"/>
                      <a:pt x="1288" y="2"/>
                    </a:cubicBezTo>
                    <a:cubicBezTo>
                      <a:pt x="1312" y="2"/>
                      <a:pt x="1336" y="1"/>
                      <a:pt x="1360" y="0"/>
                    </a:cubicBez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206" name="Freeform 63"/>
            <p:cNvSpPr>
              <a:spLocks/>
            </p:cNvSpPr>
            <p:nvPr/>
          </p:nvSpPr>
          <p:spPr bwMode="auto">
            <a:xfrm>
              <a:off x="4860" y="1358"/>
              <a:ext cx="678" cy="639"/>
            </a:xfrm>
            <a:custGeom>
              <a:avLst/>
              <a:gdLst>
                <a:gd name="T0" fmla="*/ 0 w 1348"/>
                <a:gd name="T1" fmla="*/ 54 h 400"/>
                <a:gd name="T2" fmla="*/ 1 w 1348"/>
                <a:gd name="T3" fmla="*/ 107 h 400"/>
                <a:gd name="T4" fmla="*/ 2 w 1348"/>
                <a:gd name="T5" fmla="*/ 54 h 400"/>
                <a:gd name="T6" fmla="*/ 2 w 1348"/>
                <a:gd name="T7" fmla="*/ 0 h 400"/>
                <a:gd name="T8" fmla="*/ 3 w 1348"/>
                <a:gd name="T9" fmla="*/ 107 h 400"/>
                <a:gd name="T10" fmla="*/ 3 w 1348"/>
                <a:gd name="T11" fmla="*/ 0 h 400"/>
                <a:gd name="T12" fmla="*/ 4 w 1348"/>
                <a:gd name="T13" fmla="*/ 54 h 400"/>
                <a:gd name="T14" fmla="*/ 4 w 1348"/>
                <a:gd name="T15" fmla="*/ 0 h 400"/>
                <a:gd name="T16" fmla="*/ 5 w 1348"/>
                <a:gd name="T17" fmla="*/ 54 h 400"/>
                <a:gd name="T18" fmla="*/ 6 w 1348"/>
                <a:gd name="T19" fmla="*/ 107 h 400"/>
                <a:gd name="T20" fmla="*/ 6 w 1348"/>
                <a:gd name="T21" fmla="*/ 107 h 400"/>
                <a:gd name="T22" fmla="*/ 7 w 1348"/>
                <a:gd name="T23" fmla="*/ 54 h 400"/>
                <a:gd name="T24" fmla="*/ 7 w 1348"/>
                <a:gd name="T25" fmla="*/ 171 h 400"/>
                <a:gd name="T26" fmla="*/ 8 w 1348"/>
                <a:gd name="T27" fmla="*/ 893 h 400"/>
                <a:gd name="T28" fmla="*/ 8 w 1348"/>
                <a:gd name="T29" fmla="*/ 2443 h 400"/>
                <a:gd name="T30" fmla="*/ 9 w 1348"/>
                <a:gd name="T31" fmla="*/ 4088 h 400"/>
                <a:gd name="T32" fmla="*/ 10 w 1348"/>
                <a:gd name="T33" fmla="*/ 5638 h 400"/>
                <a:gd name="T34" fmla="*/ 10 w 1348"/>
                <a:gd name="T35" fmla="*/ 7377 h 400"/>
                <a:gd name="T36" fmla="*/ 11 w 1348"/>
                <a:gd name="T37" fmla="*/ 9021 h 400"/>
                <a:gd name="T38" fmla="*/ 11 w 1348"/>
                <a:gd name="T39" fmla="*/ 10623 h 4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48"/>
                <a:gd name="T61" fmla="*/ 0 h 400"/>
                <a:gd name="T62" fmla="*/ 1348 w 1348"/>
                <a:gd name="T63" fmla="*/ 400 h 40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48" h="400">
                  <a:moveTo>
                    <a:pt x="0" y="2"/>
                  </a:moveTo>
                  <a:cubicBezTo>
                    <a:pt x="24" y="3"/>
                    <a:pt x="48" y="4"/>
                    <a:pt x="72" y="4"/>
                  </a:cubicBezTo>
                  <a:cubicBezTo>
                    <a:pt x="96" y="4"/>
                    <a:pt x="120" y="3"/>
                    <a:pt x="144" y="2"/>
                  </a:cubicBezTo>
                  <a:cubicBezTo>
                    <a:pt x="168" y="1"/>
                    <a:pt x="192" y="0"/>
                    <a:pt x="216" y="0"/>
                  </a:cubicBezTo>
                  <a:cubicBezTo>
                    <a:pt x="240" y="0"/>
                    <a:pt x="264" y="4"/>
                    <a:pt x="288" y="4"/>
                  </a:cubicBezTo>
                  <a:cubicBezTo>
                    <a:pt x="312" y="4"/>
                    <a:pt x="338" y="0"/>
                    <a:pt x="362" y="0"/>
                  </a:cubicBezTo>
                  <a:cubicBezTo>
                    <a:pt x="386" y="0"/>
                    <a:pt x="408" y="2"/>
                    <a:pt x="432" y="2"/>
                  </a:cubicBezTo>
                  <a:cubicBezTo>
                    <a:pt x="456" y="2"/>
                    <a:pt x="480" y="0"/>
                    <a:pt x="504" y="0"/>
                  </a:cubicBezTo>
                  <a:cubicBezTo>
                    <a:pt x="528" y="0"/>
                    <a:pt x="551" y="1"/>
                    <a:pt x="574" y="2"/>
                  </a:cubicBezTo>
                  <a:cubicBezTo>
                    <a:pt x="597" y="3"/>
                    <a:pt x="620" y="4"/>
                    <a:pt x="644" y="4"/>
                  </a:cubicBezTo>
                  <a:cubicBezTo>
                    <a:pt x="668" y="4"/>
                    <a:pt x="694" y="4"/>
                    <a:pt x="718" y="4"/>
                  </a:cubicBezTo>
                  <a:cubicBezTo>
                    <a:pt x="742" y="4"/>
                    <a:pt x="767" y="2"/>
                    <a:pt x="790" y="2"/>
                  </a:cubicBezTo>
                  <a:cubicBezTo>
                    <a:pt x="813" y="2"/>
                    <a:pt x="834" y="1"/>
                    <a:pt x="858" y="6"/>
                  </a:cubicBezTo>
                  <a:cubicBezTo>
                    <a:pt x="882" y="11"/>
                    <a:pt x="909" y="20"/>
                    <a:pt x="934" y="34"/>
                  </a:cubicBezTo>
                  <a:cubicBezTo>
                    <a:pt x="959" y="48"/>
                    <a:pt x="984" y="72"/>
                    <a:pt x="1008" y="92"/>
                  </a:cubicBezTo>
                  <a:cubicBezTo>
                    <a:pt x="1032" y="112"/>
                    <a:pt x="1055" y="134"/>
                    <a:pt x="1078" y="154"/>
                  </a:cubicBezTo>
                  <a:cubicBezTo>
                    <a:pt x="1101" y="174"/>
                    <a:pt x="1123" y="191"/>
                    <a:pt x="1146" y="212"/>
                  </a:cubicBezTo>
                  <a:cubicBezTo>
                    <a:pt x="1169" y="233"/>
                    <a:pt x="1193" y="257"/>
                    <a:pt x="1216" y="278"/>
                  </a:cubicBezTo>
                  <a:cubicBezTo>
                    <a:pt x="1239" y="299"/>
                    <a:pt x="1260" y="320"/>
                    <a:pt x="1282" y="340"/>
                  </a:cubicBezTo>
                  <a:cubicBezTo>
                    <a:pt x="1304" y="360"/>
                    <a:pt x="1334" y="388"/>
                    <a:pt x="1348" y="40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207" name="Freeform 64"/>
            <p:cNvSpPr>
              <a:spLocks/>
            </p:cNvSpPr>
            <p:nvPr/>
          </p:nvSpPr>
          <p:spPr bwMode="auto">
            <a:xfrm>
              <a:off x="2813" y="1350"/>
              <a:ext cx="2725" cy="660"/>
            </a:xfrm>
            <a:custGeom>
              <a:avLst/>
              <a:gdLst>
                <a:gd name="T0" fmla="*/ 0 w 5424"/>
                <a:gd name="T1" fmla="*/ 182 h 816"/>
                <a:gd name="T2" fmla="*/ 3 w 5424"/>
                <a:gd name="T3" fmla="*/ 72 h 816"/>
                <a:gd name="T4" fmla="*/ 4 w 5424"/>
                <a:gd name="T5" fmla="*/ 19 h 816"/>
                <a:gd name="T6" fmla="*/ 5 w 5424"/>
                <a:gd name="T7" fmla="*/ 10 h 816"/>
                <a:gd name="T8" fmla="*/ 10 w 5424"/>
                <a:gd name="T9" fmla="*/ 11 h 816"/>
                <a:gd name="T10" fmla="*/ 15 w 5424"/>
                <a:gd name="T11" fmla="*/ 12 h 816"/>
                <a:gd name="T12" fmla="*/ 20 w 5424"/>
                <a:gd name="T13" fmla="*/ 12 h 816"/>
                <a:gd name="T14" fmla="*/ 28 w 5424"/>
                <a:gd name="T15" fmla="*/ 8 h 816"/>
                <a:gd name="T16" fmla="*/ 31 w 5424"/>
                <a:gd name="T17" fmla="*/ 2 h 816"/>
                <a:gd name="T18" fmla="*/ 35 w 5424"/>
                <a:gd name="T19" fmla="*/ 2 h 816"/>
                <a:gd name="T20" fmla="*/ 37 w 5424"/>
                <a:gd name="T21" fmla="*/ 2 h 816"/>
                <a:gd name="T22" fmla="*/ 39 w 5424"/>
                <a:gd name="T23" fmla="*/ 3 h 816"/>
                <a:gd name="T24" fmla="*/ 40 w 5424"/>
                <a:gd name="T25" fmla="*/ 15 h 816"/>
                <a:gd name="T26" fmla="*/ 42 w 5424"/>
                <a:gd name="T27" fmla="*/ 93 h 816"/>
                <a:gd name="T28" fmla="*/ 44 w 5424"/>
                <a:gd name="T29" fmla="*/ 184 h 8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24"/>
                <a:gd name="T46" fmla="*/ 0 h 816"/>
                <a:gd name="T47" fmla="*/ 5424 w 5424"/>
                <a:gd name="T48" fmla="*/ 816 h 8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24" h="816">
                  <a:moveTo>
                    <a:pt x="0" y="804"/>
                  </a:moveTo>
                  <a:cubicBezTo>
                    <a:pt x="101" y="622"/>
                    <a:pt x="202" y="438"/>
                    <a:pt x="276" y="318"/>
                  </a:cubicBezTo>
                  <a:cubicBezTo>
                    <a:pt x="350" y="198"/>
                    <a:pt x="386" y="132"/>
                    <a:pt x="442" y="86"/>
                  </a:cubicBezTo>
                  <a:cubicBezTo>
                    <a:pt x="498" y="40"/>
                    <a:pt x="496" y="48"/>
                    <a:pt x="612" y="42"/>
                  </a:cubicBezTo>
                  <a:cubicBezTo>
                    <a:pt x="728" y="36"/>
                    <a:pt x="941" y="46"/>
                    <a:pt x="1140" y="48"/>
                  </a:cubicBezTo>
                  <a:cubicBezTo>
                    <a:pt x="1339" y="50"/>
                    <a:pt x="1584" y="53"/>
                    <a:pt x="1806" y="54"/>
                  </a:cubicBezTo>
                  <a:cubicBezTo>
                    <a:pt x="2028" y="55"/>
                    <a:pt x="2203" y="59"/>
                    <a:pt x="2474" y="56"/>
                  </a:cubicBezTo>
                  <a:cubicBezTo>
                    <a:pt x="2745" y="53"/>
                    <a:pt x="3200" y="43"/>
                    <a:pt x="3432" y="36"/>
                  </a:cubicBezTo>
                  <a:cubicBezTo>
                    <a:pt x="3664" y="29"/>
                    <a:pt x="3710" y="16"/>
                    <a:pt x="3866" y="12"/>
                  </a:cubicBezTo>
                  <a:cubicBezTo>
                    <a:pt x="4022" y="8"/>
                    <a:pt x="4252" y="13"/>
                    <a:pt x="4368" y="12"/>
                  </a:cubicBezTo>
                  <a:cubicBezTo>
                    <a:pt x="4484" y="11"/>
                    <a:pt x="4481" y="4"/>
                    <a:pt x="4560" y="4"/>
                  </a:cubicBezTo>
                  <a:cubicBezTo>
                    <a:pt x="4639" y="4"/>
                    <a:pt x="4767" y="4"/>
                    <a:pt x="4840" y="14"/>
                  </a:cubicBezTo>
                  <a:cubicBezTo>
                    <a:pt x="4913" y="24"/>
                    <a:pt x="4937" y="0"/>
                    <a:pt x="4998" y="66"/>
                  </a:cubicBezTo>
                  <a:cubicBezTo>
                    <a:pt x="5059" y="132"/>
                    <a:pt x="5137" y="283"/>
                    <a:pt x="5208" y="408"/>
                  </a:cubicBezTo>
                  <a:cubicBezTo>
                    <a:pt x="5279" y="533"/>
                    <a:pt x="5351" y="674"/>
                    <a:pt x="5424" y="81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2" name="Group 65"/>
            <p:cNvGrpSpPr>
              <a:grpSpLocks/>
            </p:cNvGrpSpPr>
            <p:nvPr/>
          </p:nvGrpSpPr>
          <p:grpSpPr bwMode="auto">
            <a:xfrm>
              <a:off x="3169" y="733"/>
              <a:ext cx="1985" cy="219"/>
              <a:chOff x="760" y="2765"/>
              <a:chExt cx="4418" cy="247"/>
            </a:xfrm>
          </p:grpSpPr>
          <p:sp>
            <p:nvSpPr>
              <p:cNvPr id="7217" name="Freeform 66"/>
              <p:cNvSpPr>
                <a:spLocks/>
              </p:cNvSpPr>
              <p:nvPr/>
            </p:nvSpPr>
            <p:spPr bwMode="auto">
              <a:xfrm>
                <a:off x="760" y="2774"/>
                <a:ext cx="1934" cy="238"/>
              </a:xfrm>
              <a:custGeom>
                <a:avLst/>
                <a:gdLst>
                  <a:gd name="T0" fmla="*/ 0 w 1934"/>
                  <a:gd name="T1" fmla="*/ 238 h 238"/>
                  <a:gd name="T2" fmla="*/ 114 w 1934"/>
                  <a:gd name="T3" fmla="*/ 164 h 238"/>
                  <a:gd name="T4" fmla="*/ 376 w 1934"/>
                  <a:gd name="T5" fmla="*/ 86 h 238"/>
                  <a:gd name="T6" fmla="*/ 808 w 1934"/>
                  <a:gd name="T7" fmla="*/ 50 h 238"/>
                  <a:gd name="T8" fmla="*/ 1652 w 1934"/>
                  <a:gd name="T9" fmla="*/ 18 h 238"/>
                  <a:gd name="T10" fmla="*/ 1934 w 1934"/>
                  <a:gd name="T11" fmla="*/ 0 h 2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4"/>
                  <a:gd name="T19" fmla="*/ 0 h 238"/>
                  <a:gd name="T20" fmla="*/ 1934 w 1934"/>
                  <a:gd name="T21" fmla="*/ 238 h 2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4" h="238">
                    <a:moveTo>
                      <a:pt x="0" y="238"/>
                    </a:moveTo>
                    <a:cubicBezTo>
                      <a:pt x="25" y="213"/>
                      <a:pt x="51" y="189"/>
                      <a:pt x="114" y="164"/>
                    </a:cubicBezTo>
                    <a:cubicBezTo>
                      <a:pt x="177" y="139"/>
                      <a:pt x="260" y="105"/>
                      <a:pt x="376" y="86"/>
                    </a:cubicBezTo>
                    <a:cubicBezTo>
                      <a:pt x="492" y="67"/>
                      <a:pt x="595" y="61"/>
                      <a:pt x="808" y="50"/>
                    </a:cubicBezTo>
                    <a:cubicBezTo>
                      <a:pt x="1021" y="39"/>
                      <a:pt x="1464" y="26"/>
                      <a:pt x="1652" y="18"/>
                    </a:cubicBezTo>
                    <a:cubicBezTo>
                      <a:pt x="1840" y="10"/>
                      <a:pt x="1887" y="3"/>
                      <a:pt x="1934" y="0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7218" name="Freeform 67"/>
              <p:cNvSpPr>
                <a:spLocks/>
              </p:cNvSpPr>
              <p:nvPr/>
            </p:nvSpPr>
            <p:spPr bwMode="auto">
              <a:xfrm>
                <a:off x="2694" y="2765"/>
                <a:ext cx="2484" cy="113"/>
              </a:xfrm>
              <a:custGeom>
                <a:avLst/>
                <a:gdLst>
                  <a:gd name="T0" fmla="*/ 0 w 2484"/>
                  <a:gd name="T1" fmla="*/ 9 h 113"/>
                  <a:gd name="T2" fmla="*/ 630 w 2484"/>
                  <a:gd name="T3" fmla="*/ 3 h 113"/>
                  <a:gd name="T4" fmla="*/ 1208 w 2484"/>
                  <a:gd name="T5" fmla="*/ 25 h 113"/>
                  <a:gd name="T6" fmla="*/ 1770 w 2484"/>
                  <a:gd name="T7" fmla="*/ 31 h 113"/>
                  <a:gd name="T8" fmla="*/ 2294 w 2484"/>
                  <a:gd name="T9" fmla="*/ 65 h 113"/>
                  <a:gd name="T10" fmla="*/ 2484 w 2484"/>
                  <a:gd name="T11" fmla="*/ 113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84"/>
                  <a:gd name="T19" fmla="*/ 0 h 113"/>
                  <a:gd name="T20" fmla="*/ 2484 w 2484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84" h="113">
                    <a:moveTo>
                      <a:pt x="0" y="9"/>
                    </a:moveTo>
                    <a:cubicBezTo>
                      <a:pt x="214" y="4"/>
                      <a:pt x="429" y="0"/>
                      <a:pt x="630" y="3"/>
                    </a:cubicBezTo>
                    <a:cubicBezTo>
                      <a:pt x="831" y="6"/>
                      <a:pt x="1018" y="20"/>
                      <a:pt x="1208" y="25"/>
                    </a:cubicBezTo>
                    <a:cubicBezTo>
                      <a:pt x="1398" y="30"/>
                      <a:pt x="1589" y="24"/>
                      <a:pt x="1770" y="31"/>
                    </a:cubicBezTo>
                    <a:cubicBezTo>
                      <a:pt x="1951" y="38"/>
                      <a:pt x="2175" y="51"/>
                      <a:pt x="2294" y="65"/>
                    </a:cubicBezTo>
                    <a:cubicBezTo>
                      <a:pt x="2413" y="79"/>
                      <a:pt x="2445" y="103"/>
                      <a:pt x="2484" y="113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eaLnBrk="1" hangingPunct="1"/>
                <a:endParaRPr 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Group 68"/>
            <p:cNvGrpSpPr>
              <a:grpSpLocks/>
            </p:cNvGrpSpPr>
            <p:nvPr/>
          </p:nvGrpSpPr>
          <p:grpSpPr bwMode="auto">
            <a:xfrm>
              <a:off x="2707" y="888"/>
              <a:ext cx="93" cy="1180"/>
              <a:chOff x="1274" y="1912"/>
              <a:chExt cx="124" cy="1180"/>
            </a:xfrm>
          </p:grpSpPr>
          <p:sp>
            <p:nvSpPr>
              <p:cNvPr id="7211" name="Rectangle 69"/>
              <p:cNvSpPr>
                <a:spLocks noChangeAspect="1" noChangeArrowheads="1"/>
              </p:cNvSpPr>
              <p:nvPr/>
            </p:nvSpPr>
            <p:spPr bwMode="auto">
              <a:xfrm>
                <a:off x="1274" y="2996"/>
                <a:ext cx="59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0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12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1274" y="2780"/>
                <a:ext cx="59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4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13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1274" y="2564"/>
                <a:ext cx="59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8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14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1274" y="2345"/>
                <a:ext cx="11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12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15" name="Rectangle 73"/>
              <p:cNvSpPr>
                <a:spLocks noChangeAspect="1" noChangeArrowheads="1"/>
              </p:cNvSpPr>
              <p:nvPr/>
            </p:nvSpPr>
            <p:spPr bwMode="auto">
              <a:xfrm>
                <a:off x="1274" y="2133"/>
                <a:ext cx="11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16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216" name="Rectangle 74"/>
              <p:cNvSpPr>
                <a:spLocks noChangeAspect="1" noChangeArrowheads="1"/>
              </p:cNvSpPr>
              <p:nvPr/>
            </p:nvSpPr>
            <p:spPr bwMode="auto">
              <a:xfrm>
                <a:off x="1281" y="1912"/>
                <a:ext cx="11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it-IT" sz="1000" b="1">
                    <a:solidFill>
                      <a:srgbClr val="000000"/>
                    </a:solidFill>
                    <a:latin typeface="Helvetica"/>
                  </a:rPr>
                  <a:t>18</a:t>
                </a:r>
                <a:endParaRPr lang="it-IT" sz="1800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210" name="Rectangle 75" descr="25%"/>
            <p:cNvSpPr>
              <a:spLocks noChangeArrowheads="1"/>
            </p:cNvSpPr>
            <p:nvPr/>
          </p:nvSpPr>
          <p:spPr bwMode="auto">
            <a:xfrm>
              <a:off x="2824" y="960"/>
              <a:ext cx="2712" cy="384"/>
            </a:xfrm>
            <a:prstGeom prst="rect">
              <a:avLst/>
            </a:prstGeom>
            <a:pattFill prst="pct25">
              <a:fgClr>
                <a:srgbClr val="0099FF">
                  <a:alpha val="79999"/>
                </a:srgbClr>
              </a:fgClr>
              <a:bgClr>
                <a:schemeClr val="bg1">
                  <a:alpha val="79999"/>
                </a:schemeClr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2000">
                  <a:solidFill>
                    <a:srgbClr val="000000"/>
                  </a:solidFill>
                </a:rPr>
                <a:t>Band-gap</a:t>
              </a:r>
            </a:p>
          </p:txBody>
        </p:sp>
      </p:grpSp>
      <p:grpSp>
        <p:nvGrpSpPr>
          <p:cNvPr id="14" name="Group 76"/>
          <p:cNvGrpSpPr>
            <a:grpSpLocks/>
          </p:cNvGrpSpPr>
          <p:nvPr/>
        </p:nvGrpSpPr>
        <p:grpSpPr bwMode="auto">
          <a:xfrm>
            <a:off x="7254875" y="1844675"/>
            <a:ext cx="1638300" cy="1581150"/>
            <a:chOff x="4923" y="613"/>
            <a:chExt cx="680" cy="652"/>
          </a:xfrm>
        </p:grpSpPr>
        <p:sp>
          <p:nvSpPr>
            <p:cNvPr id="7180" name="Text Box 77"/>
            <p:cNvSpPr txBox="1">
              <a:spLocks noChangeAspect="1" noChangeArrowheads="1"/>
            </p:cNvSpPr>
            <p:nvPr/>
          </p:nvSpPr>
          <p:spPr bwMode="auto">
            <a:xfrm>
              <a:off x="5074" y="685"/>
              <a:ext cx="17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GB" sz="1000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7181" name="Rectangle 78"/>
            <p:cNvSpPr>
              <a:spLocks noChangeAspect="1" noChangeArrowheads="1"/>
            </p:cNvSpPr>
            <p:nvPr/>
          </p:nvSpPr>
          <p:spPr bwMode="auto">
            <a:xfrm>
              <a:off x="5085" y="825"/>
              <a:ext cx="325" cy="303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graphicFrame>
          <p:nvGraphicFramePr>
            <p:cNvPr id="7170" name="Object 2"/>
            <p:cNvGraphicFramePr>
              <a:graphicFrameLocks noChangeAspect="1"/>
            </p:cNvGraphicFramePr>
            <p:nvPr/>
          </p:nvGraphicFramePr>
          <p:xfrm>
            <a:off x="5495" y="1144"/>
            <a:ext cx="108" cy="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2090" name="Equation" r:id="rId6" imgW="164880" imgH="228600" progId="Equation.3">
                    <p:embed/>
                  </p:oleObj>
                </mc:Choice>
                <mc:Fallback>
                  <p:oleObj name="Equation" r:id="rId6" imgW="164880" imgH="22860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95" y="1144"/>
                          <a:ext cx="108" cy="1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1" name="Object 3"/>
            <p:cNvGraphicFramePr>
              <a:graphicFrameLocks noChangeAspect="1"/>
            </p:cNvGraphicFramePr>
            <p:nvPr/>
          </p:nvGraphicFramePr>
          <p:xfrm>
            <a:off x="4951" y="613"/>
            <a:ext cx="109" cy="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2091" name="Equation" r:id="rId8" imgW="177480" imgH="241200" progId="Equation.3">
                    <p:embed/>
                  </p:oleObj>
                </mc:Choice>
                <mc:Fallback>
                  <p:oleObj name="Equation" r:id="rId8" imgW="177480" imgH="2412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1" y="613"/>
                          <a:ext cx="109" cy="1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2" name="Text Box 81"/>
            <p:cNvSpPr txBox="1">
              <a:spLocks noChangeAspect="1" noChangeArrowheads="1"/>
            </p:cNvSpPr>
            <p:nvPr/>
          </p:nvSpPr>
          <p:spPr bwMode="auto">
            <a:xfrm>
              <a:off x="4992" y="1101"/>
              <a:ext cx="178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GB" sz="1000">
                  <a:solidFill>
                    <a:srgbClr val="000000"/>
                  </a:solidFill>
                  <a:latin typeface="Symbol" pitchFamily="18" charset="2"/>
                </a:rPr>
                <a:t>G</a:t>
              </a:r>
            </a:p>
          </p:txBody>
        </p:sp>
        <p:sp>
          <p:nvSpPr>
            <p:cNvPr id="7183" name="Text Box 82"/>
            <p:cNvSpPr txBox="1">
              <a:spLocks noChangeAspect="1" noChangeArrowheads="1"/>
            </p:cNvSpPr>
            <p:nvPr/>
          </p:nvSpPr>
          <p:spPr bwMode="auto">
            <a:xfrm>
              <a:off x="5400" y="988"/>
              <a:ext cx="180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GB" sz="100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7184" name="Line 83"/>
            <p:cNvSpPr>
              <a:spLocks noChangeAspect="1" noChangeShapeType="1"/>
            </p:cNvSpPr>
            <p:nvPr/>
          </p:nvSpPr>
          <p:spPr bwMode="auto">
            <a:xfrm>
              <a:off x="5090" y="1130"/>
              <a:ext cx="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85" name="Line 84"/>
            <p:cNvSpPr>
              <a:spLocks noChangeAspect="1" noChangeShapeType="1"/>
            </p:cNvSpPr>
            <p:nvPr/>
          </p:nvSpPr>
          <p:spPr bwMode="auto">
            <a:xfrm>
              <a:off x="5086" y="825"/>
              <a:ext cx="0" cy="30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aphicFrame>
          <p:nvGraphicFramePr>
            <p:cNvPr id="7172" name="Object 4"/>
            <p:cNvGraphicFramePr>
              <a:graphicFrameLocks noChangeAspect="1"/>
            </p:cNvGraphicFramePr>
            <p:nvPr/>
          </p:nvGraphicFramePr>
          <p:xfrm>
            <a:off x="4923" y="750"/>
            <a:ext cx="119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2092" name="Equation" r:id="rId10" imgW="228600" imgH="444240" progId="Equation.3">
                    <p:embed/>
                  </p:oleObj>
                </mc:Choice>
                <mc:Fallback>
                  <p:oleObj name="Equation" r:id="rId10" imgW="228600" imgH="44424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3" y="750"/>
                          <a:ext cx="119" cy="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3" name="Object 5"/>
            <p:cNvGraphicFramePr>
              <a:graphicFrameLocks noChangeAspect="1"/>
            </p:cNvGraphicFramePr>
            <p:nvPr/>
          </p:nvGraphicFramePr>
          <p:xfrm>
            <a:off x="5323" y="1168"/>
            <a:ext cx="185" cy="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2093" name="Equation" r:id="rId12" imgW="355320" imgH="228600" progId="Equation.DSMT4">
                    <p:embed/>
                  </p:oleObj>
                </mc:Choice>
                <mc:Fallback>
                  <p:oleObj name="Equation" r:id="rId12" imgW="355320" imgH="228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3" y="1168"/>
                          <a:ext cx="185" cy="9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86" name="Line 87"/>
            <p:cNvSpPr>
              <a:spLocks noChangeAspect="1" noChangeShapeType="1"/>
            </p:cNvSpPr>
            <p:nvPr/>
          </p:nvSpPr>
          <p:spPr bwMode="auto">
            <a:xfrm>
              <a:off x="5085" y="657"/>
              <a:ext cx="0" cy="4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87" name="Line 88"/>
            <p:cNvSpPr>
              <a:spLocks noChangeAspect="1" noChangeShapeType="1"/>
            </p:cNvSpPr>
            <p:nvPr/>
          </p:nvSpPr>
          <p:spPr bwMode="auto">
            <a:xfrm rot="5400000">
              <a:off x="5338" y="875"/>
              <a:ext cx="0" cy="5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88" name="Text Box 89"/>
            <p:cNvSpPr txBox="1">
              <a:spLocks noChangeAspect="1" noChangeArrowheads="1"/>
            </p:cNvSpPr>
            <p:nvPr/>
          </p:nvSpPr>
          <p:spPr bwMode="auto">
            <a:xfrm>
              <a:off x="5393" y="717"/>
              <a:ext cx="143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it-IT" sz="1000">
                  <a:solidFill>
                    <a:srgbClr val="000000"/>
                  </a:solidFill>
                  <a:latin typeface="Symbol" pitchFamily="18" charset="2"/>
                </a:rPr>
                <a:t>M</a:t>
              </a:r>
            </a:p>
          </p:txBody>
        </p:sp>
        <p:sp>
          <p:nvSpPr>
            <p:cNvPr id="7189" name="Line 90"/>
            <p:cNvSpPr>
              <a:spLocks noChangeAspect="1" noChangeShapeType="1"/>
            </p:cNvSpPr>
            <p:nvPr/>
          </p:nvSpPr>
          <p:spPr bwMode="auto">
            <a:xfrm>
              <a:off x="5085" y="825"/>
              <a:ext cx="32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190" name="Line 91"/>
            <p:cNvSpPr>
              <a:spLocks noChangeAspect="1" noChangeShapeType="1"/>
            </p:cNvSpPr>
            <p:nvPr/>
          </p:nvSpPr>
          <p:spPr bwMode="auto">
            <a:xfrm rot="5400000">
              <a:off x="5258" y="977"/>
              <a:ext cx="3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/>
            </a:ln>
          </p:spPr>
          <p:txBody>
            <a:bodyPr/>
            <a:lstStyle/>
            <a:p>
              <a:pPr eaLnBrk="1" hangingPunct="1"/>
              <a:endParaRPr lang="en-US" sz="180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7179" name="Text Box 92"/>
          <p:cNvSpPr txBox="1">
            <a:spLocks noChangeArrowheads="1"/>
          </p:cNvSpPr>
          <p:nvPr/>
        </p:nvSpPr>
        <p:spPr bwMode="auto">
          <a:xfrm>
            <a:off x="250825" y="908050"/>
            <a:ext cx="281359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1" hangingPunct="1"/>
            <a:r>
              <a:rPr lang="en-US" sz="1800" b="1" i="1" dirty="0" err="1">
                <a:solidFill>
                  <a:srgbClr val="00B050"/>
                </a:solidFill>
              </a:rPr>
              <a:t>Sievenpiper</a:t>
            </a:r>
            <a:r>
              <a:rPr lang="en-US" sz="1800" b="1" i="1" dirty="0">
                <a:solidFill>
                  <a:srgbClr val="00B050"/>
                </a:solidFill>
              </a:rPr>
              <a:t> 1999:</a:t>
            </a:r>
          </a:p>
          <a:p>
            <a:pPr algn="just" eaLnBrk="1" hangingPunct="1"/>
            <a:r>
              <a:rPr lang="en-US" sz="1800" b="1" i="1" dirty="0">
                <a:solidFill>
                  <a:srgbClr val="00B050"/>
                </a:solidFill>
              </a:rPr>
              <a:t>Mushroom surface</a:t>
            </a:r>
          </a:p>
          <a:p>
            <a:pPr algn="just" eaLnBrk="1" hangingPunct="1"/>
            <a:r>
              <a:rPr lang="en-US" sz="1800" b="1" i="1" dirty="0">
                <a:solidFill>
                  <a:srgbClr val="00B050"/>
                </a:solidFill>
              </a:rPr>
              <a:t>Forbidden frequency bands</a:t>
            </a:r>
          </a:p>
          <a:p>
            <a:pPr algn="just" eaLnBrk="1" hangingPunct="1"/>
            <a:endParaRPr lang="en-US" sz="1800" b="1" i="1" dirty="0">
              <a:solidFill>
                <a:srgbClr val="00B050"/>
              </a:solidFill>
            </a:endParaRPr>
          </a:p>
          <a:p>
            <a:pPr algn="just" eaLnBrk="1" hangingPunct="1"/>
            <a:r>
              <a:rPr lang="en-US" sz="1800" b="1" i="1" dirty="0">
                <a:solidFill>
                  <a:srgbClr val="00B050"/>
                </a:solidFill>
              </a:rPr>
              <a:t>Electromagnetic bandgap</a:t>
            </a:r>
          </a:p>
          <a:p>
            <a:pPr algn="just" eaLnBrk="1" hangingPunct="1"/>
            <a:r>
              <a:rPr lang="en-US" sz="1800" b="1" i="1" dirty="0">
                <a:solidFill>
                  <a:srgbClr val="00B050"/>
                </a:solidFill>
              </a:rPr>
              <a:t>(EBG) surface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dirty="0" smtClean="0"/>
              <a:t>Content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400" b="1" i="1" dirty="0" smtClean="0"/>
              <a:t>Boundary conditions, a short repetition</a:t>
            </a:r>
            <a:endParaRPr lang="en-US" sz="2000" b="1" i="1" dirty="0" smtClean="0"/>
          </a:p>
          <a:p>
            <a:r>
              <a:rPr lang="en-US" sz="2400" b="1" i="1" dirty="0" smtClean="0"/>
              <a:t>Materials for antenna design</a:t>
            </a:r>
          </a:p>
          <a:p>
            <a:pPr lvl="1"/>
            <a:r>
              <a:rPr lang="en-US" sz="2000" b="1" i="1" dirty="0" smtClean="0">
                <a:solidFill>
                  <a:srgbClr val="00B0F0"/>
                </a:solidFill>
              </a:rPr>
              <a:t>PEC, PMC, PEC/PMC strip grids (soft and hard surfaces)</a:t>
            </a:r>
            <a:endParaRPr lang="en-US" sz="2400" b="1" i="1" dirty="0" smtClean="0">
              <a:solidFill>
                <a:srgbClr val="00B0F0"/>
              </a:solidFill>
            </a:endParaRPr>
          </a:p>
          <a:p>
            <a:pPr lvl="1"/>
            <a:r>
              <a:rPr lang="en-US" sz="2000" b="1" i="1" dirty="0" smtClean="0">
                <a:solidFill>
                  <a:srgbClr val="00B0F0"/>
                </a:solidFill>
              </a:rPr>
              <a:t>Bandgap surfaces</a:t>
            </a:r>
          </a:p>
          <a:p>
            <a:pPr lvl="1"/>
            <a:endParaRPr lang="en-US" sz="2400" b="1" i="1" dirty="0"/>
          </a:p>
          <a:p>
            <a:r>
              <a:rPr lang="en-US" sz="2400" b="1" i="1" dirty="0"/>
              <a:t>Fundamental limitation of antennas</a:t>
            </a:r>
          </a:p>
          <a:p>
            <a:pPr lvl="1"/>
            <a:r>
              <a:rPr lang="en-US" sz="2000" b="1" i="1" dirty="0">
                <a:solidFill>
                  <a:srgbClr val="00B0F0"/>
                </a:solidFill>
              </a:rPr>
              <a:t>Directivity limitations</a:t>
            </a:r>
          </a:p>
          <a:p>
            <a:pPr lvl="1"/>
            <a:r>
              <a:rPr lang="en-US" sz="2000" b="1" i="1" dirty="0">
                <a:solidFill>
                  <a:srgbClr val="00B0F0"/>
                </a:solidFill>
              </a:rPr>
              <a:t>Efficiency limitations</a:t>
            </a:r>
          </a:p>
          <a:p>
            <a:pPr lvl="1"/>
            <a:r>
              <a:rPr lang="en-US" sz="2000" b="1" i="1" dirty="0">
                <a:solidFill>
                  <a:srgbClr val="00B0F0"/>
                </a:solidFill>
              </a:rPr>
              <a:t>Bandwidth limitations</a:t>
            </a:r>
            <a:endParaRPr lang="en-US" sz="2400" b="1" i="1" dirty="0">
              <a:solidFill>
                <a:srgbClr val="00B0F0"/>
              </a:solidFill>
            </a:endParaRPr>
          </a:p>
          <a:p>
            <a:pPr lvl="1"/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642350" cy="1008063"/>
          </a:xfrm>
        </p:spPr>
        <p:txBody>
          <a:bodyPr/>
          <a:lstStyle/>
          <a:p>
            <a:pPr defTabSz="762000"/>
            <a:r>
              <a:rPr lang="en-US" sz="3200" smtClean="0">
                <a:solidFill>
                  <a:srgbClr val="FF0000"/>
                </a:solidFill>
              </a:rPr>
              <a:t>Comparison between different canonical surfaces with respect to waves propagating along the surface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1592263"/>
            <a:ext cx="8748713" cy="462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Applications</a:t>
            </a:r>
            <a:endParaRPr lang="en-US" sz="3200" smtClean="0">
              <a:latin typeface="Arial" pitchFamily="34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95400"/>
            <a:ext cx="4249738" cy="480060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sv-SE" dirty="0" smtClean="0">
                <a:solidFill>
                  <a:schemeClr val="tx2"/>
                </a:solidFill>
                <a:latin typeface="Arial" pitchFamily="34" charset="0"/>
              </a:rPr>
              <a:t>Soft </a:t>
            </a:r>
            <a:r>
              <a:rPr lang="sv-SE" dirty="0" err="1" smtClean="0">
                <a:solidFill>
                  <a:schemeClr val="tx2"/>
                </a:solidFill>
                <a:latin typeface="Arial" pitchFamily="34" charset="0"/>
              </a:rPr>
              <a:t>surfaces</a:t>
            </a:r>
            <a:r>
              <a:rPr lang="sv-SE" dirty="0" smtClean="0">
                <a:solidFill>
                  <a:schemeClr val="tx2"/>
                </a:solidFill>
                <a:latin typeface="Arial" pitchFamily="34" charset="0"/>
              </a:rPr>
              <a:t>:</a:t>
            </a:r>
          </a:p>
          <a:p>
            <a:pPr marL="533400" indent="-533400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sv-SE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Shielding</a:t>
            </a:r>
            <a:r>
              <a:rPr lang="sv-SE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for EMC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reduce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transmission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through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gaps 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polarization-independent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shields</a:t>
            </a:r>
            <a:endParaRPr lang="sv-SE" sz="16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reduce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coupling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along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surfaces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and over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corners</a:t>
            </a:r>
            <a:endParaRPr lang="sv-SE" sz="16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Feeds</a:t>
            </a:r>
            <a:r>
              <a:rPr lang="sv-SE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for </a:t>
            </a: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reflector</a:t>
            </a:r>
            <a:r>
              <a:rPr lang="sv-SE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antennas</a:t>
            </a:r>
            <a:endParaRPr lang="sv-SE" sz="20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soft horns for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low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sidelobes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and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cross-polarization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and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symmetric</a:t>
            </a: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16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beam</a:t>
            </a:r>
            <a:endParaRPr lang="en-US" sz="16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Sidelobe</a:t>
            </a:r>
            <a:r>
              <a:rPr lang="sv-SE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control</a:t>
            </a:r>
            <a:r>
              <a:rPr lang="sv-SE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in </a:t>
            </a:r>
            <a:r>
              <a:rPr lang="sv-SE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antennas</a:t>
            </a:r>
            <a:endParaRPr lang="en-US" sz="20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295400"/>
            <a:ext cx="4321175" cy="5302250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sv-SE" sz="3200" dirty="0" smtClean="0">
                <a:solidFill>
                  <a:schemeClr val="tx2"/>
                </a:solidFill>
                <a:latin typeface="Arial" pitchFamily="34" charset="0"/>
              </a:rPr>
              <a:t>Hard surfaces: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sv-SE" sz="2000" dirty="0" smtClean="0">
              <a:latin typeface="Arial" pitchFamily="34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Cloaking, reduce sidelobes due to structure</a:t>
            </a:r>
          </a:p>
          <a:p>
            <a:pPr marL="914400" lvl="1" indent="-457200">
              <a:lnSpc>
                <a:spcPct val="80000"/>
              </a:lnSpc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masts, struts</a:t>
            </a:r>
          </a:p>
          <a:p>
            <a:pPr marL="914400" lvl="1" indent="-457200">
              <a:lnSpc>
                <a:spcPct val="80000"/>
              </a:lnSpc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spaceframe radomes</a:t>
            </a: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Reduce radar cross-section</a:t>
            </a: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endParaRPr lang="sv-SE" sz="16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533400" indent="-5334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Array antennas,  quasi-TEM waveguides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compact hard horn elements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grid amplifiers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TEM feed lines for slot arrays and more</a:t>
            </a:r>
          </a:p>
          <a:p>
            <a:pPr marL="914400" lvl="1" indent="-457200">
              <a:lnSpc>
                <a:spcPct val="80000"/>
              </a:lnSpc>
              <a:spcBef>
                <a:spcPct val="50000"/>
              </a:spcBef>
            </a:pP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waveguide simulators</a:t>
            </a:r>
            <a:b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</a:b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for dual polarization and </a:t>
            </a:r>
            <a:b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</a:br>
            <a:r>
              <a:rPr lang="sv-SE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broadside radiation</a:t>
            </a:r>
            <a:endParaRPr lang="en-US" sz="1600" b="1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79388" y="1143000"/>
            <a:ext cx="4316412" cy="5410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4648200" y="1143000"/>
            <a:ext cx="4316413" cy="5410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~AU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62674"/>
            <a:ext cx="4191000" cy="417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85750"/>
            <a:ext cx="7772400" cy="1143000"/>
          </a:xfrm>
        </p:spPr>
        <p:txBody>
          <a:bodyPr/>
          <a:lstStyle/>
          <a:p>
            <a:r>
              <a:rPr lang="en-US" sz="3600" dirty="0" smtClean="0"/>
              <a:t>Soft and hard surfaces are useful!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000" b="1" i="1" dirty="0" smtClean="0">
                <a:solidFill>
                  <a:schemeClr val="tx1"/>
                </a:solidFill>
              </a:rPr>
              <a:t>Hat feed in ring-focus </a:t>
            </a:r>
            <a:r>
              <a:rPr lang="en-US" sz="2000" b="1" i="1" dirty="0" err="1" smtClean="0">
                <a:solidFill>
                  <a:schemeClr val="tx1"/>
                </a:solidFill>
              </a:rPr>
              <a:t>paraboloid</a:t>
            </a:r>
            <a:r>
              <a:rPr lang="en-US" sz="2000" b="1" i="1" dirty="0" smtClean="0">
                <a:solidFill>
                  <a:schemeClr val="tx1"/>
                </a:solidFill>
              </a:rPr>
              <a:t>, Kildal 1986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907412" y="2708275"/>
            <a:ext cx="25507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1800" b="1" i="1" dirty="0">
                <a:solidFill>
                  <a:srgbClr val="FF0000"/>
                </a:solidFill>
                <a:latin typeface="+mj-lt"/>
              </a:rPr>
              <a:t>Low sidelobes</a:t>
            </a:r>
          </a:p>
          <a:p>
            <a:pPr algn="just" eaLnBrk="1" hangingPunct="1"/>
            <a:r>
              <a:rPr lang="en-US" sz="1800" b="1" i="1" dirty="0">
                <a:solidFill>
                  <a:srgbClr val="FF0000"/>
                </a:solidFill>
                <a:latin typeface="+mj-lt"/>
              </a:rPr>
              <a:t>Good efficiency</a:t>
            </a:r>
          </a:p>
          <a:p>
            <a:pPr algn="just" eaLnBrk="1" hangingPunct="1"/>
            <a:r>
              <a:rPr lang="en-US" sz="1800" b="1" i="1" dirty="0">
                <a:solidFill>
                  <a:srgbClr val="FF0000"/>
                </a:solidFill>
                <a:latin typeface="+mj-lt"/>
              </a:rPr>
              <a:t>Due to a soft surface</a:t>
            </a:r>
          </a:p>
        </p:txBody>
      </p:sp>
      <p:pic>
        <p:nvPicPr>
          <p:cNvPr id="60421" name="Picture 5" descr="~AUT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3929105"/>
            <a:ext cx="322103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AutoShape 6"/>
          <p:cNvSpPr>
            <a:spLocks noChangeArrowheads="1"/>
          </p:cNvSpPr>
          <p:nvPr/>
        </p:nvSpPr>
        <p:spPr bwMode="auto">
          <a:xfrm rot="869386">
            <a:off x="4356100" y="4149725"/>
            <a:ext cx="1800225" cy="288925"/>
          </a:xfrm>
          <a:prstGeom prst="leftArrow">
            <a:avLst>
              <a:gd name="adj1" fmla="val 50000"/>
              <a:gd name="adj2" fmla="val 1557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274210" y="381000"/>
            <a:ext cx="6938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sv-SE" sz="3600" b="1" dirty="0">
                <a:solidFill>
                  <a:srgbClr val="FF0000"/>
                </a:solidFill>
                <a:latin typeface="+mj-lt"/>
              </a:rPr>
              <a:t>Cloaking with hard </a:t>
            </a:r>
            <a:r>
              <a:rPr lang="sv-SE" sz="3600" b="1" dirty="0" smtClean="0">
                <a:solidFill>
                  <a:srgbClr val="FF0000"/>
                </a:solidFill>
                <a:latin typeface="+mj-lt"/>
              </a:rPr>
              <a:t>surfaces</a:t>
            </a:r>
            <a:endParaRPr lang="sv-SE" sz="32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410200" y="2055812"/>
            <a:ext cx="3316287" cy="4146190"/>
            <a:chOff x="4067174" y="228600"/>
            <a:chExt cx="4659313" cy="5973402"/>
          </a:xfrm>
        </p:grpSpPr>
        <p:pic>
          <p:nvPicPr>
            <p:cNvPr id="65538" name="Picture 2" descr="~AUT020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67174" y="228600"/>
              <a:ext cx="4659313" cy="5973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4067175" y="1196975"/>
              <a:ext cx="754063" cy="1717675"/>
              <a:chOff x="-159" y="164"/>
              <a:chExt cx="978" cy="2034"/>
            </a:xfrm>
          </p:grpSpPr>
          <p:pic>
            <p:nvPicPr>
              <p:cNvPr id="65545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64"/>
                <a:ext cx="786" cy="20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5546" name="Text Box 6"/>
              <p:cNvSpPr txBox="1">
                <a:spLocks noChangeArrowheads="1"/>
              </p:cNvSpPr>
              <p:nvPr/>
            </p:nvSpPr>
            <p:spPr bwMode="auto">
              <a:xfrm>
                <a:off x="-159" y="1160"/>
                <a:ext cx="978" cy="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/>
                <a:r>
                  <a:rPr lang="en-US" sz="1200" b="1">
                    <a:solidFill>
                      <a:srgbClr val="FF0000"/>
                    </a:solidFill>
                    <a:latin typeface="Arial" pitchFamily="34" charset="0"/>
                  </a:rPr>
                  <a:t>Without</a:t>
                </a:r>
              </a:p>
              <a:p>
                <a:pPr algn="ctr" eaLnBrk="1" hangingPunct="1"/>
                <a:r>
                  <a:rPr lang="en-US" sz="1200" b="1">
                    <a:solidFill>
                      <a:srgbClr val="FF0000"/>
                    </a:solidFill>
                    <a:latin typeface="Arial" pitchFamily="34" charset="0"/>
                  </a:rPr>
                  <a:t>cloak</a:t>
                </a:r>
              </a:p>
            </p:txBody>
          </p:sp>
        </p:grpSp>
        <p:pic>
          <p:nvPicPr>
            <p:cNvPr id="65541" name="Picture 7" descr="~AUT018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19700" y="3789363"/>
              <a:ext cx="3059113" cy="1509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8027988" y="3716338"/>
              <a:ext cx="647700" cy="1655762"/>
              <a:chOff x="4740" y="3022"/>
              <a:chExt cx="408" cy="1043"/>
            </a:xfrm>
          </p:grpSpPr>
          <p:pic>
            <p:nvPicPr>
              <p:cNvPr id="65543" name="Picture 9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flipH="1">
                <a:off x="4740" y="3022"/>
                <a:ext cx="408" cy="10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5544" name="Text Box 10"/>
              <p:cNvSpPr txBox="1">
                <a:spLocks noChangeArrowheads="1"/>
              </p:cNvSpPr>
              <p:nvPr/>
            </p:nvSpPr>
            <p:spPr bwMode="auto">
              <a:xfrm>
                <a:off x="4740" y="3475"/>
                <a:ext cx="401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1400" b="1">
                    <a:solidFill>
                      <a:srgbClr val="FF0000"/>
                    </a:solidFill>
                    <a:latin typeface="Arial" pitchFamily="34" charset="0"/>
                  </a:rPr>
                  <a:t>With</a:t>
                </a:r>
              </a:p>
              <a:p>
                <a:pPr eaLnBrk="1" hangingPunct="1"/>
                <a:r>
                  <a:rPr lang="en-US" sz="1400" b="1">
                    <a:solidFill>
                      <a:srgbClr val="FF0000"/>
                    </a:solidFill>
                    <a:latin typeface="Arial" pitchFamily="34" charset="0"/>
                  </a:rPr>
                  <a:t>cloak</a:t>
                </a: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457200" y="2895600"/>
            <a:ext cx="30510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sv-SE" sz="1800" b="1" i="1" dirty="0">
                <a:solidFill>
                  <a:srgbClr val="FF0000"/>
                </a:solidFill>
                <a:latin typeface="+mn-lt"/>
              </a:rPr>
              <a:t>Support struts cause sidelobes due to blockage.</a:t>
            </a:r>
          </a:p>
          <a:p>
            <a:pPr algn="just" eaLnBrk="1" hangingPunct="1"/>
            <a:endParaRPr lang="sv-SE" sz="1800" b="1" i="1" dirty="0">
              <a:solidFill>
                <a:srgbClr val="FF0000"/>
              </a:solidFill>
              <a:latin typeface="+mn-lt"/>
            </a:endParaRPr>
          </a:p>
          <a:p>
            <a:pPr algn="just" eaLnBrk="1" hangingPunct="1"/>
            <a:r>
              <a:rPr lang="sv-SE" sz="1800" b="1" i="1" dirty="0">
                <a:solidFill>
                  <a:srgbClr val="FF0000"/>
                </a:solidFill>
                <a:latin typeface="+mn-lt"/>
              </a:rPr>
              <a:t>Kildal et al 1996: Struts can be made invisible by HARD surface cloak</a:t>
            </a:r>
            <a:endParaRPr lang="en-US" sz="1800" b="1" i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236" y="381000"/>
            <a:ext cx="9144000" cy="1143000"/>
          </a:xfrm>
          <a:prstGeom prst="rect">
            <a:avLst/>
          </a:prstGeom>
        </p:spPr>
        <p:txBody>
          <a:bodyPr/>
          <a:lstStyle>
            <a:lvl1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defTabSz="7620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sv-SE" sz="2800" b="1" kern="0" dirty="0" smtClean="0">
                <a:latin typeface="Times New Roman" pitchFamily="18" charset="0"/>
                <a:cs typeface="Times New Roman" pitchFamily="18" charset="0"/>
              </a:rPr>
              <a:t>Problems of  conventional waveguide at high frequency</a:t>
            </a:r>
            <a:endParaRPr lang="sv-SE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563888" y="1447800"/>
            <a:ext cx="5256584" cy="424232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r>
              <a:rPr lang="en-GB" sz="1600" b="1" i="1" kern="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At high frequency, traditional milling or machining techniques for waveguide components are very complicated and costly.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endParaRPr lang="en-GB" sz="1600" b="1" i="1" kern="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r>
              <a:rPr lang="en-GB" sz="1600" b="1" i="1" kern="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Very good electrical contact and alignment is necessary between the metal split blocks.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endParaRPr lang="en-GB" sz="1600" b="1" i="1" kern="0" dirty="0" smtClean="0">
              <a:solidFill>
                <a:srgbClr val="002B8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r>
              <a:rPr lang="en-US" sz="1600" b="1" i="1" kern="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High-quality surface finishing over the whole metal contact area is required for good mechanical assembly.</a:t>
            </a:r>
          </a:p>
          <a:p>
            <a:pPr marL="0" indent="0" algn="just">
              <a:lnSpc>
                <a:spcPct val="150000"/>
              </a:lnSpc>
              <a:buClr>
                <a:srgbClr val="FF0000"/>
              </a:buClr>
              <a:buSzPct val="150000"/>
              <a:buFontTx/>
              <a:buNone/>
            </a:pPr>
            <a:r>
              <a:rPr lang="en-US" sz="1600" b="1" i="1" kern="0" dirty="0" smtClean="0">
                <a:solidFill>
                  <a:srgbClr val="002B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anose="05000000000000000000" pitchFamily="2" charset="2"/>
              <a:buChar char="Ø"/>
            </a:pPr>
            <a:r>
              <a:rPr lang="en-GB" sz="1600" b="1" i="1" kern="0" dirty="0" smtClean="0">
                <a:solidFill>
                  <a:srgbClr val="002B82"/>
                </a:solidFill>
                <a:latin typeface="Times New Roman" pitchFamily="18" charset="0"/>
                <a:cs typeface="Times New Roman" pitchFamily="18" charset="0"/>
              </a:rPr>
              <a:t>Mechanical assembling presents major bottleneck.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438400"/>
            <a:ext cx="2256604" cy="193234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855291"/>
              </p:ext>
            </p:extLst>
          </p:nvPr>
        </p:nvGraphicFramePr>
        <p:xfrm>
          <a:off x="109920" y="4422078"/>
          <a:ext cx="3103563" cy="1559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5661" name="Visio" r:id="rId4" imgW="6617758" imgH="3351770" progId="Visio.Drawing.11">
                  <p:embed/>
                </p:oleObj>
              </mc:Choice>
              <mc:Fallback>
                <p:oleObj name="Visio" r:id="rId4" imgW="6617758" imgH="335177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920" y="4422078"/>
                        <a:ext cx="3103563" cy="15599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02671"/>
            <a:ext cx="2860996" cy="145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6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304800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Gap waveguide</a:t>
            </a:r>
            <a:endParaRPr lang="sv-SE" sz="3200" dirty="0">
              <a:solidFill>
                <a:srgbClr val="FF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536867"/>
              </p:ext>
            </p:extLst>
          </p:nvPr>
        </p:nvGraphicFramePr>
        <p:xfrm>
          <a:off x="304800" y="1600200"/>
          <a:ext cx="8650288" cy="342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360" name="Visio" r:id="rId3" imgW="7180931" imgH="2849005" progId="Visio.Drawing.11">
                  <p:embed/>
                </p:oleObj>
              </mc:Choice>
              <mc:Fallback>
                <p:oleObj name="Visio" r:id="rId3" imgW="7180931" imgH="2849005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8650288" cy="342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14092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04800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Gap </a:t>
            </a:r>
            <a:r>
              <a:rPr lang="en-US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(Different Versions)</a:t>
            </a:r>
            <a:endParaRPr lang="sv-SE" sz="32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857" y="1066800"/>
            <a:ext cx="6514286" cy="50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04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98" y="2209800"/>
            <a:ext cx="7436001" cy="33194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304800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Gap </a:t>
            </a:r>
            <a:r>
              <a:rPr lang="en-US" sz="32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2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(Different Versions)</a:t>
            </a:r>
            <a:endParaRPr lang="sv-SE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22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3153" y="3810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Ridge Gap </a:t>
            </a:r>
            <a:r>
              <a:rPr 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with </a:t>
            </a:r>
            <a:r>
              <a:rPr 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bed of </a:t>
            </a:r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nails</a:t>
            </a:r>
            <a:endParaRPr lang="sv-SE" sz="3600" dirty="0">
              <a:solidFill>
                <a:srgbClr val="FF0000"/>
              </a:solidFill>
            </a:endParaRPr>
          </a:p>
        </p:txBody>
      </p:sp>
      <p:pic>
        <p:nvPicPr>
          <p:cNvPr id="4" name="Picture 5" descr="IMG_2506.JPG"/>
          <p:cNvPicPr>
            <a:picLocks noChangeAspect="1"/>
          </p:cNvPicPr>
          <p:nvPr/>
        </p:nvPicPr>
        <p:blipFill rotWithShape="1">
          <a:blip r:embed="rId2" cstate="print"/>
          <a:srcRect l="6476"/>
          <a:stretch/>
        </p:blipFill>
        <p:spPr bwMode="auto">
          <a:xfrm>
            <a:off x="304800" y="1524000"/>
            <a:ext cx="1974389" cy="232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2994427" y="1400013"/>
            <a:ext cx="5791200" cy="2723023"/>
            <a:chOff x="85603" y="1049783"/>
            <a:chExt cx="8986974" cy="5513049"/>
          </a:xfrm>
        </p:grpSpPr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37212" t="4483" r="37212" b="4483"/>
            <a:stretch>
              <a:fillRect/>
            </a:stretch>
          </p:blipFill>
          <p:spPr bwMode="auto">
            <a:xfrm>
              <a:off x="6529817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 l="37212" t="4483" r="37212" b="4483"/>
            <a:stretch>
              <a:fillRect/>
            </a:stretch>
          </p:blipFill>
          <p:spPr bwMode="auto">
            <a:xfrm>
              <a:off x="5243470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 l="37212" t="4483" r="37212" b="4483"/>
            <a:stretch>
              <a:fillRect/>
            </a:stretch>
          </p:blipFill>
          <p:spPr bwMode="auto">
            <a:xfrm>
              <a:off x="3957123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6" cstate="print"/>
            <a:srcRect l="37212" t="4483" r="37212" b="4483"/>
            <a:stretch>
              <a:fillRect/>
            </a:stretch>
          </p:blipFill>
          <p:spPr bwMode="auto">
            <a:xfrm>
              <a:off x="2670776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4"/>
            <p:cNvPicPr>
              <a:picLocks noChangeAspect="1" noChangeArrowheads="1"/>
            </p:cNvPicPr>
            <p:nvPr/>
          </p:nvPicPr>
          <p:blipFill>
            <a:blip r:embed="rId7" cstate="print"/>
            <a:srcRect l="37212" t="4483" r="37212" b="4483"/>
            <a:stretch>
              <a:fillRect/>
            </a:stretch>
          </p:blipFill>
          <p:spPr bwMode="auto">
            <a:xfrm>
              <a:off x="1380653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5"/>
            <p:cNvPicPr>
              <a:picLocks noChangeAspect="1" noChangeArrowheads="1"/>
            </p:cNvPicPr>
            <p:nvPr/>
          </p:nvPicPr>
          <p:blipFill>
            <a:blip r:embed="rId8" cstate="print"/>
            <a:srcRect l="37212" t="4483" r="37212" b="4483"/>
            <a:stretch>
              <a:fillRect/>
            </a:stretch>
          </p:blipFill>
          <p:spPr bwMode="auto">
            <a:xfrm>
              <a:off x="7825668" y="147001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6"/>
            <p:cNvPicPr>
              <a:picLocks noChangeAspect="1" noChangeArrowheads="1"/>
            </p:cNvPicPr>
            <p:nvPr/>
          </p:nvPicPr>
          <p:blipFill>
            <a:blip r:embed="rId9" cstate="print"/>
            <a:srcRect l="37212" t="4483" r="37212" b="4483"/>
            <a:stretch>
              <a:fillRect/>
            </a:stretch>
          </p:blipFill>
          <p:spPr bwMode="auto">
            <a:xfrm>
              <a:off x="85603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7"/>
            <p:cNvPicPr>
              <a:picLocks noChangeAspect="1" noChangeArrowheads="1"/>
            </p:cNvPicPr>
            <p:nvPr/>
          </p:nvPicPr>
          <p:blipFill>
            <a:blip r:embed="rId10" cstate="print"/>
            <a:srcRect l="37212" t="4483" r="37212" b="4483"/>
            <a:stretch>
              <a:fillRect/>
            </a:stretch>
          </p:blipFill>
          <p:spPr bwMode="auto">
            <a:xfrm>
              <a:off x="1371950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8"/>
            <p:cNvPicPr>
              <a:picLocks noChangeAspect="1" noChangeArrowheads="1"/>
            </p:cNvPicPr>
            <p:nvPr/>
          </p:nvPicPr>
          <p:blipFill>
            <a:blip r:embed="rId11" cstate="print"/>
            <a:srcRect l="37212" t="4483" r="37212" b="4483"/>
            <a:stretch>
              <a:fillRect/>
            </a:stretch>
          </p:blipFill>
          <p:spPr bwMode="auto">
            <a:xfrm>
              <a:off x="2658297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9"/>
            <p:cNvPicPr>
              <a:picLocks noChangeAspect="1" noChangeArrowheads="1"/>
            </p:cNvPicPr>
            <p:nvPr/>
          </p:nvPicPr>
          <p:blipFill>
            <a:blip r:embed="rId12" cstate="print"/>
            <a:srcRect l="37212" t="4483" r="37212" b="4483"/>
            <a:stretch>
              <a:fillRect/>
            </a:stretch>
          </p:blipFill>
          <p:spPr bwMode="auto">
            <a:xfrm>
              <a:off x="3944644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0"/>
            <p:cNvPicPr>
              <a:picLocks noChangeAspect="1" noChangeArrowheads="1"/>
            </p:cNvPicPr>
            <p:nvPr/>
          </p:nvPicPr>
          <p:blipFill>
            <a:blip r:embed="rId13" cstate="print"/>
            <a:srcRect l="37212" t="4483" r="37212" b="4483"/>
            <a:stretch>
              <a:fillRect/>
            </a:stretch>
          </p:blipFill>
          <p:spPr bwMode="auto">
            <a:xfrm>
              <a:off x="5230991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22"/>
            <p:cNvSpPr txBox="1">
              <a:spLocks noChangeArrowheads="1"/>
            </p:cNvSpPr>
            <p:nvPr/>
          </p:nvSpPr>
          <p:spPr bwMode="auto">
            <a:xfrm>
              <a:off x="1594923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10 GHz</a:t>
              </a:r>
            </a:p>
          </p:txBody>
        </p:sp>
        <p:sp>
          <p:nvSpPr>
            <p:cNvPr id="18" name="TextBox 23"/>
            <p:cNvSpPr txBox="1">
              <a:spLocks noChangeArrowheads="1"/>
            </p:cNvSpPr>
            <p:nvPr/>
          </p:nvSpPr>
          <p:spPr bwMode="auto">
            <a:xfrm>
              <a:off x="2894099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11 GHz</a:t>
              </a:r>
            </a:p>
          </p:txBody>
        </p:sp>
        <p:sp>
          <p:nvSpPr>
            <p:cNvPr id="19" name="TextBox 24"/>
            <p:cNvSpPr txBox="1">
              <a:spLocks noChangeArrowheads="1"/>
            </p:cNvSpPr>
            <p:nvPr/>
          </p:nvSpPr>
          <p:spPr bwMode="auto">
            <a:xfrm>
              <a:off x="4189499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12 GHz</a:t>
              </a:r>
            </a:p>
          </p:txBody>
        </p:sp>
        <p:sp>
          <p:nvSpPr>
            <p:cNvPr id="20" name="TextBox 25"/>
            <p:cNvSpPr txBox="1">
              <a:spLocks noChangeArrowheads="1"/>
            </p:cNvSpPr>
            <p:nvPr/>
          </p:nvSpPr>
          <p:spPr bwMode="auto">
            <a:xfrm>
              <a:off x="5484899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13 GHz</a:t>
              </a:r>
            </a:p>
          </p:txBody>
        </p:sp>
        <p:sp>
          <p:nvSpPr>
            <p:cNvPr id="21" name="TextBox 26"/>
            <p:cNvSpPr txBox="1">
              <a:spLocks noChangeArrowheads="1"/>
            </p:cNvSpPr>
            <p:nvPr/>
          </p:nvSpPr>
          <p:spPr bwMode="auto">
            <a:xfrm>
              <a:off x="6780300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14 GHz</a:t>
              </a:r>
            </a:p>
          </p:txBody>
        </p:sp>
        <p:sp>
          <p:nvSpPr>
            <p:cNvPr id="22" name="TextBox 27"/>
            <p:cNvSpPr txBox="1">
              <a:spLocks noChangeArrowheads="1"/>
            </p:cNvSpPr>
            <p:nvPr/>
          </p:nvSpPr>
          <p:spPr bwMode="auto">
            <a:xfrm>
              <a:off x="8054267" y="10497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15 GHz</a:t>
              </a:r>
            </a:p>
          </p:txBody>
        </p:sp>
        <p:sp>
          <p:nvSpPr>
            <p:cNvPr id="23" name="TextBox 28"/>
            <p:cNvSpPr txBox="1">
              <a:spLocks noChangeArrowheads="1"/>
            </p:cNvSpPr>
            <p:nvPr/>
          </p:nvSpPr>
          <p:spPr bwMode="auto">
            <a:xfrm>
              <a:off x="296097" y="38245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16 GHz</a:t>
              </a:r>
            </a:p>
          </p:txBody>
        </p:sp>
        <p:sp>
          <p:nvSpPr>
            <p:cNvPr id="24" name="TextBox 29"/>
            <p:cNvSpPr txBox="1">
              <a:spLocks noChangeArrowheads="1"/>
            </p:cNvSpPr>
            <p:nvPr/>
          </p:nvSpPr>
          <p:spPr bwMode="auto">
            <a:xfrm>
              <a:off x="1591497" y="38245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17 GHz</a:t>
              </a:r>
            </a:p>
          </p:txBody>
        </p:sp>
        <p:sp>
          <p:nvSpPr>
            <p:cNvPr id="25" name="TextBox 30"/>
            <p:cNvSpPr txBox="1">
              <a:spLocks noChangeArrowheads="1"/>
            </p:cNvSpPr>
            <p:nvPr/>
          </p:nvSpPr>
          <p:spPr bwMode="auto">
            <a:xfrm>
              <a:off x="2886899" y="38245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18 GHz</a:t>
              </a:r>
            </a:p>
          </p:txBody>
        </p:sp>
        <p:sp>
          <p:nvSpPr>
            <p:cNvPr id="26" name="TextBox 31"/>
            <p:cNvSpPr txBox="1">
              <a:spLocks noChangeArrowheads="1"/>
            </p:cNvSpPr>
            <p:nvPr/>
          </p:nvSpPr>
          <p:spPr bwMode="auto">
            <a:xfrm>
              <a:off x="4182297" y="38245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19 GHz</a:t>
              </a:r>
            </a:p>
          </p:txBody>
        </p:sp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5468644" y="38260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20 GHz</a:t>
              </a:r>
            </a:p>
          </p:txBody>
        </p:sp>
        <p:pic>
          <p:nvPicPr>
            <p:cNvPr id="28" name="Picture 22"/>
            <p:cNvPicPr>
              <a:picLocks noChangeAspect="1" noChangeArrowheads="1"/>
            </p:cNvPicPr>
            <p:nvPr/>
          </p:nvPicPr>
          <p:blipFill>
            <a:blip r:embed="rId14" cstate="print"/>
            <a:srcRect l="37817" t="4483" r="37817" b="4483"/>
            <a:stretch>
              <a:fillRect/>
            </a:stretch>
          </p:blipFill>
          <p:spPr bwMode="auto">
            <a:xfrm>
              <a:off x="92805" y="1461134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35"/>
            <p:cNvSpPr txBox="1">
              <a:spLocks noChangeArrowheads="1"/>
            </p:cNvSpPr>
            <p:nvPr/>
          </p:nvSpPr>
          <p:spPr bwMode="auto">
            <a:xfrm>
              <a:off x="381001" y="1051283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9 GHz</a:t>
              </a:r>
            </a:p>
          </p:txBody>
        </p:sp>
        <p:pic>
          <p:nvPicPr>
            <p:cNvPr id="30" name="Picture 24"/>
            <p:cNvPicPr>
              <a:picLocks noChangeAspect="1" noChangeArrowheads="1"/>
            </p:cNvPicPr>
            <p:nvPr/>
          </p:nvPicPr>
          <p:blipFill>
            <a:blip r:embed="rId15" cstate="print"/>
            <a:srcRect l="37817" t="4483" r="37817" b="4483"/>
            <a:stretch>
              <a:fillRect/>
            </a:stretch>
          </p:blipFill>
          <p:spPr bwMode="auto">
            <a:xfrm>
              <a:off x="6517688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5"/>
            <p:cNvPicPr>
              <a:picLocks noChangeAspect="1" noChangeArrowheads="1"/>
            </p:cNvPicPr>
            <p:nvPr/>
          </p:nvPicPr>
          <p:blipFill>
            <a:blip r:embed="rId16" cstate="print"/>
            <a:srcRect l="37817" t="4483" r="37817" b="4483"/>
            <a:stretch>
              <a:fillRect/>
            </a:stretch>
          </p:blipFill>
          <p:spPr bwMode="auto">
            <a:xfrm>
              <a:off x="7816790" y="4276832"/>
              <a:ext cx="1246909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Box 39"/>
            <p:cNvSpPr txBox="1">
              <a:spLocks noChangeArrowheads="1"/>
            </p:cNvSpPr>
            <p:nvPr/>
          </p:nvSpPr>
          <p:spPr bwMode="auto">
            <a:xfrm>
              <a:off x="8059444" y="38260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22 GHz</a:t>
              </a:r>
            </a:p>
          </p:txBody>
        </p:sp>
        <p:sp>
          <p:nvSpPr>
            <p:cNvPr id="33" name="TextBox 40"/>
            <p:cNvSpPr txBox="1">
              <a:spLocks noChangeArrowheads="1"/>
            </p:cNvSpPr>
            <p:nvPr/>
          </p:nvSpPr>
          <p:spPr bwMode="auto">
            <a:xfrm>
              <a:off x="6764044" y="3826036"/>
              <a:ext cx="838201" cy="1059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21 GHz</a:t>
              </a:r>
            </a:p>
          </p:txBody>
        </p:sp>
      </p:grpSp>
      <p:pic>
        <p:nvPicPr>
          <p:cNvPr id="63" name="Picture 6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3036"/>
            <a:ext cx="357124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96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8" y="1447800"/>
            <a:ext cx="3083494" cy="2590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9" r="56173" b="16797"/>
          <a:stretch/>
        </p:blipFill>
        <p:spPr>
          <a:xfrm>
            <a:off x="4648200" y="1543506"/>
            <a:ext cx="3302000" cy="23993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43153" y="3810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Various Gap </a:t>
            </a:r>
            <a:r>
              <a:rPr 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components</a:t>
            </a:r>
            <a:endParaRPr lang="sv-SE" sz="36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3"/>
          <a:stretch/>
        </p:blipFill>
        <p:spPr>
          <a:xfrm>
            <a:off x="609600" y="4343400"/>
            <a:ext cx="3111271" cy="2401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343400"/>
            <a:ext cx="5046133" cy="212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18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sv-SE" dirty="0" smtClean="0"/>
              <a:t>Learning </a:t>
            </a:r>
            <a:r>
              <a:rPr lang="sv-SE" dirty="0" err="1" smtClean="0"/>
              <a:t>Goals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495800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en-US" sz="2400" i="1" u="sng" dirty="0" smtClean="0"/>
              <a:t>Describe</a:t>
            </a:r>
            <a:r>
              <a:rPr lang="en-US" sz="2400" i="1" dirty="0" smtClean="0"/>
              <a:t> the most common materials used in numerical analysis as well as in practical antenna design. </a:t>
            </a:r>
          </a:p>
          <a:p>
            <a:pPr>
              <a:lnSpc>
                <a:spcPct val="125000"/>
              </a:lnSpc>
              <a:spcBef>
                <a:spcPts val="1200"/>
              </a:spcBef>
            </a:pPr>
            <a:endParaRPr lang="en-US" sz="2400" i="1" dirty="0" smtClean="0"/>
          </a:p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en-US" sz="2400" i="1" u="sng" dirty="0" smtClean="0"/>
              <a:t>Explain</a:t>
            </a:r>
            <a:r>
              <a:rPr lang="en-US" sz="2400" i="1" dirty="0" smtClean="0"/>
              <a:t> the directivity limitations of large and small antennas.</a:t>
            </a:r>
          </a:p>
          <a:p>
            <a:pPr>
              <a:lnSpc>
                <a:spcPct val="125000"/>
              </a:lnSpc>
              <a:spcBef>
                <a:spcPts val="1200"/>
              </a:spcBef>
            </a:pPr>
            <a:endParaRPr lang="en-US" sz="2400" i="1" dirty="0" smtClean="0"/>
          </a:p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en-US" sz="2400" i="1" u="sng" dirty="0" smtClean="0"/>
              <a:t>Describe</a:t>
            </a:r>
            <a:r>
              <a:rPr lang="en-US" sz="2400" i="1" dirty="0" smtClean="0"/>
              <a:t> the efficiency and bandwidth limitations of single-port antennas and multi-port array antennas</a:t>
            </a:r>
          </a:p>
        </p:txBody>
      </p:sp>
    </p:spTree>
    <p:extLst>
      <p:ext uri="{BB962C8B-B14F-4D97-AF65-F5344CB8AC3E}">
        <p14:creationId xmlns:p14="http://schemas.microsoft.com/office/powerpoint/2010/main" val="382272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04800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Gap </a:t>
            </a:r>
            <a:r>
              <a:rPr 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Packaging</a:t>
            </a:r>
            <a:endParaRPr lang="sv-SE" sz="36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2" y="1600200"/>
            <a:ext cx="7902301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063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04800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Gap </a:t>
            </a:r>
            <a:r>
              <a:rPr 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waveguide </a:t>
            </a:r>
            <a:r>
              <a:rPr 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Packaging</a:t>
            </a:r>
            <a:endParaRPr lang="sv-SE" sz="3600" dirty="0">
              <a:solidFill>
                <a:srgbClr val="FF0000"/>
              </a:solidFill>
            </a:endParaRPr>
          </a:p>
        </p:txBody>
      </p:sp>
      <p:pic>
        <p:nvPicPr>
          <p:cNvPr id="4" name="Picture 4" descr="IMG_2516"/>
          <p:cNvPicPr>
            <a:picLocks noChangeAspect="1" noChangeArrowheads="1"/>
          </p:cNvPicPr>
          <p:nvPr/>
        </p:nvPicPr>
        <p:blipFill rotWithShape="1">
          <a:blip r:embed="rId2" cstate="print"/>
          <a:srcRect l="6804" r="10586" b="13482"/>
          <a:stretch/>
        </p:blipFill>
        <p:spPr bwMode="auto">
          <a:xfrm>
            <a:off x="228600" y="4495800"/>
            <a:ext cx="2683934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2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951131"/>
            <a:ext cx="45212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2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1147727"/>
            <a:ext cx="4191000" cy="33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9000" y="5134400"/>
            <a:ext cx="4495800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v-SE" b="1" i="1" dirty="0" smtClean="0">
                <a:solidFill>
                  <a:srgbClr val="0070C0"/>
                </a:solidFill>
              </a:rPr>
              <a:t>Quite smooth S</a:t>
            </a:r>
            <a:r>
              <a:rPr lang="sv-SE" b="1" i="1" baseline="-25000" dirty="0" smtClean="0">
                <a:solidFill>
                  <a:srgbClr val="0070C0"/>
                </a:solidFill>
              </a:rPr>
              <a:t>21</a:t>
            </a:r>
            <a:r>
              <a:rPr lang="sv-SE" b="1" i="1" dirty="0" smtClean="0">
                <a:solidFill>
                  <a:srgbClr val="0070C0"/>
                </a:solidFill>
              </a:rPr>
              <a:t> when packaged</a:t>
            </a:r>
          </a:p>
          <a:p>
            <a:r>
              <a:rPr lang="sv-SE" b="1" i="1" dirty="0" smtClean="0">
                <a:solidFill>
                  <a:srgbClr val="0070C0"/>
                </a:solidFill>
              </a:rPr>
              <a:t> with pin lid.</a:t>
            </a:r>
            <a:endParaRPr lang="sv-SE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384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2853"/>
            <a:ext cx="8642350" cy="642942"/>
          </a:xfrm>
        </p:spPr>
        <p:txBody>
          <a:bodyPr/>
          <a:lstStyle/>
          <a:p>
            <a:pPr defTabSz="762000"/>
            <a:r>
              <a:rPr lang="en-US" sz="3200" dirty="0" smtClean="0">
                <a:solidFill>
                  <a:srgbClr val="FF0000"/>
                </a:solidFill>
              </a:rPr>
              <a:t>Summary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038"/>
              </p:ext>
            </p:extLst>
          </p:nvPr>
        </p:nvGraphicFramePr>
        <p:xfrm>
          <a:off x="533400" y="928671"/>
          <a:ext cx="8396317" cy="5672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257"/>
                <a:gridCol w="1083375"/>
                <a:gridCol w="3176986"/>
                <a:gridCol w="1346436"/>
                <a:gridCol w="1679263"/>
              </a:tblGrid>
              <a:tr h="92112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Surface name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Boundary condition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Function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Best realization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Application</a:t>
                      </a:r>
                      <a:endParaRPr lang="en-US" sz="1600" dirty="0"/>
                    </a:p>
                  </a:txBody>
                  <a:tcPr anchor="ctr"/>
                </a:tc>
              </a:tr>
              <a:tr h="92112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PEC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Simple </a:t>
                      </a:r>
                      <a:r>
                        <a:rPr lang="en-US" sz="1600" dirty="0" err="1" smtClean="0"/>
                        <a:t>E</a:t>
                      </a:r>
                      <a:r>
                        <a:rPr lang="en-US" sz="1600" baseline="-25000" dirty="0" err="1" smtClean="0"/>
                        <a:t>tan</a:t>
                      </a:r>
                      <a:r>
                        <a:rPr lang="en-US" sz="1600" dirty="0" smtClean="0"/>
                        <a:t>=0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Symmetry plane in EM simulations.</a:t>
                      </a:r>
                      <a:r>
                        <a:rPr lang="en-US" sz="1600" baseline="0" dirty="0" smtClean="0"/>
                        <a:t> R</a:t>
                      </a:r>
                      <a:r>
                        <a:rPr lang="en-US" sz="1600" dirty="0" smtClean="0"/>
                        <a:t>epresents well good conductor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Smooth</a:t>
                      </a:r>
                      <a:r>
                        <a:rPr lang="en-US" sz="1600" baseline="0" dirty="0" smtClean="0"/>
                        <a:t> metal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Everywhere</a:t>
                      </a:r>
                      <a:endParaRPr lang="en-US" sz="1600" dirty="0"/>
                    </a:p>
                  </a:txBody>
                  <a:tcPr anchor="ctr"/>
                </a:tc>
              </a:tr>
              <a:tr h="92112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PMC (AMC)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Simple </a:t>
                      </a:r>
                      <a:r>
                        <a:rPr lang="en-US" sz="1600" dirty="0" err="1" smtClean="0"/>
                        <a:t>H</a:t>
                      </a:r>
                      <a:r>
                        <a:rPr lang="en-US" sz="1600" baseline="-25000" dirty="0" err="1" smtClean="0"/>
                        <a:t>tan</a:t>
                      </a:r>
                      <a:r>
                        <a:rPr lang="en-US" sz="1600" dirty="0" smtClean="0"/>
                        <a:t>=0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Symmetry plane in EM simulations.</a:t>
                      </a:r>
                      <a:r>
                        <a:rPr lang="en-US" sz="1600" baseline="0" dirty="0" smtClean="0"/>
                        <a:t> T</a:t>
                      </a:r>
                      <a:r>
                        <a:rPr lang="en-US" sz="1600" dirty="0" smtClean="0"/>
                        <a:t>ogether</a:t>
                      </a:r>
                      <a:r>
                        <a:rPr lang="en-US" sz="1600" baseline="0" dirty="0" smtClean="0"/>
                        <a:t> with PEC to create parallel-plate cut-off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Bed of nails, pin surface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as ground plane of dipoles, in gap waveguides</a:t>
                      </a:r>
                      <a:endParaRPr lang="en-US" sz="1600" dirty="0"/>
                    </a:p>
                  </a:txBody>
                  <a:tcPr anchor="ctr"/>
                </a:tc>
              </a:tr>
              <a:tr h="101891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PEC/PMC strip grids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Simple E</a:t>
                      </a:r>
                      <a:r>
                        <a:rPr lang="en-US" sz="1600" baseline="-25000" dirty="0" smtClean="0"/>
                        <a:t>x</a:t>
                      </a:r>
                      <a:r>
                        <a:rPr lang="en-US" sz="1600" dirty="0" smtClean="0"/>
                        <a:t>=0. </a:t>
                      </a:r>
                      <a:r>
                        <a:rPr lang="en-US" sz="1600" dirty="0" err="1" smtClean="0"/>
                        <a:t>H</a:t>
                      </a:r>
                      <a:r>
                        <a:rPr lang="en-US" sz="1600" baseline="-25000" dirty="0" err="1" smtClean="0"/>
                        <a:t>x</a:t>
                      </a:r>
                      <a:r>
                        <a:rPr lang="en-US" sz="1600" dirty="0" smtClean="0"/>
                        <a:t>=0.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Soft case: Stops waves in transverse direction.</a:t>
                      </a:r>
                    </a:p>
                    <a:p>
                      <a:pPr algn="ctr"/>
                      <a:r>
                        <a:rPr lang="en-US" sz="1600" dirty="0" smtClean="0"/>
                        <a:t>Hard case: Enhances waves in longitudinal direction.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Corrugations and similar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Horn antennas, </a:t>
                      </a:r>
                      <a:endParaRPr lang="en-US" sz="1600" dirty="0"/>
                    </a:p>
                  </a:txBody>
                  <a:tcPr anchor="ctr"/>
                </a:tc>
              </a:tr>
              <a:tr h="92112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EBG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 simple BC exists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Stops</a:t>
                      </a:r>
                      <a:r>
                        <a:rPr lang="en-US" sz="1600" baseline="0" dirty="0" smtClean="0"/>
                        <a:t> waves in all directions along it.</a:t>
                      </a:r>
                      <a:endParaRPr 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2D periodic planar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Reduce </a:t>
                      </a:r>
                      <a:r>
                        <a:rPr lang="en-US" sz="1600" dirty="0" err="1" smtClean="0"/>
                        <a:t>sidelobes</a:t>
                      </a:r>
                      <a:r>
                        <a:rPr lang="en-US" sz="1600" dirty="0" smtClean="0"/>
                        <a:t> and mutual coupling</a:t>
                      </a:r>
                      <a:endParaRPr lang="en-US" sz="1600" dirty="0"/>
                    </a:p>
                  </a:txBody>
                  <a:tcPr anchor="ctr"/>
                </a:tc>
              </a:tr>
              <a:tr h="92112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FSS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Transparent</a:t>
                      </a:r>
                      <a:r>
                        <a:rPr lang="en-US" sz="1100" baseline="0" dirty="0" smtClean="0"/>
                        <a:t> in band, reflective outside</a:t>
                      </a:r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Frequency filter for</a:t>
                      </a:r>
                      <a:r>
                        <a:rPr lang="en-US" sz="1600" baseline="0" dirty="0" smtClean="0"/>
                        <a:t> waves in free space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2D periodic planar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Multiband antennas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smtClean="0"/>
              <a:t>Content</a:t>
            </a:r>
            <a:br>
              <a:rPr lang="en-US" sz="4000" smtClean="0"/>
            </a:br>
            <a:endParaRPr lang="en-US" sz="4000"/>
          </a:p>
        </p:txBody>
      </p:sp>
      <p:sp>
        <p:nvSpPr>
          <p:cNvPr id="4" name="Platshållare för innehåll 3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400" b="1" i="1" dirty="0" smtClean="0"/>
              <a:t>Boundary conditions, a short repetition</a:t>
            </a:r>
            <a:endParaRPr lang="en-US" sz="2000" b="1" i="1" dirty="0" smtClean="0"/>
          </a:p>
          <a:p>
            <a:r>
              <a:rPr lang="en-US" sz="2400" b="1" i="1" dirty="0" smtClean="0"/>
              <a:t>Materials for antenna design</a:t>
            </a:r>
          </a:p>
          <a:p>
            <a:pPr lvl="1"/>
            <a:r>
              <a:rPr lang="en-US" sz="2000" b="1" i="1" dirty="0" smtClean="0"/>
              <a:t>PEC, PMC, PEC/PMC strip grids (soft and hard surfaces)</a:t>
            </a:r>
            <a:endParaRPr lang="en-US" sz="2400" b="1" i="1" dirty="0" smtClean="0"/>
          </a:p>
          <a:p>
            <a:pPr lvl="1"/>
            <a:r>
              <a:rPr lang="en-US" sz="2400" b="1" i="1" dirty="0" smtClean="0"/>
              <a:t>Bandgap surfaces</a:t>
            </a:r>
          </a:p>
          <a:p>
            <a:pPr lvl="1"/>
            <a:endParaRPr lang="en-US" sz="2400" b="1" i="1" dirty="0" smtClean="0"/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Fundamental limitation of antennas</a:t>
            </a:r>
          </a:p>
          <a:p>
            <a:pPr lvl="1"/>
            <a:r>
              <a:rPr lang="en-US" sz="2000" b="1" i="1" dirty="0" smtClean="0">
                <a:solidFill>
                  <a:srgbClr val="FF0000"/>
                </a:solidFill>
              </a:rPr>
              <a:t>Directivity limitations</a:t>
            </a:r>
          </a:p>
          <a:p>
            <a:pPr lvl="1"/>
            <a:r>
              <a:rPr lang="en-US" sz="2000" b="1" i="1" dirty="0" smtClean="0">
                <a:solidFill>
                  <a:srgbClr val="FF0000"/>
                </a:solidFill>
              </a:rPr>
              <a:t>Efficiency limitations</a:t>
            </a:r>
          </a:p>
          <a:p>
            <a:pPr lvl="1"/>
            <a:r>
              <a:rPr lang="en-US" sz="2000" b="1" i="1" dirty="0" smtClean="0">
                <a:solidFill>
                  <a:srgbClr val="FF0000"/>
                </a:solidFill>
              </a:rPr>
              <a:t>Bandwidth limitations</a:t>
            </a:r>
          </a:p>
          <a:p>
            <a:endParaRPr lang="en-US" sz="2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mtClean="0"/>
              <a:t>Literature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724400"/>
          </a:xfrm>
        </p:spPr>
        <p:txBody>
          <a:bodyPr/>
          <a:lstStyle/>
          <a:p>
            <a:pPr algn="just"/>
            <a:r>
              <a:rPr lang="en-US" dirty="0" smtClean="0"/>
              <a:t>The two papers: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2000" i="1" dirty="0" smtClean="0"/>
              <a:t>Nyberg, Kildal, Carlsson, “Effects of intrinsic radiation Q on mismatch factor of three types of small antennas: Single-resonance, gradual-transition and cascaded resonance types”, published in IET 2010</a:t>
            </a:r>
          </a:p>
          <a:p>
            <a:pPr algn="just"/>
            <a:endParaRPr lang="en-US" sz="2000" i="1" dirty="0" smtClean="0"/>
          </a:p>
          <a:p>
            <a:pPr algn="just"/>
            <a:r>
              <a:rPr lang="en-GB" sz="2000" i="1" dirty="0" smtClean="0"/>
              <a:t>Per-Simon Kildal, “Fundamental directivity and efficiency limitations of single- and multi-port antennas”, EuCAP 2007 paper</a:t>
            </a:r>
          </a:p>
          <a:p>
            <a:pPr marL="0" indent="0" algn="just">
              <a:buNone/>
            </a:pPr>
            <a:r>
              <a:rPr lang="en-US" sz="2000" i="1" dirty="0" smtClean="0"/>
              <a:t/>
            </a:r>
            <a:br>
              <a:rPr lang="en-US" sz="2000" i="1" dirty="0" smtClean="0"/>
            </a:br>
            <a:endParaRPr lang="en-US" sz="20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1"/>
            <a:ext cx="9144000" cy="895350"/>
          </a:xfrm>
        </p:spPr>
        <p:txBody>
          <a:bodyPr/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Directivity limitations: Large antennas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188" y="1700213"/>
            <a:ext cx="8304212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i="1" kern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 known formula from aperture theory</a:t>
            </a:r>
          </a:p>
          <a:p>
            <a:r>
              <a:rPr lang="en-US" sz="2400" b="1" i="1" kern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Maximum available directivity D</a:t>
            </a:r>
            <a:r>
              <a:rPr lang="en-US" sz="2400" b="1" i="1" kern="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sz="2400" b="1" i="1" kern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is:</a:t>
            </a:r>
          </a:p>
          <a:p>
            <a:endParaRPr lang="en-US" sz="2400" b="1" i="1" kern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i="1" kern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sz="2400" b="1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784386"/>
              </p:ext>
            </p:extLst>
          </p:nvPr>
        </p:nvGraphicFramePr>
        <p:xfrm>
          <a:off x="3563938" y="3068638"/>
          <a:ext cx="2305050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32" name="Equation" r:id="rId3" imgW="685800" imgH="393700" progId="Equation.DSMT4">
                  <p:embed/>
                </p:oleObj>
              </mc:Choice>
              <mc:Fallback>
                <p:oleObj name="Equation" r:id="rId3" imgW="6858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068638"/>
                        <a:ext cx="2305050" cy="1314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791579"/>
              </p:ext>
            </p:extLst>
          </p:nvPr>
        </p:nvGraphicFramePr>
        <p:xfrm>
          <a:off x="3635375" y="4652963"/>
          <a:ext cx="23050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3433" name="Equation" r:id="rId5" imgW="774364" imgH="457002" progId="Equation.DSMT4">
                  <p:embed/>
                </p:oleObj>
              </mc:Choice>
              <mc:Fallback>
                <p:oleObj name="Equation" r:id="rId5" imgW="774364" imgH="45700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4652963"/>
                        <a:ext cx="2305050" cy="136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611188" y="3068638"/>
            <a:ext cx="2665412" cy="2736850"/>
            <a:chOff x="385" y="1933"/>
            <a:chExt cx="1679" cy="1724"/>
          </a:xfrm>
        </p:grpSpPr>
        <p:pic>
          <p:nvPicPr>
            <p:cNvPr id="9" name="Picture 10" descr="~AUT0047"/>
            <p:cNvPicPr>
              <a:picLocks noChangeAspect="1" noChangeArrowheads="1"/>
            </p:cNvPicPr>
            <p:nvPr/>
          </p:nvPicPr>
          <p:blipFill>
            <a:blip r:embed="rId7" cstate="print"/>
            <a:srcRect l="12061" t="2338" r="15811"/>
            <a:stretch>
              <a:fillRect/>
            </a:stretch>
          </p:blipFill>
          <p:spPr bwMode="auto">
            <a:xfrm>
              <a:off x="385" y="2205"/>
              <a:ext cx="1266" cy="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1247" y="1933"/>
              <a:ext cx="817" cy="1225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 rot="3484747">
              <a:off x="1291" y="2297"/>
              <a:ext cx="101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mtClean="0">
                  <a:solidFill>
                    <a:srgbClr val="000000"/>
                  </a:solidFill>
                  <a:latin typeface="Times" pitchFamily="18" charset="0"/>
                </a:rPr>
                <a:t>Diameter </a:t>
              </a:r>
              <a:r>
                <a:rPr lang="en-US" i="1" smtClean="0">
                  <a:solidFill>
                    <a:srgbClr val="000000"/>
                  </a:solidFill>
                  <a:latin typeface="Times" pitchFamily="18" charset="0"/>
                </a:rPr>
                <a:t>D</a:t>
              </a:r>
            </a:p>
          </p:txBody>
        </p:sp>
      </p:grpSp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8" cstate="print"/>
          <a:srcRect l="19945" r="20055" b="63757"/>
          <a:stretch>
            <a:fillRect/>
          </a:stretch>
        </p:blipFill>
        <p:spPr bwMode="auto">
          <a:xfrm>
            <a:off x="6659563" y="3429000"/>
            <a:ext cx="21605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8" cstate="print"/>
          <a:srcRect l="17410" t="45303" r="10081" b="6328"/>
          <a:stretch>
            <a:fillRect/>
          </a:stretch>
        </p:blipFill>
        <p:spPr bwMode="auto">
          <a:xfrm>
            <a:off x="6659563" y="4868863"/>
            <a:ext cx="20891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496050" y="3017838"/>
            <a:ext cx="23050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smtClean="0">
                <a:solidFill>
                  <a:srgbClr val="000000"/>
                </a:solidFill>
                <a:latin typeface="Times" pitchFamily="18" charset="0"/>
              </a:rPr>
              <a:t>A</a:t>
            </a:r>
            <a:r>
              <a:rPr lang="en-US" smtClean="0">
                <a:solidFill>
                  <a:srgbClr val="000000"/>
                </a:solidFill>
                <a:latin typeface="Times" pitchFamily="18" charset="0"/>
              </a:rPr>
              <a:t> is aperture area</a:t>
            </a:r>
          </a:p>
        </p:txBody>
      </p:sp>
    </p:spTree>
    <p:extLst>
      <p:ext uri="{BB962C8B-B14F-4D97-AF65-F5344CB8AC3E}">
        <p14:creationId xmlns:p14="http://schemas.microsoft.com/office/powerpoint/2010/main" val="42160211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839200" cy="1152525"/>
          </a:xfrm>
        </p:spPr>
        <p:txBody>
          <a:bodyPr/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Incremental sources and small antennas</a:t>
            </a:r>
          </a:p>
        </p:txBody>
      </p:sp>
      <p:graphicFrame>
        <p:nvGraphicFramePr>
          <p:cNvPr id="23" name="Group 1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3665"/>
              </p:ext>
            </p:extLst>
          </p:nvPr>
        </p:nvGraphicFramePr>
        <p:xfrm>
          <a:off x="304799" y="1811210"/>
          <a:ext cx="8526464" cy="4064000"/>
        </p:xfrm>
        <a:graphic>
          <a:graphicData uri="http://schemas.openxmlformats.org/drawingml/2006/table">
            <a:tbl>
              <a:tblPr/>
              <a:tblGrid>
                <a:gridCol w="1780161"/>
                <a:gridCol w="1853721"/>
                <a:gridCol w="1395319"/>
                <a:gridCol w="2088173"/>
                <a:gridCol w="140909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Name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Spherical mode excited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Example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Realization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Direc-tivity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Electric dipole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First TM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Straight wire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1.8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dBi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Magnetic dipole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First TE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Wire loop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1.8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dBi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Huygen’s source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First TE&amp;TM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Optimum combination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4.8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dBi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(i.e. 3)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Picture 45" descr="dip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647" y="2819400"/>
            <a:ext cx="6397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Group 46"/>
          <p:cNvGrpSpPr>
            <a:grpSpLocks/>
          </p:cNvGrpSpPr>
          <p:nvPr/>
        </p:nvGrpSpPr>
        <p:grpSpPr bwMode="auto">
          <a:xfrm>
            <a:off x="4147344" y="3980920"/>
            <a:ext cx="984250" cy="792163"/>
            <a:chOff x="2079" y="1872"/>
            <a:chExt cx="620" cy="499"/>
          </a:xfrm>
        </p:grpSpPr>
        <p:grpSp>
          <p:nvGrpSpPr>
            <p:cNvPr id="26" name="Group 47"/>
            <p:cNvGrpSpPr>
              <a:grpSpLocks/>
            </p:cNvGrpSpPr>
            <p:nvPr/>
          </p:nvGrpSpPr>
          <p:grpSpPr bwMode="auto">
            <a:xfrm>
              <a:off x="2079" y="1872"/>
              <a:ext cx="454" cy="499"/>
              <a:chOff x="1610" y="2296"/>
              <a:chExt cx="454" cy="499"/>
            </a:xfrm>
          </p:grpSpPr>
          <p:sp>
            <p:nvSpPr>
              <p:cNvPr id="31" name="Oval 48"/>
              <p:cNvSpPr>
                <a:spLocks noChangeArrowheads="1"/>
              </p:cNvSpPr>
              <p:nvPr/>
            </p:nvSpPr>
            <p:spPr bwMode="auto">
              <a:xfrm>
                <a:off x="1610" y="2296"/>
                <a:ext cx="454" cy="499"/>
              </a:xfrm>
              <a:prstGeom prst="ellipse">
                <a:avLst/>
              </a:prstGeom>
              <a:solidFill>
                <a:srgbClr val="66FFFF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2" name="Oval 49"/>
              <p:cNvSpPr>
                <a:spLocks noChangeArrowheads="1"/>
              </p:cNvSpPr>
              <p:nvPr/>
            </p:nvSpPr>
            <p:spPr bwMode="auto">
              <a:xfrm>
                <a:off x="1655" y="2344"/>
                <a:ext cx="363" cy="408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27" name="Rectangle 50"/>
            <p:cNvSpPr>
              <a:spLocks noChangeArrowheads="1"/>
            </p:cNvSpPr>
            <p:nvPr/>
          </p:nvSpPr>
          <p:spPr bwMode="auto">
            <a:xfrm>
              <a:off x="2426" y="2077"/>
              <a:ext cx="227" cy="9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28" name="Group 51"/>
            <p:cNvGrpSpPr>
              <a:grpSpLocks/>
            </p:cNvGrpSpPr>
            <p:nvPr/>
          </p:nvGrpSpPr>
          <p:grpSpPr bwMode="auto">
            <a:xfrm>
              <a:off x="2472" y="2053"/>
              <a:ext cx="227" cy="136"/>
              <a:chOff x="1610" y="2840"/>
              <a:chExt cx="227" cy="104"/>
            </a:xfrm>
          </p:grpSpPr>
          <p:sp>
            <p:nvSpPr>
              <p:cNvPr id="29" name="Line 52"/>
              <p:cNvSpPr>
                <a:spLocks noChangeShapeType="1"/>
              </p:cNvSpPr>
              <p:nvPr/>
            </p:nvSpPr>
            <p:spPr bwMode="auto">
              <a:xfrm>
                <a:off x="1610" y="2840"/>
                <a:ext cx="22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0" name="Line 53"/>
              <p:cNvSpPr>
                <a:spLocks noChangeShapeType="1"/>
              </p:cNvSpPr>
              <p:nvPr/>
            </p:nvSpPr>
            <p:spPr bwMode="auto">
              <a:xfrm>
                <a:off x="1610" y="2944"/>
                <a:ext cx="22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</p:grpSp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155812" y="4987925"/>
            <a:ext cx="1008063" cy="731837"/>
            <a:chOff x="3560" y="1888"/>
            <a:chExt cx="635" cy="461"/>
          </a:xfrm>
        </p:grpSpPr>
        <p:sp>
          <p:nvSpPr>
            <p:cNvPr id="34" name="AutoShape 65"/>
            <p:cNvSpPr>
              <a:spLocks noChangeArrowheads="1"/>
            </p:cNvSpPr>
            <p:nvPr/>
          </p:nvSpPr>
          <p:spPr bwMode="auto">
            <a:xfrm>
              <a:off x="3560" y="2160"/>
              <a:ext cx="635" cy="181"/>
            </a:xfrm>
            <a:prstGeom prst="parallelogram">
              <a:avLst>
                <a:gd name="adj" fmla="val 87707"/>
              </a:avLst>
            </a:prstGeom>
            <a:solidFill>
              <a:srgbClr val="66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5" name="Oval 66"/>
            <p:cNvSpPr>
              <a:spLocks noChangeArrowheads="1"/>
            </p:cNvSpPr>
            <p:nvPr/>
          </p:nvSpPr>
          <p:spPr bwMode="auto">
            <a:xfrm>
              <a:off x="3801" y="2197"/>
              <a:ext cx="136" cy="9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pic>
          <p:nvPicPr>
            <p:cNvPr id="36" name="Picture 67" descr="dipol"/>
            <p:cNvPicPr>
              <a:picLocks noChangeAspect="1" noChangeArrowheads="1"/>
            </p:cNvPicPr>
            <p:nvPr/>
          </p:nvPicPr>
          <p:blipFill>
            <a:blip r:embed="rId2" cstate="print"/>
            <a:srcRect b="50069"/>
            <a:stretch>
              <a:fillRect/>
            </a:stretch>
          </p:blipFill>
          <p:spPr bwMode="auto">
            <a:xfrm rot="5400000">
              <a:off x="3783" y="1938"/>
              <a:ext cx="461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Line 68"/>
            <p:cNvSpPr>
              <a:spLocks noChangeShapeType="1"/>
            </p:cNvSpPr>
            <p:nvPr/>
          </p:nvSpPr>
          <p:spPr bwMode="auto">
            <a:xfrm flipH="1">
              <a:off x="3742" y="2115"/>
              <a:ext cx="0" cy="136"/>
            </a:xfrm>
            <a:prstGeom prst="line">
              <a:avLst/>
            </a:prstGeom>
            <a:noFill/>
            <a:ln w="57150">
              <a:solidFill>
                <a:srgbClr val="66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8" name="Rectangle 69"/>
            <p:cNvSpPr>
              <a:spLocks noChangeArrowheads="1"/>
            </p:cNvSpPr>
            <p:nvPr/>
          </p:nvSpPr>
          <p:spPr bwMode="auto">
            <a:xfrm>
              <a:off x="3697" y="2069"/>
              <a:ext cx="45" cy="181"/>
            </a:xfrm>
            <a:prstGeom prst="rect">
              <a:avLst/>
            </a:prstGeom>
            <a:solidFill>
              <a:srgbClr val="66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pic>
          <p:nvPicPr>
            <p:cNvPr id="39" name="Picture 70" descr="dipol"/>
            <p:cNvPicPr>
              <a:picLocks noChangeAspect="1" noChangeArrowheads="1"/>
            </p:cNvPicPr>
            <p:nvPr/>
          </p:nvPicPr>
          <p:blipFill>
            <a:blip r:embed="rId2" cstate="print"/>
            <a:srcRect t="69379"/>
            <a:stretch>
              <a:fillRect/>
            </a:stretch>
          </p:blipFill>
          <p:spPr bwMode="auto">
            <a:xfrm rot="5400000">
              <a:off x="3531" y="2008"/>
              <a:ext cx="46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3875270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Argumentation for maximum available directivity of small antenna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1905000"/>
            <a:ext cx="8858250" cy="4752975"/>
          </a:xfrm>
        </p:spPr>
        <p:txBody>
          <a:bodyPr/>
          <a:lstStyle/>
          <a:p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basic incremental sources are electric and magnetic dipoles</a:t>
            </a:r>
          </a:p>
          <a:p>
            <a:endPara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excite the fundamental TM- and TE-modes.</a:t>
            </a:r>
          </a:p>
          <a:p>
            <a:endPara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other modes can exist for small enough source due to cut-off of spherical modes)</a:t>
            </a:r>
          </a:p>
          <a:p>
            <a:endPara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Huygen´s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source is the combination of electric and magnetic current sources that gives the highest directivity, 4.8 dBi. </a:t>
            </a:r>
          </a:p>
          <a:p>
            <a:endPara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Thus, there cannot exist small antennas with larger directivity than this, i.e. 4.8 </a:t>
            </a:r>
            <a:r>
              <a:rPr lang="en-US" sz="1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dBi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02018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Heuristic combination of </a:t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directivity limitation formulas</a:t>
            </a:r>
          </a:p>
        </p:txBody>
      </p:sp>
      <p:sp>
        <p:nvSpPr>
          <p:cNvPr id="5" name="Rectangle 28"/>
          <p:cNvSpPr txBox="1">
            <a:spLocks noChangeArrowheads="1"/>
          </p:cNvSpPr>
          <p:nvPr/>
        </p:nvSpPr>
        <p:spPr bwMode="auto">
          <a:xfrm>
            <a:off x="602721" y="1905000"/>
            <a:ext cx="853281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i="1" kern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below formulas are valid for any diameter D of smallest enclosing sphere</a:t>
            </a:r>
            <a:endParaRPr lang="en-US" sz="2400" b="1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0" y="29956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aphicFrame>
        <p:nvGraphicFramePr>
          <p:cNvPr id="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169016"/>
              </p:ext>
            </p:extLst>
          </p:nvPr>
        </p:nvGraphicFramePr>
        <p:xfrm>
          <a:off x="1276350" y="3531145"/>
          <a:ext cx="4519613" cy="22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421" name="Equation" r:id="rId3" imgW="1726920" imgH="863280" progId="Equation.DSMT4">
                  <p:embed/>
                </p:oleObj>
              </mc:Choice>
              <mc:Fallback>
                <p:oleObj name="Equation" r:id="rId3" imgW="172692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350" y="3531145"/>
                        <a:ext cx="4519613" cy="2271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6626225" y="3313657"/>
            <a:ext cx="1879600" cy="1296988"/>
            <a:chOff x="4174" y="1842"/>
            <a:chExt cx="1184" cy="817"/>
          </a:xfrm>
        </p:grpSpPr>
        <p:pic>
          <p:nvPicPr>
            <p:cNvPr id="9" name="Picture 30" descr="~AUT0047"/>
            <p:cNvPicPr>
              <a:picLocks noChangeAspect="1" noChangeArrowheads="1"/>
            </p:cNvPicPr>
            <p:nvPr/>
          </p:nvPicPr>
          <p:blipFill>
            <a:blip r:embed="rId5" cstate="print"/>
            <a:srcRect l="12061" t="2338" r="15811"/>
            <a:stretch>
              <a:fillRect/>
            </a:stretch>
          </p:blipFill>
          <p:spPr bwMode="auto">
            <a:xfrm>
              <a:off x="4241" y="1888"/>
              <a:ext cx="633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4174" y="1848"/>
              <a:ext cx="771" cy="771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11" name="Group 45"/>
            <p:cNvGrpSpPr>
              <a:grpSpLocks/>
            </p:cNvGrpSpPr>
            <p:nvPr/>
          </p:nvGrpSpPr>
          <p:grpSpPr bwMode="auto">
            <a:xfrm>
              <a:off x="5103" y="1842"/>
              <a:ext cx="255" cy="817"/>
              <a:chOff x="5103" y="1842"/>
              <a:chExt cx="255" cy="817"/>
            </a:xfrm>
          </p:grpSpPr>
          <p:sp>
            <p:nvSpPr>
              <p:cNvPr id="12" name="Line 42"/>
              <p:cNvSpPr>
                <a:spLocks noChangeShapeType="1"/>
              </p:cNvSpPr>
              <p:nvPr/>
            </p:nvSpPr>
            <p:spPr bwMode="auto">
              <a:xfrm>
                <a:off x="5148" y="1842"/>
                <a:ext cx="0" cy="817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3" name="Text Box 43"/>
              <p:cNvSpPr txBox="1">
                <a:spLocks noChangeArrowheads="1"/>
              </p:cNvSpPr>
              <p:nvPr/>
            </p:nvSpPr>
            <p:spPr bwMode="auto">
              <a:xfrm>
                <a:off x="5103" y="2053"/>
                <a:ext cx="255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i="1" smtClean="0">
                    <a:solidFill>
                      <a:srgbClr val="000000"/>
                    </a:solidFill>
                    <a:latin typeface="Times" pitchFamily="18" charset="0"/>
                  </a:rPr>
                  <a:t>D</a:t>
                </a:r>
              </a:p>
            </p:txBody>
          </p:sp>
        </p:grpSp>
      </p:grpSp>
      <p:grpSp>
        <p:nvGrpSpPr>
          <p:cNvPr id="14" name="Group 50"/>
          <p:cNvGrpSpPr>
            <a:grpSpLocks/>
          </p:cNvGrpSpPr>
          <p:nvPr/>
        </p:nvGrpSpPr>
        <p:grpSpPr bwMode="auto">
          <a:xfrm>
            <a:off x="6759575" y="5042445"/>
            <a:ext cx="1557338" cy="1017587"/>
            <a:chOff x="4150" y="3016"/>
            <a:chExt cx="981" cy="641"/>
          </a:xfrm>
        </p:grpSpPr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4195" y="3022"/>
              <a:ext cx="635" cy="461"/>
              <a:chOff x="3560" y="1888"/>
              <a:chExt cx="635" cy="461"/>
            </a:xfrm>
          </p:grpSpPr>
          <p:sp>
            <p:nvSpPr>
              <p:cNvPr id="20" name="AutoShape 34"/>
              <p:cNvSpPr>
                <a:spLocks noChangeArrowheads="1"/>
              </p:cNvSpPr>
              <p:nvPr/>
            </p:nvSpPr>
            <p:spPr bwMode="auto">
              <a:xfrm>
                <a:off x="3560" y="2160"/>
                <a:ext cx="635" cy="181"/>
              </a:xfrm>
              <a:prstGeom prst="parallelogram">
                <a:avLst>
                  <a:gd name="adj" fmla="val 87707"/>
                </a:avLst>
              </a:prstGeom>
              <a:solidFill>
                <a:srgbClr val="66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1" name="Oval 35"/>
              <p:cNvSpPr>
                <a:spLocks noChangeArrowheads="1"/>
              </p:cNvSpPr>
              <p:nvPr/>
            </p:nvSpPr>
            <p:spPr bwMode="auto">
              <a:xfrm>
                <a:off x="3801" y="2197"/>
                <a:ext cx="136" cy="9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pic>
            <p:nvPicPr>
              <p:cNvPr id="22" name="Picture 36" descr="dipol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b="50069"/>
              <a:stretch>
                <a:fillRect/>
              </a:stretch>
            </p:blipFill>
            <p:spPr bwMode="auto">
              <a:xfrm rot="5400000">
                <a:off x="3783" y="1938"/>
                <a:ext cx="461" cy="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Line 37"/>
              <p:cNvSpPr>
                <a:spLocks noChangeShapeType="1"/>
              </p:cNvSpPr>
              <p:nvPr/>
            </p:nvSpPr>
            <p:spPr bwMode="auto">
              <a:xfrm flipH="1">
                <a:off x="3742" y="2115"/>
                <a:ext cx="0" cy="136"/>
              </a:xfrm>
              <a:prstGeom prst="line">
                <a:avLst/>
              </a:prstGeom>
              <a:noFill/>
              <a:ln w="57150">
                <a:solidFill>
                  <a:srgbClr val="66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4" name="Rectangle 38"/>
              <p:cNvSpPr>
                <a:spLocks noChangeArrowheads="1"/>
              </p:cNvSpPr>
              <p:nvPr/>
            </p:nvSpPr>
            <p:spPr bwMode="auto">
              <a:xfrm>
                <a:off x="3697" y="2069"/>
                <a:ext cx="45" cy="181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pic>
            <p:nvPicPr>
              <p:cNvPr id="25" name="Picture 39" descr="dipol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69379"/>
              <a:stretch>
                <a:fillRect/>
              </a:stretch>
            </p:blipFill>
            <p:spPr bwMode="auto">
              <a:xfrm rot="5400000">
                <a:off x="3531" y="2008"/>
                <a:ext cx="461" cy="2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" name="Oval 40"/>
            <p:cNvSpPr>
              <a:spLocks noChangeArrowheads="1"/>
            </p:cNvSpPr>
            <p:nvPr/>
          </p:nvSpPr>
          <p:spPr bwMode="auto">
            <a:xfrm>
              <a:off x="4150" y="3022"/>
              <a:ext cx="680" cy="635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17" name="Group 46"/>
            <p:cNvGrpSpPr>
              <a:grpSpLocks/>
            </p:cNvGrpSpPr>
            <p:nvPr/>
          </p:nvGrpSpPr>
          <p:grpSpPr bwMode="auto">
            <a:xfrm>
              <a:off x="4876" y="3016"/>
              <a:ext cx="255" cy="636"/>
              <a:chOff x="5103" y="1842"/>
              <a:chExt cx="255" cy="817"/>
            </a:xfrm>
          </p:grpSpPr>
          <p:sp>
            <p:nvSpPr>
              <p:cNvPr id="18" name="Line 47"/>
              <p:cNvSpPr>
                <a:spLocks noChangeShapeType="1"/>
              </p:cNvSpPr>
              <p:nvPr/>
            </p:nvSpPr>
            <p:spPr bwMode="auto">
              <a:xfrm>
                <a:off x="5148" y="1842"/>
                <a:ext cx="0" cy="817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9" name="Text Box 48"/>
              <p:cNvSpPr txBox="1">
                <a:spLocks noChangeArrowheads="1"/>
              </p:cNvSpPr>
              <p:nvPr/>
            </p:nvSpPr>
            <p:spPr bwMode="auto">
              <a:xfrm>
                <a:off x="5103" y="2053"/>
                <a:ext cx="255" cy="3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i="1" smtClean="0">
                    <a:solidFill>
                      <a:srgbClr val="000000"/>
                    </a:solidFill>
                    <a:latin typeface="Times" pitchFamily="18" charset="0"/>
                  </a:rPr>
                  <a:t>D</a:t>
                </a:r>
              </a:p>
            </p:txBody>
          </p:sp>
        </p:grpSp>
      </p:grpSp>
      <p:sp>
        <p:nvSpPr>
          <p:cNvPr id="26" name="Freeform 51"/>
          <p:cNvSpPr>
            <a:spLocks/>
          </p:cNvSpPr>
          <p:nvPr/>
        </p:nvSpPr>
        <p:spPr bwMode="auto">
          <a:xfrm>
            <a:off x="2771775" y="3061245"/>
            <a:ext cx="3887788" cy="757237"/>
          </a:xfrm>
          <a:custGeom>
            <a:avLst/>
            <a:gdLst>
              <a:gd name="T0" fmla="*/ 2147483647 w 2449"/>
              <a:gd name="T1" fmla="*/ 2147483647 h 477"/>
              <a:gd name="T2" fmla="*/ 2147483647 w 2449"/>
              <a:gd name="T3" fmla="*/ 2147483647 h 477"/>
              <a:gd name="T4" fmla="*/ 2147483647 w 2449"/>
              <a:gd name="T5" fmla="*/ 2147483647 h 477"/>
              <a:gd name="T6" fmla="*/ 0 w 2449"/>
              <a:gd name="T7" fmla="*/ 2147483647 h 477"/>
              <a:gd name="T8" fmla="*/ 0 60000 65536"/>
              <a:gd name="T9" fmla="*/ 0 60000 65536"/>
              <a:gd name="T10" fmla="*/ 0 60000 65536"/>
              <a:gd name="T11" fmla="*/ 0 60000 65536"/>
              <a:gd name="T12" fmla="*/ 0 w 2449"/>
              <a:gd name="T13" fmla="*/ 0 h 477"/>
              <a:gd name="T14" fmla="*/ 2449 w 2449"/>
              <a:gd name="T15" fmla="*/ 477 h 4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49" h="477">
                <a:moveTo>
                  <a:pt x="2449" y="431"/>
                </a:moveTo>
                <a:cubicBezTo>
                  <a:pt x="2199" y="279"/>
                  <a:pt x="1950" y="128"/>
                  <a:pt x="1633" y="68"/>
                </a:cubicBezTo>
                <a:cubicBezTo>
                  <a:pt x="1316" y="8"/>
                  <a:pt x="816" y="0"/>
                  <a:pt x="544" y="68"/>
                </a:cubicBezTo>
                <a:cubicBezTo>
                  <a:pt x="272" y="136"/>
                  <a:pt x="91" y="409"/>
                  <a:pt x="0" y="477"/>
                </a:cubicBezTo>
              </a:path>
            </a:pathLst>
          </a:cu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27" name="Freeform 52"/>
          <p:cNvSpPr>
            <a:spLocks/>
          </p:cNvSpPr>
          <p:nvPr/>
        </p:nvSpPr>
        <p:spPr bwMode="auto">
          <a:xfrm>
            <a:off x="4473575" y="3723232"/>
            <a:ext cx="2160588" cy="1174750"/>
          </a:xfrm>
          <a:custGeom>
            <a:avLst/>
            <a:gdLst>
              <a:gd name="T0" fmla="*/ 2147483647 w 1361"/>
              <a:gd name="T1" fmla="*/ 2147483647 h 740"/>
              <a:gd name="T2" fmla="*/ 2147483647 w 1361"/>
              <a:gd name="T3" fmla="*/ 2147483647 h 740"/>
              <a:gd name="T4" fmla="*/ 2147483647 w 1361"/>
              <a:gd name="T5" fmla="*/ 2147483647 h 740"/>
              <a:gd name="T6" fmla="*/ 0 w 1361"/>
              <a:gd name="T7" fmla="*/ 2147483647 h 740"/>
              <a:gd name="T8" fmla="*/ 0 60000 65536"/>
              <a:gd name="T9" fmla="*/ 0 60000 65536"/>
              <a:gd name="T10" fmla="*/ 0 60000 65536"/>
              <a:gd name="T11" fmla="*/ 0 60000 65536"/>
              <a:gd name="T12" fmla="*/ 0 w 1361"/>
              <a:gd name="T13" fmla="*/ 0 h 740"/>
              <a:gd name="T14" fmla="*/ 1361 w 1361"/>
              <a:gd name="T15" fmla="*/ 740 h 7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61" h="740">
                <a:moveTo>
                  <a:pt x="1361" y="105"/>
                </a:moveTo>
                <a:cubicBezTo>
                  <a:pt x="1123" y="52"/>
                  <a:pt x="885" y="0"/>
                  <a:pt x="681" y="15"/>
                </a:cubicBezTo>
                <a:cubicBezTo>
                  <a:pt x="477" y="30"/>
                  <a:pt x="249" y="75"/>
                  <a:pt x="136" y="196"/>
                </a:cubicBezTo>
                <a:cubicBezTo>
                  <a:pt x="23" y="317"/>
                  <a:pt x="11" y="528"/>
                  <a:pt x="0" y="740"/>
                </a:cubicBezTo>
              </a:path>
            </a:pathLst>
          </a:cu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28" name="Freeform 53"/>
          <p:cNvSpPr>
            <a:spLocks/>
          </p:cNvSpPr>
          <p:nvPr/>
        </p:nvSpPr>
        <p:spPr bwMode="auto">
          <a:xfrm>
            <a:off x="3708400" y="3399382"/>
            <a:ext cx="3168650" cy="1858963"/>
          </a:xfrm>
          <a:custGeom>
            <a:avLst/>
            <a:gdLst>
              <a:gd name="T0" fmla="*/ 2147483647 w 1996"/>
              <a:gd name="T1" fmla="*/ 2147483647 h 1171"/>
              <a:gd name="T2" fmla="*/ 2147483647 w 1996"/>
              <a:gd name="T3" fmla="*/ 2147483647 h 1171"/>
              <a:gd name="T4" fmla="*/ 0 w 1996"/>
              <a:gd name="T5" fmla="*/ 2147483647 h 1171"/>
              <a:gd name="T6" fmla="*/ 0 60000 65536"/>
              <a:gd name="T7" fmla="*/ 0 60000 65536"/>
              <a:gd name="T8" fmla="*/ 0 60000 65536"/>
              <a:gd name="T9" fmla="*/ 0 w 1996"/>
              <a:gd name="T10" fmla="*/ 0 h 1171"/>
              <a:gd name="T11" fmla="*/ 1996 w 1996"/>
              <a:gd name="T12" fmla="*/ 1171 h 11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96" h="1171">
                <a:moveTo>
                  <a:pt x="1996" y="1171"/>
                </a:moveTo>
                <a:cubicBezTo>
                  <a:pt x="1595" y="713"/>
                  <a:pt x="1194" y="256"/>
                  <a:pt x="862" y="128"/>
                </a:cubicBezTo>
                <a:cubicBezTo>
                  <a:pt x="530" y="0"/>
                  <a:pt x="265" y="200"/>
                  <a:pt x="0" y="400"/>
                </a:cubicBezTo>
              </a:path>
            </a:pathLst>
          </a:cu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29" name="Freeform 54"/>
          <p:cNvSpPr>
            <a:spLocks/>
          </p:cNvSpPr>
          <p:nvPr/>
        </p:nvSpPr>
        <p:spPr bwMode="auto">
          <a:xfrm>
            <a:off x="5280025" y="4431257"/>
            <a:ext cx="1597025" cy="827088"/>
          </a:xfrm>
          <a:custGeom>
            <a:avLst/>
            <a:gdLst>
              <a:gd name="T0" fmla="*/ 2147483647 w 1006"/>
              <a:gd name="T1" fmla="*/ 2147483647 h 521"/>
              <a:gd name="T2" fmla="*/ 2147483647 w 1006"/>
              <a:gd name="T3" fmla="*/ 2147483647 h 521"/>
              <a:gd name="T4" fmla="*/ 2147483647 w 1006"/>
              <a:gd name="T5" fmla="*/ 2147483647 h 521"/>
              <a:gd name="T6" fmla="*/ 2147483647 w 1006"/>
              <a:gd name="T7" fmla="*/ 2147483647 h 521"/>
              <a:gd name="T8" fmla="*/ 0 60000 65536"/>
              <a:gd name="T9" fmla="*/ 0 60000 65536"/>
              <a:gd name="T10" fmla="*/ 0 60000 65536"/>
              <a:gd name="T11" fmla="*/ 0 60000 65536"/>
              <a:gd name="T12" fmla="*/ 0 w 1006"/>
              <a:gd name="T13" fmla="*/ 0 h 521"/>
              <a:gd name="T14" fmla="*/ 1006 w 1006"/>
              <a:gd name="T15" fmla="*/ 521 h 5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06" h="521">
                <a:moveTo>
                  <a:pt x="1006" y="521"/>
                </a:moveTo>
                <a:cubicBezTo>
                  <a:pt x="767" y="328"/>
                  <a:pt x="529" y="136"/>
                  <a:pt x="370" y="68"/>
                </a:cubicBezTo>
                <a:cubicBezTo>
                  <a:pt x="211" y="0"/>
                  <a:pt x="106" y="68"/>
                  <a:pt x="53" y="113"/>
                </a:cubicBezTo>
                <a:cubicBezTo>
                  <a:pt x="0" y="158"/>
                  <a:pt x="26" y="249"/>
                  <a:pt x="53" y="340"/>
                </a:cubicBezTo>
              </a:path>
            </a:pathLst>
          </a:cu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8130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15400" cy="1352550"/>
          </a:xfrm>
        </p:spPr>
        <p:txBody>
          <a:bodyPr/>
          <a:lstStyle/>
          <a:p>
            <a:pPr>
              <a:buFont typeface="Symbol" pitchFamily="18" charset="2"/>
              <a:buNone/>
            </a:pPr>
            <a:r>
              <a:rPr lang="en-US" sz="3600" dirty="0" smtClean="0"/>
              <a:t>Fundamental limitations</a:t>
            </a:r>
            <a:r>
              <a:rPr lang="en-US" sz="3600" dirty="0"/>
              <a:t> </a:t>
            </a:r>
            <a:r>
              <a:rPr lang="en-US" sz="3600" dirty="0" smtClean="0"/>
              <a:t>&amp; practical antennas</a:t>
            </a:r>
          </a:p>
        </p:txBody>
      </p:sp>
      <p:pic>
        <p:nvPicPr>
          <p:cNvPr id="31" name="Picture 3" descr="DIRECTIVITYPLOT-08051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6133163" cy="50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7589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47713"/>
          </a:xfrm>
        </p:spPr>
        <p:txBody>
          <a:bodyPr/>
          <a:lstStyle/>
          <a:p>
            <a:r>
              <a:rPr lang="en-US" dirty="0" smtClean="0"/>
              <a:t>Boundary conditions</a:t>
            </a:r>
          </a:p>
        </p:txBody>
      </p:sp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1591"/>
            <a:ext cx="4572000" cy="271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609600" y="1462617"/>
            <a:ext cx="7882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000" i="1" dirty="0" smtClean="0">
                <a:solidFill>
                  <a:srgbClr val="FF0000"/>
                </a:solidFill>
              </a:rPr>
              <a:t>General (surface currents cause discontinuous tangential E- and H-fields):</a:t>
            </a:r>
            <a:endParaRPr lang="sv-SE" sz="1800" i="1" dirty="0" smtClean="0">
              <a:solidFill>
                <a:srgbClr val="FF0000"/>
              </a:solidFill>
            </a:endParaRPr>
          </a:p>
        </p:txBody>
      </p:sp>
      <p:pic>
        <p:nvPicPr>
          <p:cNvPr id="3891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25336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7"/>
          <p:cNvSpPr txBox="1">
            <a:spLocks noChangeArrowheads="1"/>
          </p:cNvSpPr>
          <p:nvPr/>
        </p:nvSpPr>
        <p:spPr bwMode="auto">
          <a:xfrm>
            <a:off x="504295" y="2734733"/>
            <a:ext cx="65469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000" i="1" dirty="0" smtClean="0">
                <a:solidFill>
                  <a:srgbClr val="FF0000"/>
                </a:solidFill>
              </a:rPr>
              <a:t>On dielectric material (continuous tangential E- and H-field):</a:t>
            </a:r>
          </a:p>
        </p:txBody>
      </p:sp>
      <p:pic>
        <p:nvPicPr>
          <p:cNvPr id="3891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048000"/>
            <a:ext cx="2224088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0" y="4038600"/>
            <a:ext cx="10486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000" i="1" dirty="0" smtClean="0">
                <a:solidFill>
                  <a:srgbClr val="FF0000"/>
                </a:solidFill>
              </a:rPr>
              <a:t>On PEC</a:t>
            </a:r>
            <a:endParaRPr lang="sv-SE" sz="1800" i="1" dirty="0" smtClean="0">
              <a:solidFill>
                <a:srgbClr val="FF0000"/>
              </a:solidFill>
            </a:endParaRPr>
          </a:p>
        </p:txBody>
      </p:sp>
      <p:pic>
        <p:nvPicPr>
          <p:cNvPr id="3892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4114800"/>
            <a:ext cx="1101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4343400"/>
            <a:ext cx="15763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Text Box 13"/>
          <p:cNvSpPr txBox="1">
            <a:spLocks noChangeArrowheads="1"/>
          </p:cNvSpPr>
          <p:nvPr/>
        </p:nvSpPr>
        <p:spPr bwMode="auto">
          <a:xfrm>
            <a:off x="0" y="5334000"/>
            <a:ext cx="3789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2000" i="1" dirty="0" smtClean="0">
                <a:solidFill>
                  <a:srgbClr val="FF0000"/>
                </a:solidFill>
              </a:rPr>
              <a:t>On PMC (does not exist naturally):</a:t>
            </a:r>
            <a:endParaRPr lang="sv-SE" sz="1800" i="1" dirty="0" smtClean="0">
              <a:solidFill>
                <a:srgbClr val="FF0000"/>
              </a:solidFill>
            </a:endParaRPr>
          </a:p>
        </p:txBody>
      </p:sp>
      <p:pic>
        <p:nvPicPr>
          <p:cNvPr id="38925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5638800"/>
            <a:ext cx="1770063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6" name="Text Box 15"/>
          <p:cNvSpPr txBox="1">
            <a:spLocks noChangeArrowheads="1"/>
          </p:cNvSpPr>
          <p:nvPr/>
        </p:nvSpPr>
        <p:spPr bwMode="auto">
          <a:xfrm>
            <a:off x="3581400" y="2109788"/>
            <a:ext cx="2133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sv-SE" sz="1600" dirty="0" smtClean="0">
                <a:solidFill>
                  <a:srgbClr val="000000"/>
                </a:solidFill>
              </a:rPr>
              <a:t>Surface current density</a:t>
            </a:r>
            <a:endParaRPr lang="sv-SE" sz="1400" dirty="0" smtClean="0">
              <a:solidFill>
                <a:srgbClr val="000000"/>
              </a:solidFill>
            </a:endParaRPr>
          </a:p>
        </p:txBody>
      </p:sp>
      <p:sp>
        <p:nvSpPr>
          <p:cNvPr id="38927" name="Line 16"/>
          <p:cNvSpPr>
            <a:spLocks noChangeShapeType="1"/>
          </p:cNvSpPr>
          <p:nvPr/>
        </p:nvSpPr>
        <p:spPr bwMode="auto">
          <a:xfrm flipH="1" flipV="1">
            <a:off x="3124200" y="21336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eaLnBrk="1" hangingPunct="1"/>
            <a:endParaRPr lang="en-US" sz="1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928" name="Line 17"/>
          <p:cNvSpPr>
            <a:spLocks noChangeShapeType="1"/>
          </p:cNvSpPr>
          <p:nvPr/>
        </p:nvSpPr>
        <p:spPr bwMode="auto">
          <a:xfrm flipH="1">
            <a:off x="3124200" y="2327275"/>
            <a:ext cx="457200" cy="263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pPr eaLnBrk="1" hangingPunct="1"/>
            <a:endParaRPr lang="en-US" sz="1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8467" y="152400"/>
            <a:ext cx="9144000" cy="1152525"/>
          </a:xfrm>
        </p:spPr>
        <p:txBody>
          <a:bodyPr/>
          <a:lstStyle/>
          <a:p>
            <a:r>
              <a:rPr lang="en-US" dirty="0" smtClean="0"/>
              <a:t>Directivity limitations: Planar arrays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188" y="1700213"/>
            <a:ext cx="85328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400" kern="0" smtClean="0"/>
              <a:t>Same heuristic formula applies </a:t>
            </a:r>
            <a:br>
              <a:rPr lang="en-US" sz="2400" kern="0" smtClean="0"/>
            </a:br>
            <a:r>
              <a:rPr lang="en-US" sz="2400" kern="0" smtClean="0"/>
              <a:t>by using aperture theory for arrays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248189"/>
              </p:ext>
            </p:extLst>
          </p:nvPr>
        </p:nvGraphicFramePr>
        <p:xfrm>
          <a:off x="5519612" y="1347788"/>
          <a:ext cx="123778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512" name="Equation" r:id="rId3" imgW="685800" imgH="393700" progId="Equation.DSMT4">
                  <p:embed/>
                </p:oleObj>
              </mc:Choice>
              <mc:Fallback>
                <p:oleObj name="Equation" r:id="rId3" imgW="6858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612" y="1347788"/>
                        <a:ext cx="1237785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5" cstate="print"/>
          <a:srcRect l="19945" r="20055" b="63757"/>
          <a:stretch>
            <a:fillRect/>
          </a:stretch>
        </p:blipFill>
        <p:spPr bwMode="auto">
          <a:xfrm>
            <a:off x="6443662" y="2033059"/>
            <a:ext cx="21605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5" cstate="print"/>
          <a:srcRect l="17410" t="45303" r="10081" b="6328"/>
          <a:stretch>
            <a:fillRect/>
          </a:stretch>
        </p:blipFill>
        <p:spPr bwMode="auto">
          <a:xfrm>
            <a:off x="4039952" y="5057725"/>
            <a:ext cx="20891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76200" y="4219575"/>
            <a:ext cx="365760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1800" b="1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‘A’ is aperture area including whole unit cell along boundaries, </a:t>
            </a:r>
          </a:p>
          <a:p>
            <a:pPr algn="just"/>
            <a:r>
              <a:rPr lang="en-US" sz="1800" b="1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i.e. the green area in the drawing.</a:t>
            </a:r>
          </a:p>
        </p:txBody>
      </p:sp>
      <p:graphicFrame>
        <p:nvGraphicFramePr>
          <p:cNvPr id="1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470169"/>
              </p:ext>
            </p:extLst>
          </p:nvPr>
        </p:nvGraphicFramePr>
        <p:xfrm>
          <a:off x="684213" y="2636838"/>
          <a:ext cx="4686300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513" name="Equation" r:id="rId6" imgW="1790640" imgH="406080" progId="Equation.DSMT4">
                  <p:embed/>
                </p:oleObj>
              </mc:Choice>
              <mc:Fallback>
                <p:oleObj name="Equation" r:id="rId6" imgW="17906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636838"/>
                        <a:ext cx="4686300" cy="1068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5903913" y="3403582"/>
            <a:ext cx="3240087" cy="2447925"/>
            <a:chOff x="6337" y="8964"/>
            <a:chExt cx="4183" cy="3060"/>
          </a:xfrm>
        </p:grpSpPr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6337" y="10099"/>
              <a:ext cx="494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v-SE" sz="1200" smtClean="0">
                  <a:solidFill>
                    <a:srgbClr val="000000"/>
                  </a:solidFill>
                  <a:latin typeface="Times" pitchFamily="18" charset="0"/>
                </a:rPr>
                <a:t>d</a:t>
              </a:r>
              <a:r>
                <a:rPr lang="sv-SE" sz="1200" baseline="-25000" smtClean="0">
                  <a:solidFill>
                    <a:srgbClr val="000000"/>
                  </a:solidFill>
                  <a:latin typeface="Times" pitchFamily="18" charset="0"/>
                </a:rPr>
                <a:t>y</a:t>
              </a:r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8226" y="946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7686" y="1000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8226" y="1000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7686" y="1054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8226" y="1054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7686" y="1108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8226" y="1108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8766" y="1000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7146" y="1000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8766" y="1054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7146" y="10544"/>
              <a:ext cx="5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27" name="Group 31"/>
            <p:cNvGrpSpPr>
              <a:grpSpLocks/>
            </p:cNvGrpSpPr>
            <p:nvPr/>
          </p:nvGrpSpPr>
          <p:grpSpPr bwMode="auto">
            <a:xfrm>
              <a:off x="7686" y="9464"/>
              <a:ext cx="540" cy="540"/>
              <a:chOff x="7686" y="9464"/>
              <a:chExt cx="540" cy="540"/>
            </a:xfrm>
          </p:grpSpPr>
          <p:sp>
            <p:nvSpPr>
              <p:cNvPr id="64" name="Rectangle 32"/>
              <p:cNvSpPr>
                <a:spLocks noChangeArrowheads="1"/>
              </p:cNvSpPr>
              <p:nvPr/>
            </p:nvSpPr>
            <p:spPr bwMode="auto">
              <a:xfrm>
                <a:off x="7686" y="9464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65" name="Line 33"/>
              <p:cNvSpPr>
                <a:spLocks noChangeShapeType="1"/>
              </p:cNvSpPr>
              <p:nvPr/>
            </p:nvSpPr>
            <p:spPr bwMode="auto">
              <a:xfrm>
                <a:off x="7731" y="973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28" name="Line 34"/>
            <p:cNvSpPr>
              <a:spLocks noChangeShapeType="1"/>
            </p:cNvSpPr>
            <p:nvPr/>
          </p:nvSpPr>
          <p:spPr bwMode="auto">
            <a:xfrm>
              <a:off x="8281" y="9734"/>
              <a:ext cx="425" cy="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29" name="Group 35"/>
            <p:cNvGrpSpPr>
              <a:grpSpLocks/>
            </p:cNvGrpSpPr>
            <p:nvPr/>
          </p:nvGrpSpPr>
          <p:grpSpPr bwMode="auto">
            <a:xfrm>
              <a:off x="7191" y="10273"/>
              <a:ext cx="975" cy="1"/>
              <a:chOff x="7972" y="6774"/>
              <a:chExt cx="975" cy="1"/>
            </a:xfrm>
          </p:grpSpPr>
          <p:sp>
            <p:nvSpPr>
              <p:cNvPr id="62" name="Line 36"/>
              <p:cNvSpPr>
                <a:spLocks noChangeShapeType="1"/>
              </p:cNvSpPr>
              <p:nvPr/>
            </p:nvSpPr>
            <p:spPr bwMode="auto">
              <a:xfrm>
                <a:off x="797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63" name="Line 37"/>
              <p:cNvSpPr>
                <a:spLocks noChangeShapeType="1"/>
              </p:cNvSpPr>
              <p:nvPr/>
            </p:nvSpPr>
            <p:spPr bwMode="auto">
              <a:xfrm>
                <a:off x="852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30" name="Group 38"/>
            <p:cNvGrpSpPr>
              <a:grpSpLocks/>
            </p:cNvGrpSpPr>
            <p:nvPr/>
          </p:nvGrpSpPr>
          <p:grpSpPr bwMode="auto">
            <a:xfrm>
              <a:off x="8271" y="10273"/>
              <a:ext cx="975" cy="1"/>
              <a:chOff x="7972" y="6774"/>
              <a:chExt cx="975" cy="1"/>
            </a:xfrm>
          </p:grpSpPr>
          <p:sp>
            <p:nvSpPr>
              <p:cNvPr id="60" name="Line 39"/>
              <p:cNvSpPr>
                <a:spLocks noChangeShapeType="1"/>
              </p:cNvSpPr>
              <p:nvPr/>
            </p:nvSpPr>
            <p:spPr bwMode="auto">
              <a:xfrm>
                <a:off x="797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61" name="Line 40"/>
              <p:cNvSpPr>
                <a:spLocks noChangeShapeType="1"/>
              </p:cNvSpPr>
              <p:nvPr/>
            </p:nvSpPr>
            <p:spPr bwMode="auto">
              <a:xfrm>
                <a:off x="852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31" name="Group 41"/>
            <p:cNvGrpSpPr>
              <a:grpSpLocks/>
            </p:cNvGrpSpPr>
            <p:nvPr/>
          </p:nvGrpSpPr>
          <p:grpSpPr bwMode="auto">
            <a:xfrm>
              <a:off x="7191" y="10813"/>
              <a:ext cx="975" cy="1"/>
              <a:chOff x="7972" y="6774"/>
              <a:chExt cx="975" cy="1"/>
            </a:xfrm>
          </p:grpSpPr>
          <p:sp>
            <p:nvSpPr>
              <p:cNvPr id="58" name="Line 42"/>
              <p:cNvSpPr>
                <a:spLocks noChangeShapeType="1"/>
              </p:cNvSpPr>
              <p:nvPr/>
            </p:nvSpPr>
            <p:spPr bwMode="auto">
              <a:xfrm>
                <a:off x="797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9" name="Line 43"/>
              <p:cNvSpPr>
                <a:spLocks noChangeShapeType="1"/>
              </p:cNvSpPr>
              <p:nvPr/>
            </p:nvSpPr>
            <p:spPr bwMode="auto">
              <a:xfrm>
                <a:off x="852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32" name="Group 44"/>
            <p:cNvGrpSpPr>
              <a:grpSpLocks/>
            </p:cNvGrpSpPr>
            <p:nvPr/>
          </p:nvGrpSpPr>
          <p:grpSpPr bwMode="auto">
            <a:xfrm>
              <a:off x="8286" y="10813"/>
              <a:ext cx="975" cy="1"/>
              <a:chOff x="7972" y="6774"/>
              <a:chExt cx="975" cy="1"/>
            </a:xfrm>
          </p:grpSpPr>
          <p:sp>
            <p:nvSpPr>
              <p:cNvPr id="56" name="Line 45"/>
              <p:cNvSpPr>
                <a:spLocks noChangeShapeType="1"/>
              </p:cNvSpPr>
              <p:nvPr/>
            </p:nvSpPr>
            <p:spPr bwMode="auto">
              <a:xfrm>
                <a:off x="797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7" name="Line 46"/>
              <p:cNvSpPr>
                <a:spLocks noChangeShapeType="1"/>
              </p:cNvSpPr>
              <p:nvPr/>
            </p:nvSpPr>
            <p:spPr bwMode="auto">
              <a:xfrm>
                <a:off x="852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33" name="Group 47"/>
            <p:cNvGrpSpPr>
              <a:grpSpLocks/>
            </p:cNvGrpSpPr>
            <p:nvPr/>
          </p:nvGrpSpPr>
          <p:grpSpPr bwMode="auto">
            <a:xfrm>
              <a:off x="7731" y="11353"/>
              <a:ext cx="975" cy="1"/>
              <a:chOff x="7972" y="6774"/>
              <a:chExt cx="975" cy="1"/>
            </a:xfrm>
          </p:grpSpPr>
          <p:sp>
            <p:nvSpPr>
              <p:cNvPr id="54" name="Line 48"/>
              <p:cNvSpPr>
                <a:spLocks noChangeShapeType="1"/>
              </p:cNvSpPr>
              <p:nvPr/>
            </p:nvSpPr>
            <p:spPr bwMode="auto">
              <a:xfrm>
                <a:off x="797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5" name="Line 49"/>
              <p:cNvSpPr>
                <a:spLocks noChangeShapeType="1"/>
              </p:cNvSpPr>
              <p:nvPr/>
            </p:nvSpPr>
            <p:spPr bwMode="auto">
              <a:xfrm>
                <a:off x="8522" y="677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34" name="Line 50"/>
            <p:cNvSpPr>
              <a:spLocks noChangeShapeType="1"/>
            </p:cNvSpPr>
            <p:nvPr/>
          </p:nvSpPr>
          <p:spPr bwMode="auto">
            <a:xfrm>
              <a:off x="9846" y="9464"/>
              <a:ext cx="0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5" name="Line 51"/>
            <p:cNvSpPr>
              <a:spLocks noChangeShapeType="1"/>
            </p:cNvSpPr>
            <p:nvPr/>
          </p:nvSpPr>
          <p:spPr bwMode="auto">
            <a:xfrm>
              <a:off x="6786" y="10004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36" name="Group 52"/>
            <p:cNvGrpSpPr>
              <a:grpSpLocks/>
            </p:cNvGrpSpPr>
            <p:nvPr/>
          </p:nvGrpSpPr>
          <p:grpSpPr bwMode="auto">
            <a:xfrm>
              <a:off x="7146" y="8964"/>
              <a:ext cx="540" cy="400"/>
              <a:chOff x="7146" y="9104"/>
              <a:chExt cx="540" cy="400"/>
            </a:xfrm>
          </p:grpSpPr>
          <p:sp>
            <p:nvSpPr>
              <p:cNvPr id="52" name="Line 53"/>
              <p:cNvSpPr>
                <a:spLocks noChangeShapeType="1"/>
              </p:cNvSpPr>
              <p:nvPr/>
            </p:nvSpPr>
            <p:spPr bwMode="auto">
              <a:xfrm>
                <a:off x="7146" y="9413"/>
                <a:ext cx="54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3" name="Text Box 54"/>
              <p:cNvSpPr txBox="1">
                <a:spLocks noChangeArrowheads="1"/>
              </p:cNvSpPr>
              <p:nvPr/>
            </p:nvSpPr>
            <p:spPr bwMode="auto">
              <a:xfrm>
                <a:off x="7162" y="9104"/>
                <a:ext cx="494" cy="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sv-SE" sz="1200" smtClean="0">
                    <a:solidFill>
                      <a:srgbClr val="000000"/>
                    </a:solidFill>
                    <a:latin typeface="Times" pitchFamily="18" charset="0"/>
                  </a:rPr>
                  <a:t>d</a:t>
                </a:r>
                <a:r>
                  <a:rPr lang="sv-SE" sz="1200" baseline="-25000" smtClean="0">
                    <a:solidFill>
                      <a:srgbClr val="000000"/>
                    </a:solidFill>
                    <a:latin typeface="Times" pitchFamily="18" charset="0"/>
                  </a:rPr>
                  <a:t>x</a:t>
                </a:r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37" name="Line 55"/>
            <p:cNvSpPr>
              <a:spLocks noChangeShapeType="1"/>
            </p:cNvSpPr>
            <p:nvPr/>
          </p:nvSpPr>
          <p:spPr bwMode="auto">
            <a:xfrm>
              <a:off x="7146" y="11984"/>
              <a:ext cx="21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8" name="Text Box 56"/>
            <p:cNvSpPr txBox="1">
              <a:spLocks noChangeArrowheads="1"/>
            </p:cNvSpPr>
            <p:nvPr/>
          </p:nvSpPr>
          <p:spPr bwMode="auto">
            <a:xfrm>
              <a:off x="7686" y="11624"/>
              <a:ext cx="1034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v-SE" sz="1200" i="1" smtClean="0">
                  <a:solidFill>
                    <a:srgbClr val="000000"/>
                  </a:solidFill>
                  <a:latin typeface="Times" pitchFamily="18" charset="0"/>
                </a:rPr>
                <a:t>N</a:t>
              </a:r>
              <a:r>
                <a:rPr lang="sv-SE" sz="1200" i="1" baseline="-25000" smtClean="0">
                  <a:solidFill>
                    <a:srgbClr val="000000"/>
                  </a:solidFill>
                  <a:latin typeface="Times" pitchFamily="18" charset="0"/>
                </a:rPr>
                <a:t>x</a:t>
              </a:r>
              <a:r>
                <a:rPr lang="sv-SE" sz="1200" i="1" smtClean="0">
                  <a:solidFill>
                    <a:srgbClr val="000000"/>
                  </a:solidFill>
                  <a:latin typeface="Times" pitchFamily="18" charset="0"/>
                </a:rPr>
                <a:t>d</a:t>
              </a:r>
              <a:r>
                <a:rPr lang="sv-SE" sz="1200" i="1" baseline="-25000" smtClean="0">
                  <a:solidFill>
                    <a:srgbClr val="000000"/>
                  </a:solidFill>
                  <a:latin typeface="Times" pitchFamily="18" charset="0"/>
                </a:rPr>
                <a:t>x</a:t>
              </a:r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39" name="Group 57"/>
            <p:cNvGrpSpPr>
              <a:grpSpLocks/>
            </p:cNvGrpSpPr>
            <p:nvPr/>
          </p:nvGrpSpPr>
          <p:grpSpPr bwMode="auto">
            <a:xfrm>
              <a:off x="7147" y="9459"/>
              <a:ext cx="540" cy="540"/>
              <a:chOff x="7686" y="9464"/>
              <a:chExt cx="540" cy="540"/>
            </a:xfrm>
          </p:grpSpPr>
          <p:sp>
            <p:nvSpPr>
              <p:cNvPr id="50" name="Rectangle 58"/>
              <p:cNvSpPr>
                <a:spLocks noChangeArrowheads="1"/>
              </p:cNvSpPr>
              <p:nvPr/>
            </p:nvSpPr>
            <p:spPr bwMode="auto">
              <a:xfrm>
                <a:off x="7686" y="9464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1" name="Line 59"/>
              <p:cNvSpPr>
                <a:spLocks noChangeShapeType="1"/>
              </p:cNvSpPr>
              <p:nvPr/>
            </p:nvSpPr>
            <p:spPr bwMode="auto">
              <a:xfrm>
                <a:off x="7731" y="973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40" name="Group 60"/>
            <p:cNvGrpSpPr>
              <a:grpSpLocks/>
            </p:cNvGrpSpPr>
            <p:nvPr/>
          </p:nvGrpSpPr>
          <p:grpSpPr bwMode="auto">
            <a:xfrm>
              <a:off x="7147" y="11079"/>
              <a:ext cx="540" cy="540"/>
              <a:chOff x="7686" y="9464"/>
              <a:chExt cx="540" cy="540"/>
            </a:xfrm>
          </p:grpSpPr>
          <p:sp>
            <p:nvSpPr>
              <p:cNvPr id="48" name="Rectangle 61"/>
              <p:cNvSpPr>
                <a:spLocks noChangeArrowheads="1"/>
              </p:cNvSpPr>
              <p:nvPr/>
            </p:nvSpPr>
            <p:spPr bwMode="auto">
              <a:xfrm>
                <a:off x="7686" y="9464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9" name="Line 62"/>
              <p:cNvSpPr>
                <a:spLocks noChangeShapeType="1"/>
              </p:cNvSpPr>
              <p:nvPr/>
            </p:nvSpPr>
            <p:spPr bwMode="auto">
              <a:xfrm>
                <a:off x="7731" y="973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41" name="Group 63"/>
            <p:cNvGrpSpPr>
              <a:grpSpLocks/>
            </p:cNvGrpSpPr>
            <p:nvPr/>
          </p:nvGrpSpPr>
          <p:grpSpPr bwMode="auto">
            <a:xfrm>
              <a:off x="8767" y="9459"/>
              <a:ext cx="540" cy="540"/>
              <a:chOff x="7686" y="9464"/>
              <a:chExt cx="540" cy="540"/>
            </a:xfrm>
          </p:grpSpPr>
          <p:sp>
            <p:nvSpPr>
              <p:cNvPr id="46" name="Rectangle 64"/>
              <p:cNvSpPr>
                <a:spLocks noChangeArrowheads="1"/>
              </p:cNvSpPr>
              <p:nvPr/>
            </p:nvSpPr>
            <p:spPr bwMode="auto">
              <a:xfrm>
                <a:off x="7686" y="9464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7" name="Line 65"/>
              <p:cNvSpPr>
                <a:spLocks noChangeShapeType="1"/>
              </p:cNvSpPr>
              <p:nvPr/>
            </p:nvSpPr>
            <p:spPr bwMode="auto">
              <a:xfrm>
                <a:off x="7731" y="973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grpSp>
          <p:nvGrpSpPr>
            <p:cNvPr id="42" name="Group 66"/>
            <p:cNvGrpSpPr>
              <a:grpSpLocks/>
            </p:cNvGrpSpPr>
            <p:nvPr/>
          </p:nvGrpSpPr>
          <p:grpSpPr bwMode="auto">
            <a:xfrm>
              <a:off x="8767" y="11079"/>
              <a:ext cx="540" cy="540"/>
              <a:chOff x="7686" y="9464"/>
              <a:chExt cx="540" cy="540"/>
            </a:xfrm>
          </p:grpSpPr>
          <p:sp>
            <p:nvSpPr>
              <p:cNvPr id="44" name="Rectangle 67"/>
              <p:cNvSpPr>
                <a:spLocks noChangeArrowheads="1"/>
              </p:cNvSpPr>
              <p:nvPr/>
            </p:nvSpPr>
            <p:spPr bwMode="auto">
              <a:xfrm>
                <a:off x="7686" y="9464"/>
                <a:ext cx="540" cy="5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5" name="Line 68"/>
              <p:cNvSpPr>
                <a:spLocks noChangeShapeType="1"/>
              </p:cNvSpPr>
              <p:nvPr/>
            </p:nvSpPr>
            <p:spPr bwMode="auto">
              <a:xfrm>
                <a:off x="7731" y="9734"/>
                <a:ext cx="425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43" name="Text Box 69"/>
            <p:cNvSpPr txBox="1">
              <a:spLocks noChangeArrowheads="1"/>
            </p:cNvSpPr>
            <p:nvPr/>
          </p:nvSpPr>
          <p:spPr bwMode="auto">
            <a:xfrm>
              <a:off x="9486" y="10364"/>
              <a:ext cx="1034" cy="4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sv-SE" sz="1200" i="1" smtClean="0">
                  <a:solidFill>
                    <a:srgbClr val="000000"/>
                  </a:solidFill>
                  <a:latin typeface="Times" pitchFamily="18" charset="0"/>
                </a:rPr>
                <a:t>N</a:t>
              </a:r>
              <a:r>
                <a:rPr lang="sv-SE" sz="1200" i="1" baseline="-25000" smtClean="0">
                  <a:solidFill>
                    <a:srgbClr val="000000"/>
                  </a:solidFill>
                  <a:latin typeface="Times" pitchFamily="18" charset="0"/>
                </a:rPr>
                <a:t>y</a:t>
              </a:r>
              <a:r>
                <a:rPr lang="sv-SE" sz="1200" i="1" smtClean="0">
                  <a:solidFill>
                    <a:srgbClr val="000000"/>
                  </a:solidFill>
                  <a:latin typeface="Times" pitchFamily="18" charset="0"/>
                </a:rPr>
                <a:t>d</a:t>
              </a:r>
              <a:r>
                <a:rPr lang="sv-SE" sz="1200" i="1" baseline="-25000" smtClean="0">
                  <a:solidFill>
                    <a:srgbClr val="000000"/>
                  </a:solidFill>
                  <a:latin typeface="Times" pitchFamily="18" charset="0"/>
                </a:rPr>
                <a:t>y</a:t>
              </a:r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sp>
        <p:nvSpPr>
          <p:cNvPr id="66" name="Rectangle 112"/>
          <p:cNvSpPr>
            <a:spLocks noChangeArrowheads="1"/>
          </p:cNvSpPr>
          <p:nvPr/>
        </p:nvSpPr>
        <p:spPr bwMode="auto">
          <a:xfrm>
            <a:off x="0" y="33575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aphicFrame>
        <p:nvGraphicFramePr>
          <p:cNvPr id="67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04288"/>
              </p:ext>
            </p:extLst>
          </p:nvPr>
        </p:nvGraphicFramePr>
        <p:xfrm>
          <a:off x="3962400" y="4651697"/>
          <a:ext cx="2068513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514" name="Equation" r:id="rId8" imgW="914400" imgH="241300" progId="Equation.DSMT4">
                  <p:embed/>
                </p:oleObj>
              </mc:Choice>
              <mc:Fallback>
                <p:oleObj name="Equation" r:id="rId8" imgW="9144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651697"/>
                        <a:ext cx="2068513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117"/>
          <p:cNvGrpSpPr>
            <a:grpSpLocks/>
          </p:cNvGrpSpPr>
          <p:nvPr/>
        </p:nvGrpSpPr>
        <p:grpSpPr bwMode="auto">
          <a:xfrm>
            <a:off x="6542088" y="3802045"/>
            <a:ext cx="1655762" cy="1728787"/>
            <a:chOff x="4105" y="2795"/>
            <a:chExt cx="1043" cy="862"/>
          </a:xfrm>
        </p:grpSpPr>
        <p:sp>
          <p:nvSpPr>
            <p:cNvPr id="69" name="Rectangle 118"/>
            <p:cNvSpPr>
              <a:spLocks noChangeArrowheads="1"/>
            </p:cNvSpPr>
            <p:nvPr/>
          </p:nvSpPr>
          <p:spPr bwMode="auto">
            <a:xfrm>
              <a:off x="4105" y="2795"/>
              <a:ext cx="1043" cy="862"/>
            </a:xfrm>
            <a:prstGeom prst="rect">
              <a:avLst/>
            </a:prstGeom>
            <a:gradFill rotWithShape="1">
              <a:gsLst>
                <a:gs pos="0">
                  <a:srgbClr val="53EF71">
                    <a:alpha val="62999"/>
                  </a:srgbClr>
                </a:gs>
                <a:gs pos="100000">
                  <a:srgbClr val="266F34">
                    <a:alpha val="62999"/>
                  </a:srgbClr>
                </a:gs>
              </a:gsLst>
              <a:lin ang="5400000" scaled="1"/>
            </a:gradFill>
            <a:ln w="2857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70" name="Text Box 119"/>
            <p:cNvSpPr txBox="1">
              <a:spLocks noChangeArrowheads="1"/>
            </p:cNvSpPr>
            <p:nvPr/>
          </p:nvSpPr>
          <p:spPr bwMode="auto">
            <a:xfrm>
              <a:off x="4150" y="3103"/>
              <a:ext cx="948" cy="189"/>
            </a:xfrm>
            <a:prstGeom prst="rect">
              <a:avLst/>
            </a:prstGeom>
            <a:gradFill rotWithShape="1">
              <a:gsLst>
                <a:gs pos="0">
                  <a:srgbClr val="53EF71">
                    <a:alpha val="62999"/>
                  </a:srgbClr>
                </a:gs>
                <a:gs pos="100000">
                  <a:srgbClr val="266F34">
                    <a:alpha val="62999"/>
                  </a:srgbClr>
                </a:gs>
              </a:gsLst>
              <a:lin ang="5400000" scaled="1"/>
            </a:gradFill>
            <a:ln w="127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 smtClean="0">
                  <a:solidFill>
                    <a:srgbClr val="000000"/>
                  </a:solidFill>
                  <a:latin typeface="Arial" charset="0"/>
                </a:rPr>
                <a:t>correct area</a:t>
              </a:r>
            </a:p>
          </p:txBody>
        </p:sp>
      </p:grpSp>
      <p:grpSp>
        <p:nvGrpSpPr>
          <p:cNvPr id="71" name="Group 116"/>
          <p:cNvGrpSpPr>
            <a:grpSpLocks/>
          </p:cNvGrpSpPr>
          <p:nvPr/>
        </p:nvGrpSpPr>
        <p:grpSpPr bwMode="auto">
          <a:xfrm>
            <a:off x="6529388" y="3979845"/>
            <a:ext cx="1655762" cy="1368425"/>
            <a:chOff x="4105" y="2795"/>
            <a:chExt cx="1043" cy="862"/>
          </a:xfrm>
        </p:grpSpPr>
        <p:sp>
          <p:nvSpPr>
            <p:cNvPr id="72" name="Rectangle 114"/>
            <p:cNvSpPr>
              <a:spLocks noChangeArrowheads="1"/>
            </p:cNvSpPr>
            <p:nvPr/>
          </p:nvSpPr>
          <p:spPr bwMode="auto">
            <a:xfrm>
              <a:off x="4105" y="2795"/>
              <a:ext cx="1043" cy="862"/>
            </a:xfrm>
            <a:prstGeom prst="rect">
              <a:avLst/>
            </a:prstGeom>
            <a:gradFill rotWithShape="1">
              <a:gsLst>
                <a:gs pos="0">
                  <a:srgbClr val="FD5D5D">
                    <a:alpha val="60999"/>
                  </a:srgbClr>
                </a:gs>
                <a:gs pos="100000">
                  <a:srgbClr val="752B2B">
                    <a:alpha val="54999"/>
                  </a:srgbClr>
                </a:gs>
              </a:gsLst>
              <a:lin ang="5400000" scaled="1"/>
            </a:gradFill>
            <a:ln w="2857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73" name="Text Box 115"/>
            <p:cNvSpPr txBox="1">
              <a:spLocks noChangeArrowheads="1"/>
            </p:cNvSpPr>
            <p:nvPr/>
          </p:nvSpPr>
          <p:spPr bwMode="auto">
            <a:xfrm>
              <a:off x="4150" y="3096"/>
              <a:ext cx="996" cy="250"/>
            </a:xfrm>
            <a:prstGeom prst="rect">
              <a:avLst/>
            </a:prstGeom>
            <a:gradFill rotWithShape="1">
              <a:gsLst>
                <a:gs pos="0">
                  <a:srgbClr val="FD5D5D">
                    <a:alpha val="60999"/>
                  </a:srgbClr>
                </a:gs>
                <a:gs pos="100000">
                  <a:srgbClr val="752B2B">
                    <a:alpha val="54999"/>
                  </a:srgbClr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 smtClean="0">
                  <a:solidFill>
                    <a:srgbClr val="000000"/>
                  </a:solidFill>
                  <a:latin typeface="Arial" charset="0"/>
                </a:rPr>
                <a:t>Wrong area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839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smtClean="0"/>
              <a:t>Content</a:t>
            </a:r>
            <a:br>
              <a:rPr lang="en-US" sz="4000" smtClean="0"/>
            </a:br>
            <a:endParaRPr lang="en-US" sz="4000"/>
          </a:p>
        </p:txBody>
      </p:sp>
      <p:sp>
        <p:nvSpPr>
          <p:cNvPr id="4" name="Platshållare för innehåll 3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400" b="1" i="1" dirty="0" smtClean="0"/>
              <a:t>Boundary conditions, a short repetition</a:t>
            </a:r>
            <a:endParaRPr lang="en-US" sz="2000" b="1" i="1" dirty="0" smtClean="0"/>
          </a:p>
          <a:p>
            <a:r>
              <a:rPr lang="en-US" sz="2400" b="1" i="1" dirty="0" smtClean="0"/>
              <a:t>Materials for antenna design</a:t>
            </a:r>
          </a:p>
          <a:p>
            <a:pPr lvl="1"/>
            <a:r>
              <a:rPr lang="en-US" sz="2000" b="1" i="1" dirty="0" smtClean="0"/>
              <a:t>PEC, PMC, PEC/PMC strip grids (soft and hard surfaces)</a:t>
            </a:r>
            <a:endParaRPr lang="en-US" sz="2400" b="1" i="1" dirty="0" smtClean="0"/>
          </a:p>
          <a:p>
            <a:pPr lvl="1"/>
            <a:r>
              <a:rPr lang="en-US" sz="2400" b="1" i="1" dirty="0" smtClean="0"/>
              <a:t>Bandgap surfaces</a:t>
            </a:r>
          </a:p>
          <a:p>
            <a:pPr lvl="1"/>
            <a:endParaRPr lang="en-US" sz="2400" b="1" i="1" dirty="0" smtClean="0"/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Fundamental limitation of antennas</a:t>
            </a:r>
          </a:p>
          <a:p>
            <a:pPr lvl="1"/>
            <a:r>
              <a:rPr lang="en-US" sz="2000" b="1" i="1" dirty="0" smtClean="0">
                <a:solidFill>
                  <a:srgbClr val="003300"/>
                </a:solidFill>
              </a:rPr>
              <a:t>Directivity limitations</a:t>
            </a:r>
          </a:p>
          <a:p>
            <a:pPr lvl="1"/>
            <a:r>
              <a:rPr lang="en-US" sz="2000" b="1" i="1" dirty="0" smtClean="0">
                <a:solidFill>
                  <a:srgbClr val="FF0000"/>
                </a:solidFill>
              </a:rPr>
              <a:t>Efficiency limitations</a:t>
            </a:r>
          </a:p>
          <a:p>
            <a:pPr lvl="1"/>
            <a:r>
              <a:rPr lang="en-US" sz="2000" b="1" i="1" dirty="0" smtClean="0">
                <a:solidFill>
                  <a:srgbClr val="003300"/>
                </a:solidFill>
              </a:rPr>
              <a:t>Bandwidth limitations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946943" y="457200"/>
            <a:ext cx="6911975" cy="1728787"/>
          </a:xfrm>
        </p:spPr>
        <p:txBody>
          <a:bodyPr/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Radiation efficiency can be measured in reverberation  chamber</a:t>
            </a:r>
          </a:p>
        </p:txBody>
      </p:sp>
      <p:pic>
        <p:nvPicPr>
          <p:cNvPr id="5" name="Picture 3" descr="MVK-diversitysetup-011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3370" y="3399891"/>
            <a:ext cx="2781894" cy="199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C_3D_fields-1.wmv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videoFile r:link="rId1"/>
          </p:nvPr>
        </p:nvPicPr>
        <p:blipFill rotWithShape="1">
          <a:blip r:embed="rId4" cstate="print"/>
          <a:srcRect l="16199" r="15161"/>
          <a:stretch/>
        </p:blipFill>
        <p:spPr bwMode="auto">
          <a:xfrm>
            <a:off x="152400" y="3115292"/>
            <a:ext cx="2870200" cy="313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MG_00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3200292"/>
            <a:ext cx="2673349" cy="2542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895600" y="4396315"/>
            <a:ext cx="576262" cy="287337"/>
          </a:xfrm>
          <a:prstGeom prst="leftArrow">
            <a:avLst>
              <a:gd name="adj1" fmla="val 50000"/>
              <a:gd name="adj2" fmla="val 50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26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radiation efficiency: contributing factors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24000"/>
            <a:ext cx="8532812" cy="4752975"/>
          </a:xfrm>
        </p:spPr>
        <p:txBody>
          <a:bodyPr/>
          <a:lstStyle/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Single-port antennas</a:t>
            </a:r>
          </a:p>
          <a:p>
            <a:pPr lvl="1">
              <a:lnSpc>
                <a:spcPct val="150000"/>
              </a:lnSpc>
            </a:pPr>
            <a:r>
              <a:rPr lang="en-US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Losses due to the materials  the antenna is made of.</a:t>
            </a:r>
          </a:p>
          <a:p>
            <a:pPr lvl="1">
              <a:lnSpc>
                <a:spcPct val="150000"/>
              </a:lnSpc>
            </a:pPr>
            <a:r>
              <a:rPr lang="en-US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Losses due to materials of near-in objects (like human head when dealing with phone antennas)</a:t>
            </a:r>
          </a:p>
          <a:p>
            <a:pPr lvl="1">
              <a:lnSpc>
                <a:spcPct val="150000"/>
              </a:lnSpc>
            </a:pPr>
            <a:r>
              <a:rPr lang="en-US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Mismatch factor (limitation described by intrinsic radiation Q)</a:t>
            </a:r>
          </a:p>
          <a:p>
            <a:endParaRPr lang="en-US" sz="2400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Multi-port antennas</a:t>
            </a:r>
          </a:p>
          <a:p>
            <a:pPr lvl="1">
              <a:lnSpc>
                <a:spcPct val="150000"/>
              </a:lnSpc>
            </a:pPr>
            <a:r>
              <a:rPr lang="en-US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MIMO arrays we have defined an embedded element efficiency</a:t>
            </a:r>
          </a:p>
          <a:p>
            <a:pPr lvl="1">
              <a:lnSpc>
                <a:spcPct val="150000"/>
              </a:lnSpc>
            </a:pPr>
            <a:r>
              <a:rPr lang="en-US" sz="1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Generally, we can define a coupling efficiency which replaces mismatch efficiency for general excitations</a:t>
            </a:r>
          </a:p>
        </p:txBody>
      </p:sp>
    </p:spTree>
    <p:extLst>
      <p:ext uri="{BB962C8B-B14F-4D97-AF65-F5344CB8AC3E}">
        <p14:creationId xmlns:p14="http://schemas.microsoft.com/office/powerpoint/2010/main" val="40709121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Decoupling efficiency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0200" y="2692269"/>
            <a:ext cx="3886200" cy="9310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7620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Tx/>
              <a:buChar char="•"/>
              <a:tabLst/>
              <a:defRPr/>
            </a:pP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Is due to losses in</a:t>
            </a:r>
            <a:r>
              <a:rPr kumimoji="0" lang="en-US" sz="2000" b="1" i="1" u="none" strike="noStrike" kern="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neighboring ports when one port is excited</a:t>
            </a:r>
          </a:p>
        </p:txBody>
      </p:sp>
      <p:graphicFrame>
        <p:nvGraphicFramePr>
          <p:cNvPr id="6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193848"/>
              </p:ext>
            </p:extLst>
          </p:nvPr>
        </p:nvGraphicFramePr>
        <p:xfrm>
          <a:off x="679450" y="3623337"/>
          <a:ext cx="3511550" cy="129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6467" name="Equation" r:id="rId3" imgW="1206360" imgH="444240" progId="Equation.DSMT4">
                  <p:embed/>
                </p:oleObj>
              </mc:Choice>
              <mc:Fallback>
                <p:oleObj name="Equation" r:id="rId3" imgW="12063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" y="3623337"/>
                        <a:ext cx="3511550" cy="1293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Bildobjekt 5" descr="Multiport antenna.e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1676400"/>
            <a:ext cx="3432657" cy="4438918"/>
          </a:xfrm>
          <a:prstGeom prst="rect">
            <a:avLst/>
          </a:prstGeom>
        </p:spPr>
      </p:pic>
      <p:sp>
        <p:nvSpPr>
          <p:cNvPr id="8" name="Rektangel med rundade hörn 6"/>
          <p:cNvSpPr/>
          <p:nvPr/>
        </p:nvSpPr>
        <p:spPr bwMode="auto">
          <a:xfrm>
            <a:off x="321733" y="3614870"/>
            <a:ext cx="4038600" cy="1371600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2237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4000" smtClean="0"/>
              <a:t>Content</a:t>
            </a:r>
            <a:br>
              <a:rPr lang="en-US" sz="4000" smtClean="0"/>
            </a:br>
            <a:endParaRPr lang="en-US" sz="4000"/>
          </a:p>
        </p:txBody>
      </p:sp>
      <p:sp>
        <p:nvSpPr>
          <p:cNvPr id="4" name="Platshållare för innehåll 3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400" dirty="0" smtClean="0"/>
              <a:t>Boundary conditions, a short repetition</a:t>
            </a:r>
            <a:endParaRPr lang="en-US" sz="2000" dirty="0" smtClean="0"/>
          </a:p>
          <a:p>
            <a:r>
              <a:rPr lang="en-US" sz="2400" dirty="0" smtClean="0"/>
              <a:t>Materials for antenna design</a:t>
            </a:r>
          </a:p>
          <a:p>
            <a:pPr lvl="1"/>
            <a:r>
              <a:rPr lang="en-US" sz="2000" dirty="0" smtClean="0"/>
              <a:t>PEC, PMC, PEC/PMC strip grids (soft and hard surfaces)</a:t>
            </a:r>
            <a:endParaRPr lang="en-US" sz="2400" dirty="0" smtClean="0"/>
          </a:p>
          <a:p>
            <a:pPr lvl="1"/>
            <a:r>
              <a:rPr lang="en-US" sz="2400" dirty="0" err="1" smtClean="0"/>
              <a:t>Bandgap</a:t>
            </a:r>
            <a:r>
              <a:rPr lang="en-US" sz="2400" dirty="0" smtClean="0"/>
              <a:t> surfaces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Fundamental limitation of antennas</a:t>
            </a:r>
          </a:p>
          <a:p>
            <a:pPr lvl="1"/>
            <a:r>
              <a:rPr lang="en-US" sz="2000" dirty="0" smtClean="0">
                <a:solidFill>
                  <a:srgbClr val="003300"/>
                </a:solidFill>
              </a:rPr>
              <a:t>Directivity limitations</a:t>
            </a:r>
          </a:p>
          <a:p>
            <a:pPr lvl="1"/>
            <a:r>
              <a:rPr lang="en-US" sz="2000" dirty="0" smtClean="0">
                <a:solidFill>
                  <a:srgbClr val="003300"/>
                </a:solidFill>
              </a:rPr>
              <a:t>Efficiency limitations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</a:rPr>
              <a:t>Bandwidth limitations</a:t>
            </a:r>
          </a:p>
          <a:p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213431"/>
              </p:ext>
            </p:extLst>
          </p:nvPr>
        </p:nvGraphicFramePr>
        <p:xfrm>
          <a:off x="5076506" y="4419600"/>
          <a:ext cx="346233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7524" name="Equazione" r:id="rId3" imgW="1841400" imgH="419040" progId="Equation.3">
                  <p:embed/>
                </p:oleObj>
              </mc:Choice>
              <mc:Fallback>
                <p:oleObj name="Equazione" r:id="rId3" imgW="1841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506" y="4419600"/>
                        <a:ext cx="3462337" cy="785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823402"/>
              </p:ext>
            </p:extLst>
          </p:nvPr>
        </p:nvGraphicFramePr>
        <p:xfrm>
          <a:off x="4876800" y="2493168"/>
          <a:ext cx="121920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7525" name="Equation" r:id="rId5" imgW="698400" imgH="431640" progId="Equation.DSMT4">
                  <p:embed/>
                </p:oleObj>
              </mc:Choice>
              <mc:Fallback>
                <p:oleObj name="Equation" r:id="rId5" imgW="6984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493168"/>
                        <a:ext cx="1219200" cy="75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6096000" y="2112963"/>
            <a:ext cx="2357438" cy="1724025"/>
            <a:chOff x="5929313" y="4357688"/>
            <a:chExt cx="2357437" cy="1724025"/>
          </a:xfrm>
        </p:grpSpPr>
        <p:pic>
          <p:nvPicPr>
            <p:cNvPr id="7" name="Picture 19" descr="700px-Gaussian_Filter.svg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929313" y="4357688"/>
              <a:ext cx="2262187" cy="162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21"/>
            <p:cNvSpPr txBox="1">
              <a:spLocks noChangeArrowheads="1"/>
            </p:cNvSpPr>
            <p:nvPr/>
          </p:nvSpPr>
          <p:spPr bwMode="auto">
            <a:xfrm>
              <a:off x="6896100" y="5681663"/>
              <a:ext cx="341313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2000" i="1" smtClean="0">
                  <a:solidFill>
                    <a:srgbClr val="000000"/>
                  </a:solidFill>
                  <a:latin typeface="Times" pitchFamily="18" charset="0"/>
                </a:rPr>
                <a:t>f</a:t>
              </a:r>
              <a:r>
                <a:rPr lang="sv-SE" sz="2000" i="1" baseline="-25000" smtClean="0">
                  <a:solidFill>
                    <a:srgbClr val="000000"/>
                  </a:solidFill>
                  <a:latin typeface="Times" pitchFamily="18" charset="0"/>
                </a:rPr>
                <a:t>o</a:t>
              </a:r>
            </a:p>
          </p:txBody>
        </p:sp>
        <p:cxnSp>
          <p:nvCxnSpPr>
            <p:cNvPr id="9" name="Straight Arrow Connector 23"/>
            <p:cNvCxnSpPr>
              <a:cxnSpLocks noChangeShapeType="1"/>
            </p:cNvCxnSpPr>
            <p:nvPr/>
          </p:nvCxnSpPr>
          <p:spPr bwMode="auto">
            <a:xfrm>
              <a:off x="6572250" y="4929188"/>
              <a:ext cx="28575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" name="Straight Arrow Connector 26"/>
            <p:cNvCxnSpPr>
              <a:cxnSpLocks noChangeShapeType="1"/>
            </p:cNvCxnSpPr>
            <p:nvPr/>
          </p:nvCxnSpPr>
          <p:spPr bwMode="auto">
            <a:xfrm rot="10800000">
              <a:off x="7215188" y="4929188"/>
              <a:ext cx="28575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11" name="TextBox 27"/>
            <p:cNvSpPr txBox="1">
              <a:spLocks noChangeArrowheads="1"/>
            </p:cNvSpPr>
            <p:nvPr/>
          </p:nvSpPr>
          <p:spPr bwMode="auto">
            <a:xfrm>
              <a:off x="7500938" y="4714875"/>
              <a:ext cx="785812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sz="2000" i="1" smtClean="0">
                  <a:solidFill>
                    <a:srgbClr val="000000"/>
                  </a:solidFill>
                  <a:latin typeface="Times" pitchFamily="18" charset="0"/>
                </a:rPr>
                <a:t>Δ</a:t>
              </a:r>
              <a:r>
                <a:rPr lang="sv-SE" sz="2000" i="1" smtClean="0">
                  <a:solidFill>
                    <a:srgbClr val="000000"/>
                  </a:solidFill>
                  <a:latin typeface="Times" pitchFamily="18" charset="0"/>
                </a:rPr>
                <a:t>f</a:t>
              </a:r>
              <a:r>
                <a:rPr lang="sv-SE" sz="2000" i="1" baseline="-25000" smtClean="0">
                  <a:solidFill>
                    <a:srgbClr val="000000"/>
                  </a:solidFill>
                  <a:latin typeface="Times" pitchFamily="18" charset="0"/>
                </a:rPr>
                <a:t>3dB</a:t>
              </a:r>
            </a:p>
          </p:txBody>
        </p:sp>
      </p:grpSp>
      <p:sp>
        <p:nvSpPr>
          <p:cNvPr id="12" name="Title 24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Quality Factor of Resonator</a:t>
            </a:r>
          </a:p>
        </p:txBody>
      </p:sp>
      <p:sp>
        <p:nvSpPr>
          <p:cNvPr id="13" name="Content Placeholder 27"/>
          <p:cNvSpPr>
            <a:spLocks noGrp="1"/>
          </p:cNvSpPr>
          <p:nvPr>
            <p:ph sz="half" idx="4294967295"/>
          </p:nvPr>
        </p:nvSpPr>
        <p:spPr>
          <a:xfrm>
            <a:off x="228600" y="1981200"/>
            <a:ext cx="4714875" cy="2463800"/>
          </a:xfrm>
        </p:spPr>
        <p:txBody>
          <a:bodyPr/>
          <a:lstStyle/>
          <a:p>
            <a:r>
              <a:rPr lang="en-US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measurement:</a:t>
            </a:r>
          </a:p>
          <a:p>
            <a:endParaRPr lang="en-US" sz="28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estimated from theoretical results at one frequency f</a:t>
            </a:r>
            <a:r>
              <a:rPr lang="en-US" sz="2800" i="1" baseline="-25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only:</a:t>
            </a:r>
          </a:p>
        </p:txBody>
      </p:sp>
      <p:sp>
        <p:nvSpPr>
          <p:cNvPr id="2" name="Rectangle 1"/>
          <p:cNvSpPr/>
          <p:nvPr/>
        </p:nvSpPr>
        <p:spPr>
          <a:xfrm>
            <a:off x="5231763" y="5791200"/>
            <a:ext cx="3151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FF0000"/>
                </a:solidFill>
              </a:rPr>
              <a:t>Q is linked with </a:t>
            </a:r>
            <a:r>
              <a:rPr lang="sv-SE" b="1" i="1" dirty="0" smtClean="0">
                <a:solidFill>
                  <a:srgbClr val="FF0000"/>
                </a:solidFill>
              </a:rPr>
              <a:t>losses </a:t>
            </a:r>
            <a:endParaRPr lang="sv-SE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4723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611188" y="1447800"/>
            <a:ext cx="853281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Pre-PC era: Radiation Q</a:t>
            </a:r>
          </a:p>
          <a:p>
            <a:endParaRPr lang="en-US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400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Chu, 1948: Intrinsic Q limitation</a:t>
            </a:r>
          </a:p>
          <a:p>
            <a:pPr lvl="1"/>
            <a:r>
              <a:rPr lang="en-US" sz="2400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 antennas were resonators</a:t>
            </a:r>
          </a:p>
          <a:p>
            <a:pPr lvl="1"/>
            <a:r>
              <a:rPr lang="en-US" sz="2400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Bandwidth could be determined by evaluation at center frequency using Q</a:t>
            </a:r>
          </a:p>
          <a:p>
            <a:pPr lvl="1"/>
            <a:endParaRPr lang="en-US" sz="2400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 era: What is Q useful for?</a:t>
            </a:r>
            <a:r>
              <a:rPr lang="en-US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i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i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3867" y="457200"/>
            <a:ext cx="9144000" cy="847725"/>
          </a:xfrm>
        </p:spPr>
        <p:txBody>
          <a:bodyPr/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Fundamental limitations of small antennas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203579"/>
              </p:ext>
            </p:extLst>
          </p:nvPr>
        </p:nvGraphicFramePr>
        <p:xfrm>
          <a:off x="2627313" y="2276475"/>
          <a:ext cx="3633787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6" name="Equation" r:id="rId3" imgW="1473200" imgH="419100" progId="Equation.DSMT4">
                  <p:embed/>
                </p:oleObj>
              </mc:Choice>
              <mc:Fallback>
                <p:oleObj name="Equation" r:id="rId3" imgW="1473200" imgH="419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2276475"/>
                        <a:ext cx="3633787" cy="9509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folHlink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7308850" y="2133600"/>
            <a:ext cx="1079500" cy="1150938"/>
            <a:chOff x="4604" y="1344"/>
            <a:chExt cx="680" cy="725"/>
          </a:xfrm>
        </p:grpSpPr>
        <p:pic>
          <p:nvPicPr>
            <p:cNvPr id="8" name="Picture 8" descr="dipo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40" y="1344"/>
              <a:ext cx="461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604" y="1389"/>
              <a:ext cx="680" cy="635"/>
            </a:xfrm>
            <a:prstGeom prst="ellips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7308850" y="1989138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575550" y="1603375"/>
            <a:ext cx="47148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Times" pitchFamily="18" charset="0"/>
              </a:rPr>
              <a:t>2a</a:t>
            </a:r>
          </a:p>
        </p:txBody>
      </p:sp>
    </p:spTree>
    <p:extLst>
      <p:ext uri="{BB962C8B-B14F-4D97-AF65-F5344CB8AC3E}">
        <p14:creationId xmlns:p14="http://schemas.microsoft.com/office/powerpoint/2010/main" val="229638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11188" y="1700213"/>
            <a:ext cx="85328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smtClean="0"/>
              <a:t>Single-resonance-type antenna</a:t>
            </a:r>
          </a:p>
          <a:p>
            <a:pPr lvl="1"/>
            <a:r>
              <a:rPr lang="en-US" sz="2000" kern="0" smtClean="0">
                <a:solidFill>
                  <a:srgbClr val="FE0000"/>
                </a:solidFill>
              </a:rPr>
              <a:t>Relative bandwidth</a:t>
            </a:r>
          </a:p>
          <a:p>
            <a:r>
              <a:rPr lang="en-US" sz="2400" kern="0" smtClean="0"/>
              <a:t>Wideband gradual-transition-type </a:t>
            </a:r>
            <a:br>
              <a:rPr lang="en-US" sz="2400" kern="0" smtClean="0"/>
            </a:br>
            <a:r>
              <a:rPr lang="en-US" sz="2400" kern="0" smtClean="0"/>
              <a:t>antenna</a:t>
            </a:r>
          </a:p>
          <a:p>
            <a:pPr lvl="1"/>
            <a:r>
              <a:rPr lang="en-US" sz="2000" kern="0" smtClean="0">
                <a:solidFill>
                  <a:srgbClr val="FE0000"/>
                </a:solidFill>
              </a:rPr>
              <a:t>Lower cut-off frequency</a:t>
            </a:r>
          </a:p>
          <a:p>
            <a:r>
              <a:rPr lang="en-US" sz="2400" kern="0" smtClean="0"/>
              <a:t>Wideband multiple-resonances-type </a:t>
            </a:r>
          </a:p>
          <a:p>
            <a:pPr lvl="1"/>
            <a:r>
              <a:rPr lang="en-US" sz="2000" kern="0" smtClean="0">
                <a:solidFill>
                  <a:srgbClr val="FE0000"/>
                </a:solidFill>
              </a:rPr>
              <a:t>Number of cascaded </a:t>
            </a:r>
            <a:br>
              <a:rPr lang="en-US" sz="2000" kern="0" smtClean="0">
                <a:solidFill>
                  <a:srgbClr val="FE0000"/>
                </a:solidFill>
              </a:rPr>
            </a:br>
            <a:r>
              <a:rPr lang="en-US" sz="2000" kern="0" smtClean="0">
                <a:solidFill>
                  <a:srgbClr val="FE0000"/>
                </a:solidFill>
              </a:rPr>
              <a:t>resonant elements needed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6427" t="18166" r="50046"/>
          <a:stretch>
            <a:fillRect/>
          </a:stretch>
        </p:blipFill>
        <p:spPr bwMode="auto">
          <a:xfrm>
            <a:off x="6516688" y="2492375"/>
            <a:ext cx="86677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21200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3716338"/>
            <a:ext cx="1835150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ip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1700213"/>
            <a:ext cx="5032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9144000" cy="1152525"/>
          </a:xfrm>
        </p:spPr>
        <p:txBody>
          <a:bodyPr/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Single-port antennas:</a:t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Intrinsic radiation Q determines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79388" y="5235575"/>
            <a:ext cx="8785225" cy="714375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smtClean="0">
                <a:solidFill>
                  <a:srgbClr val="FE0000"/>
                </a:solidFill>
                <a:latin typeface="Arial" charset="0"/>
              </a:rPr>
              <a:t>Losses are larger for resonant antennas than for non-resonant,</a:t>
            </a:r>
          </a:p>
          <a:p>
            <a:pPr algn="ctr"/>
            <a:r>
              <a:rPr lang="en-US" sz="2000" b="1" smtClean="0">
                <a:solidFill>
                  <a:srgbClr val="FE0000"/>
                </a:solidFill>
                <a:latin typeface="Arial" charset="0"/>
              </a:rPr>
              <a:t>but NO FUNDAMENTAL LIMITATION on losses are known.</a:t>
            </a:r>
          </a:p>
        </p:txBody>
      </p:sp>
    </p:spTree>
    <p:extLst>
      <p:ext uri="{BB962C8B-B14F-4D97-AF65-F5344CB8AC3E}">
        <p14:creationId xmlns:p14="http://schemas.microsoft.com/office/powerpoint/2010/main" val="40461971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4464050" cy="1190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b="1" smtClean="0">
                <a:solidFill>
                  <a:srgbClr val="000000"/>
                </a:solidFill>
              </a:rPr>
              <a:t>Intrinsic radiation Q:</a:t>
            </a:r>
            <a:r>
              <a:rPr lang="sv-SE" smtClean="0">
                <a:solidFill>
                  <a:srgbClr val="000000"/>
                </a:solidFill>
              </a:rPr>
              <a:t> </a:t>
            </a:r>
            <a:endParaRPr lang="sv-SE" sz="1600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sv-SE" sz="1600" b="1" smtClean="0">
                <a:solidFill>
                  <a:srgbClr val="000000"/>
                </a:solidFill>
              </a:rPr>
              <a:t>Basic TE or TM mode</a:t>
            </a:r>
            <a:r>
              <a:rPr lang="sv-SE" sz="1600" smtClean="0">
                <a:solidFill>
                  <a:srgbClr val="000000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sv-SE" sz="1600" smtClean="0">
                <a:solidFill>
                  <a:srgbClr val="000000"/>
                </a:solidFill>
              </a:rPr>
              <a:t>(Chu, Collin, McLean, ...)</a:t>
            </a:r>
            <a:endParaRPr lang="en-GB" sz="1600" smtClean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6588125" y="3213100"/>
            <a:ext cx="1978025" cy="1973263"/>
            <a:chOff x="8500" y="8194"/>
            <a:chExt cx="3060" cy="3600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0622" y="10312"/>
              <a:ext cx="132" cy="26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0622" y="10312"/>
              <a:ext cx="132" cy="265"/>
            </a:xfrm>
            <a:prstGeom prst="rect">
              <a:avLst/>
            </a:prstGeom>
            <a:noFill/>
            <a:ln w="1143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10690" y="10112"/>
              <a:ext cx="1" cy="200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>
              <a:off x="10690" y="10577"/>
              <a:ext cx="1" cy="2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H="1">
              <a:off x="9352" y="8774"/>
              <a:ext cx="132" cy="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9888" y="8774"/>
              <a:ext cx="133" cy="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9470" y="8642"/>
              <a:ext cx="165" cy="132"/>
            </a:xfrm>
            <a:custGeom>
              <a:avLst/>
              <a:gdLst>
                <a:gd name="T0" fmla="*/ 17 w 165"/>
                <a:gd name="T1" fmla="*/ 132 h 132"/>
                <a:gd name="T2" fmla="*/ 3 w 165"/>
                <a:gd name="T3" fmla="*/ 103 h 132"/>
                <a:gd name="T4" fmla="*/ 0 w 165"/>
                <a:gd name="T5" fmla="*/ 71 h 132"/>
                <a:gd name="T6" fmla="*/ 11 w 165"/>
                <a:gd name="T7" fmla="*/ 41 h 132"/>
                <a:gd name="T8" fmla="*/ 32 w 165"/>
                <a:gd name="T9" fmla="*/ 17 h 132"/>
                <a:gd name="T10" fmla="*/ 61 w 165"/>
                <a:gd name="T11" fmla="*/ 3 h 132"/>
                <a:gd name="T12" fmla="*/ 94 w 165"/>
                <a:gd name="T13" fmla="*/ 0 h 132"/>
                <a:gd name="T14" fmla="*/ 123 w 165"/>
                <a:gd name="T15" fmla="*/ 12 h 132"/>
                <a:gd name="T16" fmla="*/ 150 w 165"/>
                <a:gd name="T17" fmla="*/ 32 h 132"/>
                <a:gd name="T18" fmla="*/ 165 w 165"/>
                <a:gd name="T19" fmla="*/ 65 h 132"/>
                <a:gd name="T20" fmla="*/ 165 w 165"/>
                <a:gd name="T21" fmla="*/ 100 h 132"/>
                <a:gd name="T22" fmla="*/ 150 w 165"/>
                <a:gd name="T23" fmla="*/ 132 h 1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5"/>
                <a:gd name="T37" fmla="*/ 0 h 132"/>
                <a:gd name="T38" fmla="*/ 165 w 165"/>
                <a:gd name="T39" fmla="*/ 132 h 1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5" h="132">
                  <a:moveTo>
                    <a:pt x="17" y="132"/>
                  </a:moveTo>
                  <a:lnTo>
                    <a:pt x="3" y="103"/>
                  </a:lnTo>
                  <a:lnTo>
                    <a:pt x="0" y="71"/>
                  </a:lnTo>
                  <a:lnTo>
                    <a:pt x="11" y="41"/>
                  </a:lnTo>
                  <a:lnTo>
                    <a:pt x="32" y="17"/>
                  </a:lnTo>
                  <a:lnTo>
                    <a:pt x="61" y="3"/>
                  </a:lnTo>
                  <a:lnTo>
                    <a:pt x="94" y="0"/>
                  </a:lnTo>
                  <a:lnTo>
                    <a:pt x="123" y="12"/>
                  </a:lnTo>
                  <a:lnTo>
                    <a:pt x="150" y="32"/>
                  </a:lnTo>
                  <a:lnTo>
                    <a:pt x="165" y="65"/>
                  </a:lnTo>
                  <a:lnTo>
                    <a:pt x="165" y="100"/>
                  </a:lnTo>
                  <a:lnTo>
                    <a:pt x="150" y="132"/>
                  </a:lnTo>
                </a:path>
              </a:pathLst>
            </a:cu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9602" y="8642"/>
              <a:ext cx="165" cy="132"/>
            </a:xfrm>
            <a:custGeom>
              <a:avLst/>
              <a:gdLst>
                <a:gd name="T0" fmla="*/ 18 w 165"/>
                <a:gd name="T1" fmla="*/ 132 h 132"/>
                <a:gd name="T2" fmla="*/ 3 w 165"/>
                <a:gd name="T3" fmla="*/ 103 h 132"/>
                <a:gd name="T4" fmla="*/ 0 w 165"/>
                <a:gd name="T5" fmla="*/ 71 h 132"/>
                <a:gd name="T6" fmla="*/ 12 w 165"/>
                <a:gd name="T7" fmla="*/ 41 h 132"/>
                <a:gd name="T8" fmla="*/ 33 w 165"/>
                <a:gd name="T9" fmla="*/ 17 h 132"/>
                <a:gd name="T10" fmla="*/ 65 w 165"/>
                <a:gd name="T11" fmla="*/ 3 h 132"/>
                <a:gd name="T12" fmla="*/ 94 w 165"/>
                <a:gd name="T13" fmla="*/ 0 h 132"/>
                <a:gd name="T14" fmla="*/ 127 w 165"/>
                <a:gd name="T15" fmla="*/ 12 h 132"/>
                <a:gd name="T16" fmla="*/ 150 w 165"/>
                <a:gd name="T17" fmla="*/ 32 h 132"/>
                <a:gd name="T18" fmla="*/ 165 w 165"/>
                <a:gd name="T19" fmla="*/ 65 h 132"/>
                <a:gd name="T20" fmla="*/ 165 w 165"/>
                <a:gd name="T21" fmla="*/ 100 h 132"/>
                <a:gd name="T22" fmla="*/ 150 w 165"/>
                <a:gd name="T23" fmla="*/ 132 h 1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5"/>
                <a:gd name="T37" fmla="*/ 0 h 132"/>
                <a:gd name="T38" fmla="*/ 165 w 165"/>
                <a:gd name="T39" fmla="*/ 132 h 1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5" h="132">
                  <a:moveTo>
                    <a:pt x="18" y="132"/>
                  </a:moveTo>
                  <a:lnTo>
                    <a:pt x="3" y="103"/>
                  </a:lnTo>
                  <a:lnTo>
                    <a:pt x="0" y="71"/>
                  </a:lnTo>
                  <a:lnTo>
                    <a:pt x="12" y="41"/>
                  </a:lnTo>
                  <a:lnTo>
                    <a:pt x="33" y="17"/>
                  </a:lnTo>
                  <a:lnTo>
                    <a:pt x="65" y="3"/>
                  </a:lnTo>
                  <a:lnTo>
                    <a:pt x="94" y="0"/>
                  </a:lnTo>
                  <a:lnTo>
                    <a:pt x="127" y="12"/>
                  </a:lnTo>
                  <a:lnTo>
                    <a:pt x="150" y="32"/>
                  </a:lnTo>
                  <a:lnTo>
                    <a:pt x="165" y="65"/>
                  </a:lnTo>
                  <a:lnTo>
                    <a:pt x="165" y="100"/>
                  </a:lnTo>
                  <a:lnTo>
                    <a:pt x="150" y="132"/>
                  </a:lnTo>
                </a:path>
              </a:pathLst>
            </a:cu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9738" y="8642"/>
              <a:ext cx="165" cy="132"/>
            </a:xfrm>
            <a:custGeom>
              <a:avLst/>
              <a:gdLst>
                <a:gd name="T0" fmla="*/ 14 w 165"/>
                <a:gd name="T1" fmla="*/ 132 h 132"/>
                <a:gd name="T2" fmla="*/ 0 w 165"/>
                <a:gd name="T3" fmla="*/ 103 h 132"/>
                <a:gd name="T4" fmla="*/ 0 w 165"/>
                <a:gd name="T5" fmla="*/ 71 h 132"/>
                <a:gd name="T6" fmla="*/ 9 w 165"/>
                <a:gd name="T7" fmla="*/ 41 h 132"/>
                <a:gd name="T8" fmla="*/ 32 w 165"/>
                <a:gd name="T9" fmla="*/ 17 h 132"/>
                <a:gd name="T10" fmla="*/ 62 w 165"/>
                <a:gd name="T11" fmla="*/ 3 h 132"/>
                <a:gd name="T12" fmla="*/ 94 w 165"/>
                <a:gd name="T13" fmla="*/ 0 h 132"/>
                <a:gd name="T14" fmla="*/ 124 w 165"/>
                <a:gd name="T15" fmla="*/ 12 h 132"/>
                <a:gd name="T16" fmla="*/ 150 w 165"/>
                <a:gd name="T17" fmla="*/ 32 h 132"/>
                <a:gd name="T18" fmla="*/ 165 w 165"/>
                <a:gd name="T19" fmla="*/ 65 h 132"/>
                <a:gd name="T20" fmla="*/ 165 w 165"/>
                <a:gd name="T21" fmla="*/ 100 h 132"/>
                <a:gd name="T22" fmla="*/ 150 w 165"/>
                <a:gd name="T23" fmla="*/ 132 h 1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5"/>
                <a:gd name="T37" fmla="*/ 0 h 132"/>
                <a:gd name="T38" fmla="*/ 165 w 165"/>
                <a:gd name="T39" fmla="*/ 132 h 1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5" h="132">
                  <a:moveTo>
                    <a:pt x="14" y="132"/>
                  </a:moveTo>
                  <a:lnTo>
                    <a:pt x="0" y="103"/>
                  </a:lnTo>
                  <a:lnTo>
                    <a:pt x="0" y="71"/>
                  </a:lnTo>
                  <a:lnTo>
                    <a:pt x="9" y="41"/>
                  </a:lnTo>
                  <a:lnTo>
                    <a:pt x="32" y="17"/>
                  </a:lnTo>
                  <a:lnTo>
                    <a:pt x="62" y="3"/>
                  </a:lnTo>
                  <a:lnTo>
                    <a:pt x="94" y="0"/>
                  </a:lnTo>
                  <a:lnTo>
                    <a:pt x="124" y="12"/>
                  </a:lnTo>
                  <a:lnTo>
                    <a:pt x="150" y="32"/>
                  </a:lnTo>
                  <a:lnTo>
                    <a:pt x="165" y="65"/>
                  </a:lnTo>
                  <a:lnTo>
                    <a:pt x="165" y="100"/>
                  </a:lnTo>
                  <a:lnTo>
                    <a:pt x="150" y="132"/>
                  </a:lnTo>
                </a:path>
              </a:pathLst>
            </a:cu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>
              <a:off x="9051" y="10778"/>
              <a:ext cx="1639" cy="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10690" y="8774"/>
              <a:ext cx="1" cy="268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10690" y="9175"/>
              <a:ext cx="1" cy="268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10554" y="9016"/>
              <a:ext cx="268" cy="5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10554" y="9151"/>
              <a:ext cx="268" cy="51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8983" y="8742"/>
              <a:ext cx="68" cy="68"/>
            </a:xfrm>
            <a:custGeom>
              <a:avLst/>
              <a:gdLst>
                <a:gd name="T0" fmla="*/ 68 w 68"/>
                <a:gd name="T1" fmla="*/ 32 h 68"/>
                <a:gd name="T2" fmla="*/ 68 w 68"/>
                <a:gd name="T3" fmla="*/ 44 h 68"/>
                <a:gd name="T4" fmla="*/ 62 w 68"/>
                <a:gd name="T5" fmla="*/ 53 h 68"/>
                <a:gd name="T6" fmla="*/ 53 w 68"/>
                <a:gd name="T7" fmla="*/ 59 h 68"/>
                <a:gd name="T8" fmla="*/ 45 w 68"/>
                <a:gd name="T9" fmla="*/ 65 h 68"/>
                <a:gd name="T10" fmla="*/ 36 w 68"/>
                <a:gd name="T11" fmla="*/ 68 h 68"/>
                <a:gd name="T12" fmla="*/ 24 w 68"/>
                <a:gd name="T13" fmla="*/ 65 h 68"/>
                <a:gd name="T14" fmla="*/ 15 w 68"/>
                <a:gd name="T15" fmla="*/ 59 h 68"/>
                <a:gd name="T16" fmla="*/ 9 w 68"/>
                <a:gd name="T17" fmla="*/ 53 h 68"/>
                <a:gd name="T18" fmla="*/ 3 w 68"/>
                <a:gd name="T19" fmla="*/ 44 h 68"/>
                <a:gd name="T20" fmla="*/ 0 w 68"/>
                <a:gd name="T21" fmla="*/ 32 h 68"/>
                <a:gd name="T22" fmla="*/ 3 w 68"/>
                <a:gd name="T23" fmla="*/ 24 h 68"/>
                <a:gd name="T24" fmla="*/ 9 w 68"/>
                <a:gd name="T25" fmla="*/ 12 h 68"/>
                <a:gd name="T26" fmla="*/ 15 w 68"/>
                <a:gd name="T27" fmla="*/ 6 h 68"/>
                <a:gd name="T28" fmla="*/ 24 w 68"/>
                <a:gd name="T29" fmla="*/ 0 h 68"/>
                <a:gd name="T30" fmla="*/ 36 w 68"/>
                <a:gd name="T31" fmla="*/ 0 h 68"/>
                <a:gd name="T32" fmla="*/ 45 w 68"/>
                <a:gd name="T33" fmla="*/ 0 h 68"/>
                <a:gd name="T34" fmla="*/ 53 w 68"/>
                <a:gd name="T35" fmla="*/ 6 h 68"/>
                <a:gd name="T36" fmla="*/ 62 w 68"/>
                <a:gd name="T37" fmla="*/ 12 h 68"/>
                <a:gd name="T38" fmla="*/ 68 w 68"/>
                <a:gd name="T39" fmla="*/ 24 h 68"/>
                <a:gd name="T40" fmla="*/ 68 w 68"/>
                <a:gd name="T41" fmla="*/ 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68"/>
                <a:gd name="T65" fmla="*/ 68 w 68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68">
                  <a:moveTo>
                    <a:pt x="68" y="32"/>
                  </a:moveTo>
                  <a:lnTo>
                    <a:pt x="68" y="44"/>
                  </a:lnTo>
                  <a:lnTo>
                    <a:pt x="62" y="53"/>
                  </a:lnTo>
                  <a:lnTo>
                    <a:pt x="53" y="59"/>
                  </a:lnTo>
                  <a:lnTo>
                    <a:pt x="45" y="65"/>
                  </a:lnTo>
                  <a:lnTo>
                    <a:pt x="36" y="68"/>
                  </a:lnTo>
                  <a:lnTo>
                    <a:pt x="24" y="65"/>
                  </a:lnTo>
                  <a:lnTo>
                    <a:pt x="15" y="59"/>
                  </a:lnTo>
                  <a:lnTo>
                    <a:pt x="9" y="53"/>
                  </a:lnTo>
                  <a:lnTo>
                    <a:pt x="3" y="44"/>
                  </a:lnTo>
                  <a:lnTo>
                    <a:pt x="0" y="32"/>
                  </a:lnTo>
                  <a:lnTo>
                    <a:pt x="3" y="24"/>
                  </a:lnTo>
                  <a:lnTo>
                    <a:pt x="9" y="12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3" y="6"/>
                  </a:lnTo>
                  <a:lnTo>
                    <a:pt x="62" y="12"/>
                  </a:lnTo>
                  <a:lnTo>
                    <a:pt x="68" y="24"/>
                  </a:lnTo>
                  <a:lnTo>
                    <a:pt x="68" y="3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8983" y="8742"/>
              <a:ext cx="68" cy="68"/>
            </a:xfrm>
            <a:custGeom>
              <a:avLst/>
              <a:gdLst>
                <a:gd name="T0" fmla="*/ 68 w 68"/>
                <a:gd name="T1" fmla="*/ 32 h 68"/>
                <a:gd name="T2" fmla="*/ 68 w 68"/>
                <a:gd name="T3" fmla="*/ 44 h 68"/>
                <a:gd name="T4" fmla="*/ 62 w 68"/>
                <a:gd name="T5" fmla="*/ 53 h 68"/>
                <a:gd name="T6" fmla="*/ 53 w 68"/>
                <a:gd name="T7" fmla="*/ 59 h 68"/>
                <a:gd name="T8" fmla="*/ 45 w 68"/>
                <a:gd name="T9" fmla="*/ 65 h 68"/>
                <a:gd name="T10" fmla="*/ 36 w 68"/>
                <a:gd name="T11" fmla="*/ 68 h 68"/>
                <a:gd name="T12" fmla="*/ 24 w 68"/>
                <a:gd name="T13" fmla="*/ 65 h 68"/>
                <a:gd name="T14" fmla="*/ 15 w 68"/>
                <a:gd name="T15" fmla="*/ 59 h 68"/>
                <a:gd name="T16" fmla="*/ 9 w 68"/>
                <a:gd name="T17" fmla="*/ 53 h 68"/>
                <a:gd name="T18" fmla="*/ 3 w 68"/>
                <a:gd name="T19" fmla="*/ 44 h 68"/>
                <a:gd name="T20" fmla="*/ 0 w 68"/>
                <a:gd name="T21" fmla="*/ 32 h 68"/>
                <a:gd name="T22" fmla="*/ 3 w 68"/>
                <a:gd name="T23" fmla="*/ 24 h 68"/>
                <a:gd name="T24" fmla="*/ 9 w 68"/>
                <a:gd name="T25" fmla="*/ 12 h 68"/>
                <a:gd name="T26" fmla="*/ 15 w 68"/>
                <a:gd name="T27" fmla="*/ 6 h 68"/>
                <a:gd name="T28" fmla="*/ 24 w 68"/>
                <a:gd name="T29" fmla="*/ 0 h 68"/>
                <a:gd name="T30" fmla="*/ 36 w 68"/>
                <a:gd name="T31" fmla="*/ 0 h 68"/>
                <a:gd name="T32" fmla="*/ 45 w 68"/>
                <a:gd name="T33" fmla="*/ 0 h 68"/>
                <a:gd name="T34" fmla="*/ 53 w 68"/>
                <a:gd name="T35" fmla="*/ 6 h 68"/>
                <a:gd name="T36" fmla="*/ 62 w 68"/>
                <a:gd name="T37" fmla="*/ 12 h 68"/>
                <a:gd name="T38" fmla="*/ 68 w 68"/>
                <a:gd name="T39" fmla="*/ 24 h 68"/>
                <a:gd name="T40" fmla="*/ 68 w 68"/>
                <a:gd name="T41" fmla="*/ 32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68"/>
                <a:gd name="T65" fmla="*/ 68 w 68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68">
                  <a:moveTo>
                    <a:pt x="68" y="32"/>
                  </a:moveTo>
                  <a:lnTo>
                    <a:pt x="68" y="44"/>
                  </a:lnTo>
                  <a:lnTo>
                    <a:pt x="62" y="53"/>
                  </a:lnTo>
                  <a:lnTo>
                    <a:pt x="53" y="59"/>
                  </a:lnTo>
                  <a:lnTo>
                    <a:pt x="45" y="65"/>
                  </a:lnTo>
                  <a:lnTo>
                    <a:pt x="36" y="68"/>
                  </a:lnTo>
                  <a:lnTo>
                    <a:pt x="24" y="65"/>
                  </a:lnTo>
                  <a:lnTo>
                    <a:pt x="15" y="59"/>
                  </a:lnTo>
                  <a:lnTo>
                    <a:pt x="9" y="53"/>
                  </a:lnTo>
                  <a:lnTo>
                    <a:pt x="3" y="44"/>
                  </a:lnTo>
                  <a:lnTo>
                    <a:pt x="0" y="32"/>
                  </a:lnTo>
                  <a:lnTo>
                    <a:pt x="3" y="24"/>
                  </a:lnTo>
                  <a:lnTo>
                    <a:pt x="9" y="12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3" y="6"/>
                  </a:lnTo>
                  <a:lnTo>
                    <a:pt x="62" y="12"/>
                  </a:lnTo>
                  <a:lnTo>
                    <a:pt x="68" y="24"/>
                  </a:lnTo>
                  <a:lnTo>
                    <a:pt x="68" y="32"/>
                  </a:lnTo>
                </a:path>
              </a:pathLst>
            </a:cu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8983" y="10745"/>
              <a:ext cx="68" cy="68"/>
            </a:xfrm>
            <a:custGeom>
              <a:avLst/>
              <a:gdLst>
                <a:gd name="T0" fmla="*/ 68 w 68"/>
                <a:gd name="T1" fmla="*/ 33 h 68"/>
                <a:gd name="T2" fmla="*/ 68 w 68"/>
                <a:gd name="T3" fmla="*/ 45 h 68"/>
                <a:gd name="T4" fmla="*/ 62 w 68"/>
                <a:gd name="T5" fmla="*/ 53 h 68"/>
                <a:gd name="T6" fmla="*/ 53 w 68"/>
                <a:gd name="T7" fmla="*/ 62 h 68"/>
                <a:gd name="T8" fmla="*/ 45 w 68"/>
                <a:gd name="T9" fmla="*/ 65 h 68"/>
                <a:gd name="T10" fmla="*/ 36 w 68"/>
                <a:gd name="T11" fmla="*/ 68 h 68"/>
                <a:gd name="T12" fmla="*/ 24 w 68"/>
                <a:gd name="T13" fmla="*/ 65 h 68"/>
                <a:gd name="T14" fmla="*/ 15 w 68"/>
                <a:gd name="T15" fmla="*/ 62 h 68"/>
                <a:gd name="T16" fmla="*/ 9 w 68"/>
                <a:gd name="T17" fmla="*/ 53 h 68"/>
                <a:gd name="T18" fmla="*/ 3 w 68"/>
                <a:gd name="T19" fmla="*/ 45 h 68"/>
                <a:gd name="T20" fmla="*/ 0 w 68"/>
                <a:gd name="T21" fmla="*/ 33 h 68"/>
                <a:gd name="T22" fmla="*/ 3 w 68"/>
                <a:gd name="T23" fmla="*/ 24 h 68"/>
                <a:gd name="T24" fmla="*/ 9 w 68"/>
                <a:gd name="T25" fmla="*/ 15 h 68"/>
                <a:gd name="T26" fmla="*/ 15 w 68"/>
                <a:gd name="T27" fmla="*/ 6 h 68"/>
                <a:gd name="T28" fmla="*/ 24 w 68"/>
                <a:gd name="T29" fmla="*/ 3 h 68"/>
                <a:gd name="T30" fmla="*/ 36 w 68"/>
                <a:gd name="T31" fmla="*/ 0 h 68"/>
                <a:gd name="T32" fmla="*/ 45 w 68"/>
                <a:gd name="T33" fmla="*/ 3 h 68"/>
                <a:gd name="T34" fmla="*/ 53 w 68"/>
                <a:gd name="T35" fmla="*/ 6 h 68"/>
                <a:gd name="T36" fmla="*/ 62 w 68"/>
                <a:gd name="T37" fmla="*/ 15 h 68"/>
                <a:gd name="T38" fmla="*/ 68 w 68"/>
                <a:gd name="T39" fmla="*/ 24 h 68"/>
                <a:gd name="T40" fmla="*/ 68 w 68"/>
                <a:gd name="T41" fmla="*/ 33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68"/>
                <a:gd name="T65" fmla="*/ 68 w 68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68">
                  <a:moveTo>
                    <a:pt x="68" y="33"/>
                  </a:moveTo>
                  <a:lnTo>
                    <a:pt x="68" y="45"/>
                  </a:lnTo>
                  <a:lnTo>
                    <a:pt x="62" y="53"/>
                  </a:lnTo>
                  <a:lnTo>
                    <a:pt x="53" y="62"/>
                  </a:lnTo>
                  <a:lnTo>
                    <a:pt x="45" y="65"/>
                  </a:lnTo>
                  <a:lnTo>
                    <a:pt x="36" y="68"/>
                  </a:lnTo>
                  <a:lnTo>
                    <a:pt x="24" y="65"/>
                  </a:lnTo>
                  <a:lnTo>
                    <a:pt x="15" y="62"/>
                  </a:lnTo>
                  <a:lnTo>
                    <a:pt x="9" y="53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3" y="24"/>
                  </a:lnTo>
                  <a:lnTo>
                    <a:pt x="9" y="15"/>
                  </a:lnTo>
                  <a:lnTo>
                    <a:pt x="15" y="6"/>
                  </a:lnTo>
                  <a:lnTo>
                    <a:pt x="24" y="3"/>
                  </a:lnTo>
                  <a:lnTo>
                    <a:pt x="36" y="0"/>
                  </a:lnTo>
                  <a:lnTo>
                    <a:pt x="45" y="3"/>
                  </a:lnTo>
                  <a:lnTo>
                    <a:pt x="53" y="6"/>
                  </a:lnTo>
                  <a:lnTo>
                    <a:pt x="62" y="15"/>
                  </a:lnTo>
                  <a:lnTo>
                    <a:pt x="68" y="24"/>
                  </a:lnTo>
                  <a:lnTo>
                    <a:pt x="68" y="3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8983" y="10745"/>
              <a:ext cx="68" cy="68"/>
            </a:xfrm>
            <a:custGeom>
              <a:avLst/>
              <a:gdLst>
                <a:gd name="T0" fmla="*/ 68 w 68"/>
                <a:gd name="T1" fmla="*/ 33 h 68"/>
                <a:gd name="T2" fmla="*/ 68 w 68"/>
                <a:gd name="T3" fmla="*/ 45 h 68"/>
                <a:gd name="T4" fmla="*/ 62 w 68"/>
                <a:gd name="T5" fmla="*/ 53 h 68"/>
                <a:gd name="T6" fmla="*/ 53 w 68"/>
                <a:gd name="T7" fmla="*/ 62 h 68"/>
                <a:gd name="T8" fmla="*/ 45 w 68"/>
                <a:gd name="T9" fmla="*/ 65 h 68"/>
                <a:gd name="T10" fmla="*/ 36 w 68"/>
                <a:gd name="T11" fmla="*/ 68 h 68"/>
                <a:gd name="T12" fmla="*/ 24 w 68"/>
                <a:gd name="T13" fmla="*/ 65 h 68"/>
                <a:gd name="T14" fmla="*/ 15 w 68"/>
                <a:gd name="T15" fmla="*/ 62 h 68"/>
                <a:gd name="T16" fmla="*/ 9 w 68"/>
                <a:gd name="T17" fmla="*/ 53 h 68"/>
                <a:gd name="T18" fmla="*/ 3 w 68"/>
                <a:gd name="T19" fmla="*/ 45 h 68"/>
                <a:gd name="T20" fmla="*/ 0 w 68"/>
                <a:gd name="T21" fmla="*/ 33 h 68"/>
                <a:gd name="T22" fmla="*/ 3 w 68"/>
                <a:gd name="T23" fmla="*/ 24 h 68"/>
                <a:gd name="T24" fmla="*/ 9 w 68"/>
                <a:gd name="T25" fmla="*/ 15 h 68"/>
                <a:gd name="T26" fmla="*/ 15 w 68"/>
                <a:gd name="T27" fmla="*/ 6 h 68"/>
                <a:gd name="T28" fmla="*/ 24 w 68"/>
                <a:gd name="T29" fmla="*/ 3 h 68"/>
                <a:gd name="T30" fmla="*/ 36 w 68"/>
                <a:gd name="T31" fmla="*/ 0 h 68"/>
                <a:gd name="T32" fmla="*/ 45 w 68"/>
                <a:gd name="T33" fmla="*/ 3 h 68"/>
                <a:gd name="T34" fmla="*/ 53 w 68"/>
                <a:gd name="T35" fmla="*/ 6 h 68"/>
                <a:gd name="T36" fmla="*/ 62 w 68"/>
                <a:gd name="T37" fmla="*/ 15 h 68"/>
                <a:gd name="T38" fmla="*/ 68 w 68"/>
                <a:gd name="T39" fmla="*/ 24 h 68"/>
                <a:gd name="T40" fmla="*/ 68 w 68"/>
                <a:gd name="T41" fmla="*/ 33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68"/>
                <a:gd name="T65" fmla="*/ 68 w 68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68">
                  <a:moveTo>
                    <a:pt x="68" y="33"/>
                  </a:moveTo>
                  <a:lnTo>
                    <a:pt x="68" y="45"/>
                  </a:lnTo>
                  <a:lnTo>
                    <a:pt x="62" y="53"/>
                  </a:lnTo>
                  <a:lnTo>
                    <a:pt x="53" y="62"/>
                  </a:lnTo>
                  <a:lnTo>
                    <a:pt x="45" y="65"/>
                  </a:lnTo>
                  <a:lnTo>
                    <a:pt x="36" y="68"/>
                  </a:lnTo>
                  <a:lnTo>
                    <a:pt x="24" y="65"/>
                  </a:lnTo>
                  <a:lnTo>
                    <a:pt x="15" y="62"/>
                  </a:lnTo>
                  <a:lnTo>
                    <a:pt x="9" y="53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3" y="24"/>
                  </a:lnTo>
                  <a:lnTo>
                    <a:pt x="9" y="15"/>
                  </a:lnTo>
                  <a:lnTo>
                    <a:pt x="15" y="6"/>
                  </a:lnTo>
                  <a:lnTo>
                    <a:pt x="24" y="3"/>
                  </a:lnTo>
                  <a:lnTo>
                    <a:pt x="36" y="0"/>
                  </a:lnTo>
                  <a:lnTo>
                    <a:pt x="45" y="3"/>
                  </a:lnTo>
                  <a:lnTo>
                    <a:pt x="53" y="6"/>
                  </a:lnTo>
                  <a:lnTo>
                    <a:pt x="62" y="15"/>
                  </a:lnTo>
                  <a:lnTo>
                    <a:pt x="68" y="24"/>
                  </a:lnTo>
                  <a:lnTo>
                    <a:pt x="68" y="33"/>
                  </a:lnTo>
                </a:path>
              </a:pathLst>
            </a:cu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10622" y="9643"/>
              <a:ext cx="132" cy="26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10622" y="9643"/>
              <a:ext cx="132" cy="269"/>
            </a:xfrm>
            <a:prstGeom prst="rect">
              <a:avLst/>
            </a:prstGeom>
            <a:noFill/>
            <a:ln w="1143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10690" y="9443"/>
              <a:ext cx="1" cy="200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10690" y="9912"/>
              <a:ext cx="1" cy="200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8518" y="9611"/>
              <a:ext cx="259" cy="333"/>
            </a:xfrm>
            <a:custGeom>
              <a:avLst/>
              <a:gdLst>
                <a:gd name="T0" fmla="*/ 0 w 259"/>
                <a:gd name="T1" fmla="*/ 333 h 333"/>
                <a:gd name="T2" fmla="*/ 0 w 259"/>
                <a:gd name="T3" fmla="*/ 0 h 333"/>
                <a:gd name="T4" fmla="*/ 259 w 259"/>
                <a:gd name="T5" fmla="*/ 0 h 333"/>
                <a:gd name="T6" fmla="*/ 0 60000 65536"/>
                <a:gd name="T7" fmla="*/ 0 60000 65536"/>
                <a:gd name="T8" fmla="*/ 0 60000 65536"/>
                <a:gd name="T9" fmla="*/ 0 w 259"/>
                <a:gd name="T10" fmla="*/ 0 h 333"/>
                <a:gd name="T11" fmla="*/ 259 w 259"/>
                <a:gd name="T12" fmla="*/ 333 h 3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9" h="333">
                  <a:moveTo>
                    <a:pt x="0" y="333"/>
                  </a:moveTo>
                  <a:lnTo>
                    <a:pt x="0" y="0"/>
                  </a:lnTo>
                  <a:lnTo>
                    <a:pt x="259" y="0"/>
                  </a:lnTo>
                </a:path>
              </a:pathLst>
            </a:cu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8647" y="9526"/>
              <a:ext cx="165" cy="168"/>
            </a:xfrm>
            <a:custGeom>
              <a:avLst/>
              <a:gdLst>
                <a:gd name="T0" fmla="*/ 0 w 165"/>
                <a:gd name="T1" fmla="*/ 168 h 168"/>
                <a:gd name="T2" fmla="*/ 165 w 165"/>
                <a:gd name="T3" fmla="*/ 85 h 168"/>
                <a:gd name="T4" fmla="*/ 0 w 165"/>
                <a:gd name="T5" fmla="*/ 0 h 168"/>
                <a:gd name="T6" fmla="*/ 0 60000 65536"/>
                <a:gd name="T7" fmla="*/ 0 60000 65536"/>
                <a:gd name="T8" fmla="*/ 0 60000 65536"/>
                <a:gd name="T9" fmla="*/ 0 w 165"/>
                <a:gd name="T10" fmla="*/ 0 h 168"/>
                <a:gd name="T11" fmla="*/ 165 w 165"/>
                <a:gd name="T12" fmla="*/ 168 h 1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5" h="168">
                  <a:moveTo>
                    <a:pt x="0" y="168"/>
                  </a:moveTo>
                  <a:lnTo>
                    <a:pt x="165" y="85"/>
                  </a:lnTo>
                  <a:lnTo>
                    <a:pt x="0" y="0"/>
                  </a:lnTo>
                </a:path>
              </a:pathLst>
            </a:cu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>
              <a:off x="10021" y="8774"/>
              <a:ext cx="669" cy="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3" name="Line 35"/>
            <p:cNvSpPr>
              <a:spLocks noChangeShapeType="1"/>
            </p:cNvSpPr>
            <p:nvPr/>
          </p:nvSpPr>
          <p:spPr bwMode="auto">
            <a:xfrm>
              <a:off x="9051" y="8774"/>
              <a:ext cx="301" cy="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8521" y="10144"/>
              <a:ext cx="106" cy="133"/>
            </a:xfrm>
            <a:custGeom>
              <a:avLst/>
              <a:gdLst>
                <a:gd name="T0" fmla="*/ 0 w 106"/>
                <a:gd name="T1" fmla="*/ 133 h 133"/>
                <a:gd name="T2" fmla="*/ 0 w 106"/>
                <a:gd name="T3" fmla="*/ 118 h 133"/>
                <a:gd name="T4" fmla="*/ 67 w 106"/>
                <a:gd name="T5" fmla="*/ 33 h 133"/>
                <a:gd name="T6" fmla="*/ 76 w 106"/>
                <a:gd name="T7" fmla="*/ 24 h 133"/>
                <a:gd name="T8" fmla="*/ 82 w 106"/>
                <a:gd name="T9" fmla="*/ 15 h 133"/>
                <a:gd name="T10" fmla="*/ 8 w 106"/>
                <a:gd name="T11" fmla="*/ 15 h 133"/>
                <a:gd name="T12" fmla="*/ 8 w 106"/>
                <a:gd name="T13" fmla="*/ 0 h 133"/>
                <a:gd name="T14" fmla="*/ 103 w 106"/>
                <a:gd name="T15" fmla="*/ 0 h 133"/>
                <a:gd name="T16" fmla="*/ 103 w 106"/>
                <a:gd name="T17" fmla="*/ 15 h 133"/>
                <a:gd name="T18" fmla="*/ 29 w 106"/>
                <a:gd name="T19" fmla="*/ 109 h 133"/>
                <a:gd name="T20" fmla="*/ 20 w 106"/>
                <a:gd name="T21" fmla="*/ 118 h 133"/>
                <a:gd name="T22" fmla="*/ 106 w 106"/>
                <a:gd name="T23" fmla="*/ 118 h 133"/>
                <a:gd name="T24" fmla="*/ 106 w 106"/>
                <a:gd name="T25" fmla="*/ 133 h 133"/>
                <a:gd name="T26" fmla="*/ 0 w 106"/>
                <a:gd name="T27" fmla="*/ 133 h 1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6"/>
                <a:gd name="T43" fmla="*/ 0 h 133"/>
                <a:gd name="T44" fmla="*/ 106 w 106"/>
                <a:gd name="T45" fmla="*/ 133 h 13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6" h="133">
                  <a:moveTo>
                    <a:pt x="0" y="133"/>
                  </a:moveTo>
                  <a:lnTo>
                    <a:pt x="0" y="118"/>
                  </a:lnTo>
                  <a:lnTo>
                    <a:pt x="67" y="33"/>
                  </a:lnTo>
                  <a:lnTo>
                    <a:pt x="76" y="24"/>
                  </a:lnTo>
                  <a:lnTo>
                    <a:pt x="82" y="15"/>
                  </a:lnTo>
                  <a:lnTo>
                    <a:pt x="8" y="15"/>
                  </a:lnTo>
                  <a:lnTo>
                    <a:pt x="8" y="0"/>
                  </a:lnTo>
                  <a:lnTo>
                    <a:pt x="103" y="0"/>
                  </a:lnTo>
                  <a:lnTo>
                    <a:pt x="103" y="15"/>
                  </a:lnTo>
                  <a:lnTo>
                    <a:pt x="29" y="109"/>
                  </a:lnTo>
                  <a:lnTo>
                    <a:pt x="20" y="118"/>
                  </a:lnTo>
                  <a:lnTo>
                    <a:pt x="106" y="118"/>
                  </a:lnTo>
                  <a:lnTo>
                    <a:pt x="106" y="133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8644" y="10144"/>
              <a:ext cx="18" cy="133"/>
            </a:xfrm>
            <a:custGeom>
              <a:avLst/>
              <a:gdLst>
                <a:gd name="T0" fmla="*/ 0 w 18"/>
                <a:gd name="T1" fmla="*/ 18 h 133"/>
                <a:gd name="T2" fmla="*/ 0 w 18"/>
                <a:gd name="T3" fmla="*/ 0 h 133"/>
                <a:gd name="T4" fmla="*/ 18 w 18"/>
                <a:gd name="T5" fmla="*/ 0 h 133"/>
                <a:gd name="T6" fmla="*/ 18 w 18"/>
                <a:gd name="T7" fmla="*/ 18 h 133"/>
                <a:gd name="T8" fmla="*/ 0 w 18"/>
                <a:gd name="T9" fmla="*/ 18 h 133"/>
                <a:gd name="T10" fmla="*/ 0 w 18"/>
                <a:gd name="T11" fmla="*/ 133 h 133"/>
                <a:gd name="T12" fmla="*/ 0 w 18"/>
                <a:gd name="T13" fmla="*/ 36 h 133"/>
                <a:gd name="T14" fmla="*/ 18 w 18"/>
                <a:gd name="T15" fmla="*/ 36 h 133"/>
                <a:gd name="T16" fmla="*/ 18 w 18"/>
                <a:gd name="T17" fmla="*/ 133 h 133"/>
                <a:gd name="T18" fmla="*/ 0 w 18"/>
                <a:gd name="T19" fmla="*/ 133 h 1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33"/>
                <a:gd name="T32" fmla="*/ 18 w 18"/>
                <a:gd name="T33" fmla="*/ 133 h 1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33">
                  <a:moveTo>
                    <a:pt x="0" y="18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8"/>
                  </a:lnTo>
                  <a:lnTo>
                    <a:pt x="0" y="18"/>
                  </a:lnTo>
                  <a:close/>
                  <a:moveTo>
                    <a:pt x="0" y="133"/>
                  </a:moveTo>
                  <a:lnTo>
                    <a:pt x="0" y="36"/>
                  </a:lnTo>
                  <a:lnTo>
                    <a:pt x="18" y="36"/>
                  </a:lnTo>
                  <a:lnTo>
                    <a:pt x="18" y="133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8686" y="10180"/>
              <a:ext cx="76" cy="97"/>
            </a:xfrm>
            <a:custGeom>
              <a:avLst/>
              <a:gdLst>
                <a:gd name="T0" fmla="*/ 0 w 76"/>
                <a:gd name="T1" fmla="*/ 97 h 97"/>
                <a:gd name="T2" fmla="*/ 0 w 76"/>
                <a:gd name="T3" fmla="*/ 0 h 97"/>
                <a:gd name="T4" fmla="*/ 17 w 76"/>
                <a:gd name="T5" fmla="*/ 0 h 97"/>
                <a:gd name="T6" fmla="*/ 17 w 76"/>
                <a:gd name="T7" fmla="*/ 14 h 97"/>
                <a:gd name="T8" fmla="*/ 26 w 76"/>
                <a:gd name="T9" fmla="*/ 6 h 97"/>
                <a:gd name="T10" fmla="*/ 35 w 76"/>
                <a:gd name="T11" fmla="*/ 0 h 97"/>
                <a:gd name="T12" fmla="*/ 47 w 76"/>
                <a:gd name="T13" fmla="*/ 0 h 97"/>
                <a:gd name="T14" fmla="*/ 53 w 76"/>
                <a:gd name="T15" fmla="*/ 0 h 97"/>
                <a:gd name="T16" fmla="*/ 62 w 76"/>
                <a:gd name="T17" fmla="*/ 3 h 97"/>
                <a:gd name="T18" fmla="*/ 67 w 76"/>
                <a:gd name="T19" fmla="*/ 6 h 97"/>
                <a:gd name="T20" fmla="*/ 70 w 76"/>
                <a:gd name="T21" fmla="*/ 11 h 97"/>
                <a:gd name="T22" fmla="*/ 73 w 76"/>
                <a:gd name="T23" fmla="*/ 14 h 97"/>
                <a:gd name="T24" fmla="*/ 76 w 76"/>
                <a:gd name="T25" fmla="*/ 23 h 97"/>
                <a:gd name="T26" fmla="*/ 76 w 76"/>
                <a:gd name="T27" fmla="*/ 29 h 97"/>
                <a:gd name="T28" fmla="*/ 76 w 76"/>
                <a:gd name="T29" fmla="*/ 38 h 97"/>
                <a:gd name="T30" fmla="*/ 76 w 76"/>
                <a:gd name="T31" fmla="*/ 97 h 97"/>
                <a:gd name="T32" fmla="*/ 59 w 76"/>
                <a:gd name="T33" fmla="*/ 97 h 97"/>
                <a:gd name="T34" fmla="*/ 59 w 76"/>
                <a:gd name="T35" fmla="*/ 41 h 97"/>
                <a:gd name="T36" fmla="*/ 59 w 76"/>
                <a:gd name="T37" fmla="*/ 32 h 97"/>
                <a:gd name="T38" fmla="*/ 56 w 76"/>
                <a:gd name="T39" fmla="*/ 26 h 97"/>
                <a:gd name="T40" fmla="*/ 56 w 76"/>
                <a:gd name="T41" fmla="*/ 20 h 97"/>
                <a:gd name="T42" fmla="*/ 50 w 76"/>
                <a:gd name="T43" fmla="*/ 17 h 97"/>
                <a:gd name="T44" fmla="*/ 47 w 76"/>
                <a:gd name="T45" fmla="*/ 14 h 97"/>
                <a:gd name="T46" fmla="*/ 41 w 76"/>
                <a:gd name="T47" fmla="*/ 14 h 97"/>
                <a:gd name="T48" fmla="*/ 32 w 76"/>
                <a:gd name="T49" fmla="*/ 17 h 97"/>
                <a:gd name="T50" fmla="*/ 23 w 76"/>
                <a:gd name="T51" fmla="*/ 20 h 97"/>
                <a:gd name="T52" fmla="*/ 20 w 76"/>
                <a:gd name="T53" fmla="*/ 26 h 97"/>
                <a:gd name="T54" fmla="*/ 17 w 76"/>
                <a:gd name="T55" fmla="*/ 35 h 97"/>
                <a:gd name="T56" fmla="*/ 17 w 76"/>
                <a:gd name="T57" fmla="*/ 47 h 97"/>
                <a:gd name="T58" fmla="*/ 17 w 76"/>
                <a:gd name="T59" fmla="*/ 97 h 97"/>
                <a:gd name="T60" fmla="*/ 0 w 76"/>
                <a:gd name="T61" fmla="*/ 9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6"/>
                <a:gd name="T94" fmla="*/ 0 h 97"/>
                <a:gd name="T95" fmla="*/ 76 w 76"/>
                <a:gd name="T96" fmla="*/ 97 h 9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6" h="97">
                  <a:moveTo>
                    <a:pt x="0" y="97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4"/>
                  </a:lnTo>
                  <a:lnTo>
                    <a:pt x="26" y="6"/>
                  </a:lnTo>
                  <a:lnTo>
                    <a:pt x="35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62" y="3"/>
                  </a:lnTo>
                  <a:lnTo>
                    <a:pt x="67" y="6"/>
                  </a:lnTo>
                  <a:lnTo>
                    <a:pt x="70" y="11"/>
                  </a:lnTo>
                  <a:lnTo>
                    <a:pt x="73" y="14"/>
                  </a:lnTo>
                  <a:lnTo>
                    <a:pt x="76" y="23"/>
                  </a:lnTo>
                  <a:lnTo>
                    <a:pt x="76" y="29"/>
                  </a:lnTo>
                  <a:lnTo>
                    <a:pt x="76" y="38"/>
                  </a:lnTo>
                  <a:lnTo>
                    <a:pt x="76" y="97"/>
                  </a:lnTo>
                  <a:lnTo>
                    <a:pt x="59" y="97"/>
                  </a:lnTo>
                  <a:lnTo>
                    <a:pt x="59" y="41"/>
                  </a:lnTo>
                  <a:lnTo>
                    <a:pt x="59" y="32"/>
                  </a:lnTo>
                  <a:lnTo>
                    <a:pt x="56" y="26"/>
                  </a:lnTo>
                  <a:lnTo>
                    <a:pt x="56" y="20"/>
                  </a:lnTo>
                  <a:lnTo>
                    <a:pt x="50" y="17"/>
                  </a:lnTo>
                  <a:lnTo>
                    <a:pt x="47" y="14"/>
                  </a:lnTo>
                  <a:lnTo>
                    <a:pt x="41" y="14"/>
                  </a:lnTo>
                  <a:lnTo>
                    <a:pt x="32" y="17"/>
                  </a:lnTo>
                  <a:lnTo>
                    <a:pt x="23" y="20"/>
                  </a:lnTo>
                  <a:lnTo>
                    <a:pt x="20" y="26"/>
                  </a:lnTo>
                  <a:lnTo>
                    <a:pt x="17" y="35"/>
                  </a:lnTo>
                  <a:lnTo>
                    <a:pt x="17" y="47"/>
                  </a:lnTo>
                  <a:lnTo>
                    <a:pt x="17" y="97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11037" y="9643"/>
              <a:ext cx="115" cy="133"/>
            </a:xfrm>
            <a:custGeom>
              <a:avLst/>
              <a:gdLst>
                <a:gd name="T0" fmla="*/ 0 w 115"/>
                <a:gd name="T1" fmla="*/ 133 h 133"/>
                <a:gd name="T2" fmla="*/ 0 w 115"/>
                <a:gd name="T3" fmla="*/ 0 h 133"/>
                <a:gd name="T4" fmla="*/ 59 w 115"/>
                <a:gd name="T5" fmla="*/ 0 h 133"/>
                <a:gd name="T6" fmla="*/ 74 w 115"/>
                <a:gd name="T7" fmla="*/ 0 h 133"/>
                <a:gd name="T8" fmla="*/ 86 w 115"/>
                <a:gd name="T9" fmla="*/ 3 h 133"/>
                <a:gd name="T10" fmla="*/ 92 w 115"/>
                <a:gd name="T11" fmla="*/ 9 h 133"/>
                <a:gd name="T12" fmla="*/ 101 w 115"/>
                <a:gd name="T13" fmla="*/ 15 h 133"/>
                <a:gd name="T14" fmla="*/ 104 w 115"/>
                <a:gd name="T15" fmla="*/ 24 h 133"/>
                <a:gd name="T16" fmla="*/ 104 w 115"/>
                <a:gd name="T17" fmla="*/ 36 h 133"/>
                <a:gd name="T18" fmla="*/ 104 w 115"/>
                <a:gd name="T19" fmla="*/ 45 h 133"/>
                <a:gd name="T20" fmla="*/ 101 w 115"/>
                <a:gd name="T21" fmla="*/ 54 h 133"/>
                <a:gd name="T22" fmla="*/ 95 w 115"/>
                <a:gd name="T23" fmla="*/ 59 h 133"/>
                <a:gd name="T24" fmla="*/ 89 w 115"/>
                <a:gd name="T25" fmla="*/ 65 h 133"/>
                <a:gd name="T26" fmla="*/ 80 w 115"/>
                <a:gd name="T27" fmla="*/ 68 h 133"/>
                <a:gd name="T28" fmla="*/ 68 w 115"/>
                <a:gd name="T29" fmla="*/ 71 h 133"/>
                <a:gd name="T30" fmla="*/ 74 w 115"/>
                <a:gd name="T31" fmla="*/ 74 h 133"/>
                <a:gd name="T32" fmla="*/ 77 w 115"/>
                <a:gd name="T33" fmla="*/ 80 h 133"/>
                <a:gd name="T34" fmla="*/ 86 w 115"/>
                <a:gd name="T35" fmla="*/ 86 h 133"/>
                <a:gd name="T36" fmla="*/ 92 w 115"/>
                <a:gd name="T37" fmla="*/ 98 h 133"/>
                <a:gd name="T38" fmla="*/ 115 w 115"/>
                <a:gd name="T39" fmla="*/ 133 h 133"/>
                <a:gd name="T40" fmla="*/ 95 w 115"/>
                <a:gd name="T41" fmla="*/ 133 h 133"/>
                <a:gd name="T42" fmla="*/ 77 w 115"/>
                <a:gd name="T43" fmla="*/ 107 h 133"/>
                <a:gd name="T44" fmla="*/ 71 w 115"/>
                <a:gd name="T45" fmla="*/ 95 h 133"/>
                <a:gd name="T46" fmla="*/ 65 w 115"/>
                <a:gd name="T47" fmla="*/ 86 h 133"/>
                <a:gd name="T48" fmla="*/ 59 w 115"/>
                <a:gd name="T49" fmla="*/ 80 h 133"/>
                <a:gd name="T50" fmla="*/ 56 w 115"/>
                <a:gd name="T51" fmla="*/ 77 h 133"/>
                <a:gd name="T52" fmla="*/ 53 w 115"/>
                <a:gd name="T53" fmla="*/ 74 h 133"/>
                <a:gd name="T54" fmla="*/ 48 w 115"/>
                <a:gd name="T55" fmla="*/ 74 h 133"/>
                <a:gd name="T56" fmla="*/ 45 w 115"/>
                <a:gd name="T57" fmla="*/ 74 h 133"/>
                <a:gd name="T58" fmla="*/ 39 w 115"/>
                <a:gd name="T59" fmla="*/ 74 h 133"/>
                <a:gd name="T60" fmla="*/ 18 w 115"/>
                <a:gd name="T61" fmla="*/ 74 h 133"/>
                <a:gd name="T62" fmla="*/ 18 w 115"/>
                <a:gd name="T63" fmla="*/ 133 h 133"/>
                <a:gd name="T64" fmla="*/ 0 w 115"/>
                <a:gd name="T65" fmla="*/ 133 h 133"/>
                <a:gd name="T66" fmla="*/ 18 w 115"/>
                <a:gd name="T67" fmla="*/ 59 h 133"/>
                <a:gd name="T68" fmla="*/ 56 w 115"/>
                <a:gd name="T69" fmla="*/ 59 h 133"/>
                <a:gd name="T70" fmla="*/ 65 w 115"/>
                <a:gd name="T71" fmla="*/ 56 h 133"/>
                <a:gd name="T72" fmla="*/ 74 w 115"/>
                <a:gd name="T73" fmla="*/ 56 h 133"/>
                <a:gd name="T74" fmla="*/ 80 w 115"/>
                <a:gd name="T75" fmla="*/ 54 h 133"/>
                <a:gd name="T76" fmla="*/ 83 w 115"/>
                <a:gd name="T77" fmla="*/ 48 h 133"/>
                <a:gd name="T78" fmla="*/ 86 w 115"/>
                <a:gd name="T79" fmla="*/ 42 h 133"/>
                <a:gd name="T80" fmla="*/ 86 w 115"/>
                <a:gd name="T81" fmla="*/ 36 h 133"/>
                <a:gd name="T82" fmla="*/ 86 w 115"/>
                <a:gd name="T83" fmla="*/ 27 h 133"/>
                <a:gd name="T84" fmla="*/ 80 w 115"/>
                <a:gd name="T85" fmla="*/ 21 h 133"/>
                <a:gd name="T86" fmla="*/ 74 w 115"/>
                <a:gd name="T87" fmla="*/ 18 h 133"/>
                <a:gd name="T88" fmla="*/ 68 w 115"/>
                <a:gd name="T89" fmla="*/ 15 h 133"/>
                <a:gd name="T90" fmla="*/ 59 w 115"/>
                <a:gd name="T91" fmla="*/ 15 h 133"/>
                <a:gd name="T92" fmla="*/ 18 w 115"/>
                <a:gd name="T93" fmla="*/ 15 h 133"/>
                <a:gd name="T94" fmla="*/ 18 w 115"/>
                <a:gd name="T95" fmla="*/ 59 h 13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5"/>
                <a:gd name="T145" fmla="*/ 0 h 133"/>
                <a:gd name="T146" fmla="*/ 115 w 115"/>
                <a:gd name="T147" fmla="*/ 133 h 13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5" h="133">
                  <a:moveTo>
                    <a:pt x="0" y="133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74" y="0"/>
                  </a:lnTo>
                  <a:lnTo>
                    <a:pt x="86" y="3"/>
                  </a:lnTo>
                  <a:lnTo>
                    <a:pt x="92" y="9"/>
                  </a:lnTo>
                  <a:lnTo>
                    <a:pt x="101" y="15"/>
                  </a:lnTo>
                  <a:lnTo>
                    <a:pt x="104" y="24"/>
                  </a:lnTo>
                  <a:lnTo>
                    <a:pt x="104" y="36"/>
                  </a:lnTo>
                  <a:lnTo>
                    <a:pt x="104" y="45"/>
                  </a:lnTo>
                  <a:lnTo>
                    <a:pt x="101" y="54"/>
                  </a:lnTo>
                  <a:lnTo>
                    <a:pt x="95" y="59"/>
                  </a:lnTo>
                  <a:lnTo>
                    <a:pt x="89" y="65"/>
                  </a:lnTo>
                  <a:lnTo>
                    <a:pt x="80" y="68"/>
                  </a:lnTo>
                  <a:lnTo>
                    <a:pt x="68" y="71"/>
                  </a:lnTo>
                  <a:lnTo>
                    <a:pt x="74" y="74"/>
                  </a:lnTo>
                  <a:lnTo>
                    <a:pt x="77" y="80"/>
                  </a:lnTo>
                  <a:lnTo>
                    <a:pt x="86" y="86"/>
                  </a:lnTo>
                  <a:lnTo>
                    <a:pt x="92" y="98"/>
                  </a:lnTo>
                  <a:lnTo>
                    <a:pt x="115" y="133"/>
                  </a:lnTo>
                  <a:lnTo>
                    <a:pt x="95" y="133"/>
                  </a:lnTo>
                  <a:lnTo>
                    <a:pt x="77" y="107"/>
                  </a:lnTo>
                  <a:lnTo>
                    <a:pt x="71" y="95"/>
                  </a:lnTo>
                  <a:lnTo>
                    <a:pt x="65" y="86"/>
                  </a:lnTo>
                  <a:lnTo>
                    <a:pt x="59" y="80"/>
                  </a:lnTo>
                  <a:lnTo>
                    <a:pt x="56" y="77"/>
                  </a:lnTo>
                  <a:lnTo>
                    <a:pt x="53" y="74"/>
                  </a:lnTo>
                  <a:lnTo>
                    <a:pt x="48" y="74"/>
                  </a:lnTo>
                  <a:lnTo>
                    <a:pt x="45" y="74"/>
                  </a:lnTo>
                  <a:lnTo>
                    <a:pt x="39" y="74"/>
                  </a:lnTo>
                  <a:lnTo>
                    <a:pt x="18" y="74"/>
                  </a:lnTo>
                  <a:lnTo>
                    <a:pt x="18" y="133"/>
                  </a:lnTo>
                  <a:lnTo>
                    <a:pt x="0" y="133"/>
                  </a:lnTo>
                  <a:close/>
                  <a:moveTo>
                    <a:pt x="18" y="59"/>
                  </a:moveTo>
                  <a:lnTo>
                    <a:pt x="56" y="59"/>
                  </a:lnTo>
                  <a:lnTo>
                    <a:pt x="65" y="56"/>
                  </a:lnTo>
                  <a:lnTo>
                    <a:pt x="74" y="56"/>
                  </a:lnTo>
                  <a:lnTo>
                    <a:pt x="80" y="54"/>
                  </a:lnTo>
                  <a:lnTo>
                    <a:pt x="83" y="48"/>
                  </a:lnTo>
                  <a:lnTo>
                    <a:pt x="86" y="42"/>
                  </a:lnTo>
                  <a:lnTo>
                    <a:pt x="86" y="36"/>
                  </a:lnTo>
                  <a:lnTo>
                    <a:pt x="86" y="27"/>
                  </a:lnTo>
                  <a:lnTo>
                    <a:pt x="80" y="21"/>
                  </a:lnTo>
                  <a:lnTo>
                    <a:pt x="74" y="18"/>
                  </a:lnTo>
                  <a:lnTo>
                    <a:pt x="68" y="15"/>
                  </a:lnTo>
                  <a:lnTo>
                    <a:pt x="59" y="15"/>
                  </a:lnTo>
                  <a:lnTo>
                    <a:pt x="18" y="15"/>
                  </a:lnTo>
                  <a:lnTo>
                    <a:pt x="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8" name="Rectangle 40"/>
            <p:cNvSpPr>
              <a:spLocks noChangeArrowheads="1"/>
            </p:cNvSpPr>
            <p:nvPr/>
          </p:nvSpPr>
          <p:spPr bwMode="auto">
            <a:xfrm>
              <a:off x="11170" y="9643"/>
              <a:ext cx="18" cy="13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11205" y="9679"/>
              <a:ext cx="89" cy="100"/>
            </a:xfrm>
            <a:custGeom>
              <a:avLst/>
              <a:gdLst>
                <a:gd name="T0" fmla="*/ 0 w 89"/>
                <a:gd name="T1" fmla="*/ 50 h 100"/>
                <a:gd name="T2" fmla="*/ 3 w 89"/>
                <a:gd name="T3" fmla="*/ 38 h 100"/>
                <a:gd name="T4" fmla="*/ 3 w 89"/>
                <a:gd name="T5" fmla="*/ 26 h 100"/>
                <a:gd name="T6" fmla="*/ 9 w 89"/>
                <a:gd name="T7" fmla="*/ 18 h 100"/>
                <a:gd name="T8" fmla="*/ 15 w 89"/>
                <a:gd name="T9" fmla="*/ 9 h 100"/>
                <a:gd name="T10" fmla="*/ 24 w 89"/>
                <a:gd name="T11" fmla="*/ 3 h 100"/>
                <a:gd name="T12" fmla="*/ 33 w 89"/>
                <a:gd name="T13" fmla="*/ 0 h 100"/>
                <a:gd name="T14" fmla="*/ 45 w 89"/>
                <a:gd name="T15" fmla="*/ 0 h 100"/>
                <a:gd name="T16" fmla="*/ 56 w 89"/>
                <a:gd name="T17" fmla="*/ 0 h 100"/>
                <a:gd name="T18" fmla="*/ 68 w 89"/>
                <a:gd name="T19" fmla="*/ 6 h 100"/>
                <a:gd name="T20" fmla="*/ 77 w 89"/>
                <a:gd name="T21" fmla="*/ 12 h 100"/>
                <a:gd name="T22" fmla="*/ 83 w 89"/>
                <a:gd name="T23" fmla="*/ 20 h 100"/>
                <a:gd name="T24" fmla="*/ 89 w 89"/>
                <a:gd name="T25" fmla="*/ 32 h 100"/>
                <a:gd name="T26" fmla="*/ 89 w 89"/>
                <a:gd name="T27" fmla="*/ 47 h 100"/>
                <a:gd name="T28" fmla="*/ 89 w 89"/>
                <a:gd name="T29" fmla="*/ 59 h 100"/>
                <a:gd name="T30" fmla="*/ 86 w 89"/>
                <a:gd name="T31" fmla="*/ 71 h 100"/>
                <a:gd name="T32" fmla="*/ 83 w 89"/>
                <a:gd name="T33" fmla="*/ 76 h 100"/>
                <a:gd name="T34" fmla="*/ 77 w 89"/>
                <a:gd name="T35" fmla="*/ 88 h 100"/>
                <a:gd name="T36" fmla="*/ 68 w 89"/>
                <a:gd name="T37" fmla="*/ 94 h 100"/>
                <a:gd name="T38" fmla="*/ 56 w 89"/>
                <a:gd name="T39" fmla="*/ 97 h 100"/>
                <a:gd name="T40" fmla="*/ 45 w 89"/>
                <a:gd name="T41" fmla="*/ 100 h 100"/>
                <a:gd name="T42" fmla="*/ 33 w 89"/>
                <a:gd name="T43" fmla="*/ 100 h 100"/>
                <a:gd name="T44" fmla="*/ 21 w 89"/>
                <a:gd name="T45" fmla="*/ 94 h 100"/>
                <a:gd name="T46" fmla="*/ 12 w 89"/>
                <a:gd name="T47" fmla="*/ 88 h 100"/>
                <a:gd name="T48" fmla="*/ 6 w 89"/>
                <a:gd name="T49" fmla="*/ 76 h 100"/>
                <a:gd name="T50" fmla="*/ 3 w 89"/>
                <a:gd name="T51" fmla="*/ 65 h 100"/>
                <a:gd name="T52" fmla="*/ 0 w 89"/>
                <a:gd name="T53" fmla="*/ 50 h 100"/>
                <a:gd name="T54" fmla="*/ 18 w 89"/>
                <a:gd name="T55" fmla="*/ 50 h 100"/>
                <a:gd name="T56" fmla="*/ 18 w 89"/>
                <a:gd name="T57" fmla="*/ 59 h 100"/>
                <a:gd name="T58" fmla="*/ 21 w 89"/>
                <a:gd name="T59" fmla="*/ 68 h 100"/>
                <a:gd name="T60" fmla="*/ 27 w 89"/>
                <a:gd name="T61" fmla="*/ 76 h 100"/>
                <a:gd name="T62" fmla="*/ 33 w 89"/>
                <a:gd name="T63" fmla="*/ 79 h 100"/>
                <a:gd name="T64" fmla="*/ 39 w 89"/>
                <a:gd name="T65" fmla="*/ 82 h 100"/>
                <a:gd name="T66" fmla="*/ 45 w 89"/>
                <a:gd name="T67" fmla="*/ 85 h 100"/>
                <a:gd name="T68" fmla="*/ 53 w 89"/>
                <a:gd name="T69" fmla="*/ 82 h 100"/>
                <a:gd name="T70" fmla="*/ 59 w 89"/>
                <a:gd name="T71" fmla="*/ 79 h 100"/>
                <a:gd name="T72" fmla="*/ 62 w 89"/>
                <a:gd name="T73" fmla="*/ 76 h 100"/>
                <a:gd name="T74" fmla="*/ 68 w 89"/>
                <a:gd name="T75" fmla="*/ 68 h 100"/>
                <a:gd name="T76" fmla="*/ 71 w 89"/>
                <a:gd name="T77" fmla="*/ 59 h 100"/>
                <a:gd name="T78" fmla="*/ 71 w 89"/>
                <a:gd name="T79" fmla="*/ 50 h 100"/>
                <a:gd name="T80" fmla="*/ 71 w 89"/>
                <a:gd name="T81" fmla="*/ 38 h 100"/>
                <a:gd name="T82" fmla="*/ 68 w 89"/>
                <a:gd name="T83" fmla="*/ 29 h 100"/>
                <a:gd name="T84" fmla="*/ 62 w 89"/>
                <a:gd name="T85" fmla="*/ 23 h 100"/>
                <a:gd name="T86" fmla="*/ 59 w 89"/>
                <a:gd name="T87" fmla="*/ 18 h 100"/>
                <a:gd name="T88" fmla="*/ 53 w 89"/>
                <a:gd name="T89" fmla="*/ 15 h 100"/>
                <a:gd name="T90" fmla="*/ 45 w 89"/>
                <a:gd name="T91" fmla="*/ 15 h 100"/>
                <a:gd name="T92" fmla="*/ 39 w 89"/>
                <a:gd name="T93" fmla="*/ 15 h 100"/>
                <a:gd name="T94" fmla="*/ 33 w 89"/>
                <a:gd name="T95" fmla="*/ 18 h 100"/>
                <a:gd name="T96" fmla="*/ 27 w 89"/>
                <a:gd name="T97" fmla="*/ 23 h 100"/>
                <a:gd name="T98" fmla="*/ 21 w 89"/>
                <a:gd name="T99" fmla="*/ 29 h 100"/>
                <a:gd name="T100" fmla="*/ 18 w 89"/>
                <a:gd name="T101" fmla="*/ 38 h 100"/>
                <a:gd name="T102" fmla="*/ 18 w 89"/>
                <a:gd name="T103" fmla="*/ 50 h 1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9"/>
                <a:gd name="T157" fmla="*/ 0 h 100"/>
                <a:gd name="T158" fmla="*/ 89 w 89"/>
                <a:gd name="T159" fmla="*/ 100 h 1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9" h="100">
                  <a:moveTo>
                    <a:pt x="0" y="50"/>
                  </a:moveTo>
                  <a:lnTo>
                    <a:pt x="3" y="38"/>
                  </a:lnTo>
                  <a:lnTo>
                    <a:pt x="3" y="26"/>
                  </a:lnTo>
                  <a:lnTo>
                    <a:pt x="9" y="18"/>
                  </a:lnTo>
                  <a:lnTo>
                    <a:pt x="15" y="9"/>
                  </a:lnTo>
                  <a:lnTo>
                    <a:pt x="24" y="3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56" y="0"/>
                  </a:lnTo>
                  <a:lnTo>
                    <a:pt x="68" y="6"/>
                  </a:lnTo>
                  <a:lnTo>
                    <a:pt x="77" y="12"/>
                  </a:lnTo>
                  <a:lnTo>
                    <a:pt x="83" y="20"/>
                  </a:lnTo>
                  <a:lnTo>
                    <a:pt x="89" y="32"/>
                  </a:lnTo>
                  <a:lnTo>
                    <a:pt x="89" y="47"/>
                  </a:lnTo>
                  <a:lnTo>
                    <a:pt x="89" y="59"/>
                  </a:lnTo>
                  <a:lnTo>
                    <a:pt x="86" y="71"/>
                  </a:lnTo>
                  <a:lnTo>
                    <a:pt x="83" y="76"/>
                  </a:lnTo>
                  <a:lnTo>
                    <a:pt x="77" y="88"/>
                  </a:lnTo>
                  <a:lnTo>
                    <a:pt x="68" y="94"/>
                  </a:lnTo>
                  <a:lnTo>
                    <a:pt x="56" y="97"/>
                  </a:lnTo>
                  <a:lnTo>
                    <a:pt x="45" y="100"/>
                  </a:lnTo>
                  <a:lnTo>
                    <a:pt x="33" y="100"/>
                  </a:lnTo>
                  <a:lnTo>
                    <a:pt x="21" y="94"/>
                  </a:lnTo>
                  <a:lnTo>
                    <a:pt x="12" y="88"/>
                  </a:lnTo>
                  <a:lnTo>
                    <a:pt x="6" y="76"/>
                  </a:lnTo>
                  <a:lnTo>
                    <a:pt x="3" y="65"/>
                  </a:lnTo>
                  <a:lnTo>
                    <a:pt x="0" y="50"/>
                  </a:lnTo>
                  <a:close/>
                  <a:moveTo>
                    <a:pt x="18" y="50"/>
                  </a:moveTo>
                  <a:lnTo>
                    <a:pt x="18" y="59"/>
                  </a:lnTo>
                  <a:lnTo>
                    <a:pt x="21" y="68"/>
                  </a:lnTo>
                  <a:lnTo>
                    <a:pt x="27" y="76"/>
                  </a:lnTo>
                  <a:lnTo>
                    <a:pt x="33" y="79"/>
                  </a:lnTo>
                  <a:lnTo>
                    <a:pt x="39" y="82"/>
                  </a:lnTo>
                  <a:lnTo>
                    <a:pt x="45" y="85"/>
                  </a:lnTo>
                  <a:lnTo>
                    <a:pt x="53" y="82"/>
                  </a:lnTo>
                  <a:lnTo>
                    <a:pt x="59" y="79"/>
                  </a:lnTo>
                  <a:lnTo>
                    <a:pt x="62" y="76"/>
                  </a:lnTo>
                  <a:lnTo>
                    <a:pt x="68" y="68"/>
                  </a:lnTo>
                  <a:lnTo>
                    <a:pt x="71" y="59"/>
                  </a:lnTo>
                  <a:lnTo>
                    <a:pt x="71" y="50"/>
                  </a:lnTo>
                  <a:lnTo>
                    <a:pt x="71" y="38"/>
                  </a:lnTo>
                  <a:lnTo>
                    <a:pt x="68" y="29"/>
                  </a:lnTo>
                  <a:lnTo>
                    <a:pt x="62" y="23"/>
                  </a:lnTo>
                  <a:lnTo>
                    <a:pt x="59" y="18"/>
                  </a:lnTo>
                  <a:lnTo>
                    <a:pt x="53" y="15"/>
                  </a:lnTo>
                  <a:lnTo>
                    <a:pt x="45" y="15"/>
                  </a:lnTo>
                  <a:lnTo>
                    <a:pt x="39" y="15"/>
                  </a:lnTo>
                  <a:lnTo>
                    <a:pt x="33" y="18"/>
                  </a:lnTo>
                  <a:lnTo>
                    <a:pt x="27" y="23"/>
                  </a:lnTo>
                  <a:lnTo>
                    <a:pt x="21" y="29"/>
                  </a:lnTo>
                  <a:lnTo>
                    <a:pt x="18" y="38"/>
                  </a:lnTo>
                  <a:lnTo>
                    <a:pt x="18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11309" y="9679"/>
              <a:ext cx="79" cy="100"/>
            </a:xfrm>
            <a:custGeom>
              <a:avLst/>
              <a:gdLst>
                <a:gd name="T0" fmla="*/ 17 w 79"/>
                <a:gd name="T1" fmla="*/ 68 h 100"/>
                <a:gd name="T2" fmla="*/ 23 w 79"/>
                <a:gd name="T3" fmla="*/ 79 h 100"/>
                <a:gd name="T4" fmla="*/ 41 w 79"/>
                <a:gd name="T5" fmla="*/ 85 h 100"/>
                <a:gd name="T6" fmla="*/ 56 w 79"/>
                <a:gd name="T7" fmla="*/ 79 h 100"/>
                <a:gd name="T8" fmla="*/ 61 w 79"/>
                <a:gd name="T9" fmla="*/ 71 h 100"/>
                <a:gd name="T10" fmla="*/ 56 w 79"/>
                <a:gd name="T11" fmla="*/ 62 h 100"/>
                <a:gd name="T12" fmla="*/ 38 w 79"/>
                <a:gd name="T13" fmla="*/ 59 h 100"/>
                <a:gd name="T14" fmla="*/ 14 w 79"/>
                <a:gd name="T15" fmla="*/ 50 h 100"/>
                <a:gd name="T16" fmla="*/ 5 w 79"/>
                <a:gd name="T17" fmla="*/ 41 h 100"/>
                <a:gd name="T18" fmla="*/ 0 w 79"/>
                <a:gd name="T19" fmla="*/ 26 h 100"/>
                <a:gd name="T20" fmla="*/ 2 w 79"/>
                <a:gd name="T21" fmla="*/ 15 h 100"/>
                <a:gd name="T22" fmla="*/ 11 w 79"/>
                <a:gd name="T23" fmla="*/ 6 h 100"/>
                <a:gd name="T24" fmla="*/ 20 w 79"/>
                <a:gd name="T25" fmla="*/ 0 h 100"/>
                <a:gd name="T26" fmla="*/ 35 w 79"/>
                <a:gd name="T27" fmla="*/ 0 h 100"/>
                <a:gd name="T28" fmla="*/ 56 w 79"/>
                <a:gd name="T29" fmla="*/ 3 h 100"/>
                <a:gd name="T30" fmla="*/ 67 w 79"/>
                <a:gd name="T31" fmla="*/ 12 h 100"/>
                <a:gd name="T32" fmla="*/ 73 w 79"/>
                <a:gd name="T33" fmla="*/ 26 h 100"/>
                <a:gd name="T34" fmla="*/ 53 w 79"/>
                <a:gd name="T35" fmla="*/ 23 h 100"/>
                <a:gd name="T36" fmla="*/ 44 w 79"/>
                <a:gd name="T37" fmla="*/ 15 h 100"/>
                <a:gd name="T38" fmla="*/ 29 w 79"/>
                <a:gd name="T39" fmla="*/ 15 h 100"/>
                <a:gd name="T40" fmla="*/ 20 w 79"/>
                <a:gd name="T41" fmla="*/ 20 h 100"/>
                <a:gd name="T42" fmla="*/ 17 w 79"/>
                <a:gd name="T43" fmla="*/ 29 h 100"/>
                <a:gd name="T44" fmla="*/ 23 w 79"/>
                <a:gd name="T45" fmla="*/ 32 h 100"/>
                <a:gd name="T46" fmla="*/ 29 w 79"/>
                <a:gd name="T47" fmla="*/ 35 h 100"/>
                <a:gd name="T48" fmla="*/ 53 w 79"/>
                <a:gd name="T49" fmla="*/ 41 h 100"/>
                <a:gd name="T50" fmla="*/ 67 w 79"/>
                <a:gd name="T51" fmla="*/ 50 h 100"/>
                <a:gd name="T52" fmla="*/ 76 w 79"/>
                <a:gd name="T53" fmla="*/ 62 h 100"/>
                <a:gd name="T54" fmla="*/ 76 w 79"/>
                <a:gd name="T55" fmla="*/ 76 h 100"/>
                <a:gd name="T56" fmla="*/ 67 w 79"/>
                <a:gd name="T57" fmla="*/ 91 h 100"/>
                <a:gd name="T58" fmla="*/ 50 w 79"/>
                <a:gd name="T59" fmla="*/ 100 h 100"/>
                <a:gd name="T60" fmla="*/ 29 w 79"/>
                <a:gd name="T61" fmla="*/ 100 h 100"/>
                <a:gd name="T62" fmla="*/ 11 w 79"/>
                <a:gd name="T63" fmla="*/ 91 h 100"/>
                <a:gd name="T64" fmla="*/ 0 w 79"/>
                <a:gd name="T65" fmla="*/ 79 h 1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"/>
                <a:gd name="T100" fmla="*/ 0 h 100"/>
                <a:gd name="T101" fmla="*/ 79 w 79"/>
                <a:gd name="T102" fmla="*/ 100 h 1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" h="100">
                  <a:moveTo>
                    <a:pt x="0" y="68"/>
                  </a:moveTo>
                  <a:lnTo>
                    <a:pt x="17" y="68"/>
                  </a:lnTo>
                  <a:lnTo>
                    <a:pt x="17" y="73"/>
                  </a:lnTo>
                  <a:lnTo>
                    <a:pt x="23" y="79"/>
                  </a:lnTo>
                  <a:lnTo>
                    <a:pt x="29" y="82"/>
                  </a:lnTo>
                  <a:lnTo>
                    <a:pt x="41" y="85"/>
                  </a:lnTo>
                  <a:lnTo>
                    <a:pt x="50" y="82"/>
                  </a:lnTo>
                  <a:lnTo>
                    <a:pt x="56" y="79"/>
                  </a:lnTo>
                  <a:lnTo>
                    <a:pt x="58" y="76"/>
                  </a:lnTo>
                  <a:lnTo>
                    <a:pt x="61" y="71"/>
                  </a:lnTo>
                  <a:lnTo>
                    <a:pt x="58" y="65"/>
                  </a:lnTo>
                  <a:lnTo>
                    <a:pt x="56" y="62"/>
                  </a:lnTo>
                  <a:lnTo>
                    <a:pt x="50" y="62"/>
                  </a:lnTo>
                  <a:lnTo>
                    <a:pt x="38" y="59"/>
                  </a:lnTo>
                  <a:lnTo>
                    <a:pt x="26" y="53"/>
                  </a:lnTo>
                  <a:lnTo>
                    <a:pt x="14" y="50"/>
                  </a:lnTo>
                  <a:lnTo>
                    <a:pt x="8" y="47"/>
                  </a:lnTo>
                  <a:lnTo>
                    <a:pt x="5" y="41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4" y="3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7" y="0"/>
                  </a:lnTo>
                  <a:lnTo>
                    <a:pt x="56" y="3"/>
                  </a:lnTo>
                  <a:lnTo>
                    <a:pt x="61" y="6"/>
                  </a:lnTo>
                  <a:lnTo>
                    <a:pt x="67" y="12"/>
                  </a:lnTo>
                  <a:lnTo>
                    <a:pt x="70" y="18"/>
                  </a:lnTo>
                  <a:lnTo>
                    <a:pt x="73" y="26"/>
                  </a:lnTo>
                  <a:lnTo>
                    <a:pt x="56" y="29"/>
                  </a:lnTo>
                  <a:lnTo>
                    <a:pt x="53" y="23"/>
                  </a:lnTo>
                  <a:lnTo>
                    <a:pt x="50" y="18"/>
                  </a:lnTo>
                  <a:lnTo>
                    <a:pt x="44" y="15"/>
                  </a:lnTo>
                  <a:lnTo>
                    <a:pt x="35" y="15"/>
                  </a:lnTo>
                  <a:lnTo>
                    <a:pt x="29" y="15"/>
                  </a:lnTo>
                  <a:lnTo>
                    <a:pt x="23" y="18"/>
                  </a:lnTo>
                  <a:lnTo>
                    <a:pt x="20" y="20"/>
                  </a:lnTo>
                  <a:lnTo>
                    <a:pt x="17" y="26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3" y="32"/>
                  </a:lnTo>
                  <a:lnTo>
                    <a:pt x="26" y="35"/>
                  </a:lnTo>
                  <a:lnTo>
                    <a:pt x="29" y="35"/>
                  </a:lnTo>
                  <a:lnTo>
                    <a:pt x="38" y="38"/>
                  </a:lnTo>
                  <a:lnTo>
                    <a:pt x="53" y="41"/>
                  </a:lnTo>
                  <a:lnTo>
                    <a:pt x="61" y="47"/>
                  </a:lnTo>
                  <a:lnTo>
                    <a:pt x="67" y="50"/>
                  </a:lnTo>
                  <a:lnTo>
                    <a:pt x="73" y="56"/>
                  </a:lnTo>
                  <a:lnTo>
                    <a:pt x="76" y="62"/>
                  </a:lnTo>
                  <a:lnTo>
                    <a:pt x="79" y="68"/>
                  </a:lnTo>
                  <a:lnTo>
                    <a:pt x="76" y="76"/>
                  </a:lnTo>
                  <a:lnTo>
                    <a:pt x="73" y="85"/>
                  </a:lnTo>
                  <a:lnTo>
                    <a:pt x="67" y="91"/>
                  </a:lnTo>
                  <a:lnTo>
                    <a:pt x="58" y="97"/>
                  </a:lnTo>
                  <a:lnTo>
                    <a:pt x="50" y="100"/>
                  </a:lnTo>
                  <a:lnTo>
                    <a:pt x="41" y="100"/>
                  </a:lnTo>
                  <a:lnTo>
                    <a:pt x="29" y="100"/>
                  </a:lnTo>
                  <a:lnTo>
                    <a:pt x="17" y="97"/>
                  </a:lnTo>
                  <a:lnTo>
                    <a:pt x="11" y="91"/>
                  </a:lnTo>
                  <a:lnTo>
                    <a:pt x="5" y="85"/>
                  </a:lnTo>
                  <a:lnTo>
                    <a:pt x="0" y="79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11400" y="9679"/>
              <a:ext cx="79" cy="100"/>
            </a:xfrm>
            <a:custGeom>
              <a:avLst/>
              <a:gdLst>
                <a:gd name="T0" fmla="*/ 18 w 79"/>
                <a:gd name="T1" fmla="*/ 68 h 100"/>
                <a:gd name="T2" fmla="*/ 26 w 79"/>
                <a:gd name="T3" fmla="*/ 79 h 100"/>
                <a:gd name="T4" fmla="*/ 41 w 79"/>
                <a:gd name="T5" fmla="*/ 85 h 100"/>
                <a:gd name="T6" fmla="*/ 59 w 79"/>
                <a:gd name="T7" fmla="*/ 79 h 100"/>
                <a:gd name="T8" fmla="*/ 65 w 79"/>
                <a:gd name="T9" fmla="*/ 71 h 100"/>
                <a:gd name="T10" fmla="*/ 56 w 79"/>
                <a:gd name="T11" fmla="*/ 62 h 100"/>
                <a:gd name="T12" fmla="*/ 41 w 79"/>
                <a:gd name="T13" fmla="*/ 59 h 100"/>
                <a:gd name="T14" fmla="*/ 18 w 79"/>
                <a:gd name="T15" fmla="*/ 50 h 100"/>
                <a:gd name="T16" fmla="*/ 6 w 79"/>
                <a:gd name="T17" fmla="*/ 41 h 100"/>
                <a:gd name="T18" fmla="*/ 3 w 79"/>
                <a:gd name="T19" fmla="*/ 26 h 100"/>
                <a:gd name="T20" fmla="*/ 6 w 79"/>
                <a:gd name="T21" fmla="*/ 15 h 100"/>
                <a:gd name="T22" fmla="*/ 15 w 79"/>
                <a:gd name="T23" fmla="*/ 6 h 100"/>
                <a:gd name="T24" fmla="*/ 23 w 79"/>
                <a:gd name="T25" fmla="*/ 0 h 100"/>
                <a:gd name="T26" fmla="*/ 38 w 79"/>
                <a:gd name="T27" fmla="*/ 0 h 100"/>
                <a:gd name="T28" fmla="*/ 56 w 79"/>
                <a:gd name="T29" fmla="*/ 3 h 100"/>
                <a:gd name="T30" fmla="*/ 71 w 79"/>
                <a:gd name="T31" fmla="*/ 12 h 100"/>
                <a:gd name="T32" fmla="*/ 74 w 79"/>
                <a:gd name="T33" fmla="*/ 26 h 100"/>
                <a:gd name="T34" fmla="*/ 56 w 79"/>
                <a:gd name="T35" fmla="*/ 23 h 100"/>
                <a:gd name="T36" fmla="*/ 47 w 79"/>
                <a:gd name="T37" fmla="*/ 15 h 100"/>
                <a:gd name="T38" fmla="*/ 29 w 79"/>
                <a:gd name="T39" fmla="*/ 15 h 100"/>
                <a:gd name="T40" fmla="*/ 21 w 79"/>
                <a:gd name="T41" fmla="*/ 20 h 100"/>
                <a:gd name="T42" fmla="*/ 21 w 79"/>
                <a:gd name="T43" fmla="*/ 29 h 100"/>
                <a:gd name="T44" fmla="*/ 23 w 79"/>
                <a:gd name="T45" fmla="*/ 32 h 100"/>
                <a:gd name="T46" fmla="*/ 32 w 79"/>
                <a:gd name="T47" fmla="*/ 35 h 100"/>
                <a:gd name="T48" fmla="*/ 53 w 79"/>
                <a:gd name="T49" fmla="*/ 41 h 100"/>
                <a:gd name="T50" fmla="*/ 71 w 79"/>
                <a:gd name="T51" fmla="*/ 50 h 100"/>
                <a:gd name="T52" fmla="*/ 79 w 79"/>
                <a:gd name="T53" fmla="*/ 62 h 100"/>
                <a:gd name="T54" fmla="*/ 79 w 79"/>
                <a:gd name="T55" fmla="*/ 76 h 100"/>
                <a:gd name="T56" fmla="*/ 71 w 79"/>
                <a:gd name="T57" fmla="*/ 91 h 100"/>
                <a:gd name="T58" fmla="*/ 53 w 79"/>
                <a:gd name="T59" fmla="*/ 100 h 100"/>
                <a:gd name="T60" fmla="*/ 29 w 79"/>
                <a:gd name="T61" fmla="*/ 100 h 100"/>
                <a:gd name="T62" fmla="*/ 15 w 79"/>
                <a:gd name="T63" fmla="*/ 91 h 100"/>
                <a:gd name="T64" fmla="*/ 3 w 79"/>
                <a:gd name="T65" fmla="*/ 79 h 1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"/>
                <a:gd name="T100" fmla="*/ 0 h 100"/>
                <a:gd name="T101" fmla="*/ 79 w 79"/>
                <a:gd name="T102" fmla="*/ 100 h 1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" h="100">
                  <a:moveTo>
                    <a:pt x="0" y="68"/>
                  </a:moveTo>
                  <a:lnTo>
                    <a:pt x="18" y="68"/>
                  </a:lnTo>
                  <a:lnTo>
                    <a:pt x="21" y="73"/>
                  </a:lnTo>
                  <a:lnTo>
                    <a:pt x="26" y="79"/>
                  </a:lnTo>
                  <a:lnTo>
                    <a:pt x="32" y="82"/>
                  </a:lnTo>
                  <a:lnTo>
                    <a:pt x="41" y="85"/>
                  </a:lnTo>
                  <a:lnTo>
                    <a:pt x="53" y="82"/>
                  </a:lnTo>
                  <a:lnTo>
                    <a:pt x="59" y="79"/>
                  </a:lnTo>
                  <a:lnTo>
                    <a:pt x="62" y="76"/>
                  </a:lnTo>
                  <a:lnTo>
                    <a:pt x="65" y="71"/>
                  </a:lnTo>
                  <a:lnTo>
                    <a:pt x="62" y="65"/>
                  </a:lnTo>
                  <a:lnTo>
                    <a:pt x="56" y="62"/>
                  </a:lnTo>
                  <a:lnTo>
                    <a:pt x="50" y="62"/>
                  </a:lnTo>
                  <a:lnTo>
                    <a:pt x="41" y="59"/>
                  </a:lnTo>
                  <a:lnTo>
                    <a:pt x="26" y="53"/>
                  </a:lnTo>
                  <a:lnTo>
                    <a:pt x="18" y="50"/>
                  </a:lnTo>
                  <a:lnTo>
                    <a:pt x="12" y="47"/>
                  </a:lnTo>
                  <a:lnTo>
                    <a:pt x="6" y="41"/>
                  </a:lnTo>
                  <a:lnTo>
                    <a:pt x="3" y="35"/>
                  </a:lnTo>
                  <a:lnTo>
                    <a:pt x="3" y="26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47" y="0"/>
                  </a:lnTo>
                  <a:lnTo>
                    <a:pt x="56" y="3"/>
                  </a:lnTo>
                  <a:lnTo>
                    <a:pt x="65" y="6"/>
                  </a:lnTo>
                  <a:lnTo>
                    <a:pt x="71" y="12"/>
                  </a:lnTo>
                  <a:lnTo>
                    <a:pt x="74" y="18"/>
                  </a:lnTo>
                  <a:lnTo>
                    <a:pt x="74" y="26"/>
                  </a:lnTo>
                  <a:lnTo>
                    <a:pt x="59" y="29"/>
                  </a:lnTo>
                  <a:lnTo>
                    <a:pt x="56" y="23"/>
                  </a:lnTo>
                  <a:lnTo>
                    <a:pt x="53" y="18"/>
                  </a:lnTo>
                  <a:lnTo>
                    <a:pt x="47" y="15"/>
                  </a:lnTo>
                  <a:lnTo>
                    <a:pt x="38" y="15"/>
                  </a:lnTo>
                  <a:lnTo>
                    <a:pt x="29" y="15"/>
                  </a:lnTo>
                  <a:lnTo>
                    <a:pt x="23" y="18"/>
                  </a:lnTo>
                  <a:lnTo>
                    <a:pt x="21" y="20"/>
                  </a:lnTo>
                  <a:lnTo>
                    <a:pt x="21" y="26"/>
                  </a:lnTo>
                  <a:lnTo>
                    <a:pt x="21" y="29"/>
                  </a:lnTo>
                  <a:lnTo>
                    <a:pt x="23" y="29"/>
                  </a:lnTo>
                  <a:lnTo>
                    <a:pt x="23" y="32"/>
                  </a:lnTo>
                  <a:lnTo>
                    <a:pt x="26" y="35"/>
                  </a:lnTo>
                  <a:lnTo>
                    <a:pt x="32" y="35"/>
                  </a:lnTo>
                  <a:lnTo>
                    <a:pt x="41" y="38"/>
                  </a:lnTo>
                  <a:lnTo>
                    <a:pt x="53" y="41"/>
                  </a:lnTo>
                  <a:lnTo>
                    <a:pt x="65" y="47"/>
                  </a:lnTo>
                  <a:lnTo>
                    <a:pt x="71" y="50"/>
                  </a:lnTo>
                  <a:lnTo>
                    <a:pt x="76" y="56"/>
                  </a:lnTo>
                  <a:lnTo>
                    <a:pt x="79" y="62"/>
                  </a:lnTo>
                  <a:lnTo>
                    <a:pt x="79" y="68"/>
                  </a:lnTo>
                  <a:lnTo>
                    <a:pt x="79" y="76"/>
                  </a:lnTo>
                  <a:lnTo>
                    <a:pt x="76" y="85"/>
                  </a:lnTo>
                  <a:lnTo>
                    <a:pt x="71" y="91"/>
                  </a:lnTo>
                  <a:lnTo>
                    <a:pt x="62" y="97"/>
                  </a:lnTo>
                  <a:lnTo>
                    <a:pt x="53" y="100"/>
                  </a:lnTo>
                  <a:lnTo>
                    <a:pt x="41" y="100"/>
                  </a:lnTo>
                  <a:lnTo>
                    <a:pt x="29" y="100"/>
                  </a:lnTo>
                  <a:lnTo>
                    <a:pt x="21" y="97"/>
                  </a:lnTo>
                  <a:lnTo>
                    <a:pt x="15" y="91"/>
                  </a:lnTo>
                  <a:lnTo>
                    <a:pt x="9" y="85"/>
                  </a:lnTo>
                  <a:lnTo>
                    <a:pt x="3" y="79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11037" y="10309"/>
              <a:ext cx="115" cy="136"/>
            </a:xfrm>
            <a:custGeom>
              <a:avLst/>
              <a:gdLst>
                <a:gd name="T0" fmla="*/ 0 w 115"/>
                <a:gd name="T1" fmla="*/ 136 h 136"/>
                <a:gd name="T2" fmla="*/ 0 w 115"/>
                <a:gd name="T3" fmla="*/ 0 h 136"/>
                <a:gd name="T4" fmla="*/ 59 w 115"/>
                <a:gd name="T5" fmla="*/ 0 h 136"/>
                <a:gd name="T6" fmla="*/ 74 w 115"/>
                <a:gd name="T7" fmla="*/ 3 h 136"/>
                <a:gd name="T8" fmla="*/ 86 w 115"/>
                <a:gd name="T9" fmla="*/ 6 h 136"/>
                <a:gd name="T10" fmla="*/ 92 w 115"/>
                <a:gd name="T11" fmla="*/ 9 h 136"/>
                <a:gd name="T12" fmla="*/ 101 w 115"/>
                <a:gd name="T13" fmla="*/ 18 h 136"/>
                <a:gd name="T14" fmla="*/ 104 w 115"/>
                <a:gd name="T15" fmla="*/ 27 h 136"/>
                <a:gd name="T16" fmla="*/ 104 w 115"/>
                <a:gd name="T17" fmla="*/ 39 h 136"/>
                <a:gd name="T18" fmla="*/ 104 w 115"/>
                <a:gd name="T19" fmla="*/ 47 h 136"/>
                <a:gd name="T20" fmla="*/ 101 w 115"/>
                <a:gd name="T21" fmla="*/ 53 h 136"/>
                <a:gd name="T22" fmla="*/ 95 w 115"/>
                <a:gd name="T23" fmla="*/ 62 h 136"/>
                <a:gd name="T24" fmla="*/ 89 w 115"/>
                <a:gd name="T25" fmla="*/ 68 h 136"/>
                <a:gd name="T26" fmla="*/ 80 w 115"/>
                <a:gd name="T27" fmla="*/ 71 h 136"/>
                <a:gd name="T28" fmla="*/ 68 w 115"/>
                <a:gd name="T29" fmla="*/ 74 h 136"/>
                <a:gd name="T30" fmla="*/ 74 w 115"/>
                <a:gd name="T31" fmla="*/ 77 h 136"/>
                <a:gd name="T32" fmla="*/ 77 w 115"/>
                <a:gd name="T33" fmla="*/ 80 h 136"/>
                <a:gd name="T34" fmla="*/ 86 w 115"/>
                <a:gd name="T35" fmla="*/ 89 h 136"/>
                <a:gd name="T36" fmla="*/ 92 w 115"/>
                <a:gd name="T37" fmla="*/ 98 h 136"/>
                <a:gd name="T38" fmla="*/ 115 w 115"/>
                <a:gd name="T39" fmla="*/ 136 h 136"/>
                <a:gd name="T40" fmla="*/ 95 w 115"/>
                <a:gd name="T41" fmla="*/ 136 h 136"/>
                <a:gd name="T42" fmla="*/ 77 w 115"/>
                <a:gd name="T43" fmla="*/ 106 h 136"/>
                <a:gd name="T44" fmla="*/ 71 w 115"/>
                <a:gd name="T45" fmla="*/ 98 h 136"/>
                <a:gd name="T46" fmla="*/ 65 w 115"/>
                <a:gd name="T47" fmla="*/ 89 h 136"/>
                <a:gd name="T48" fmla="*/ 59 w 115"/>
                <a:gd name="T49" fmla="*/ 83 h 136"/>
                <a:gd name="T50" fmla="*/ 56 w 115"/>
                <a:gd name="T51" fmla="*/ 80 h 136"/>
                <a:gd name="T52" fmla="*/ 53 w 115"/>
                <a:gd name="T53" fmla="*/ 77 h 136"/>
                <a:gd name="T54" fmla="*/ 48 w 115"/>
                <a:gd name="T55" fmla="*/ 77 h 136"/>
                <a:gd name="T56" fmla="*/ 45 w 115"/>
                <a:gd name="T57" fmla="*/ 77 h 136"/>
                <a:gd name="T58" fmla="*/ 39 w 115"/>
                <a:gd name="T59" fmla="*/ 77 h 136"/>
                <a:gd name="T60" fmla="*/ 18 w 115"/>
                <a:gd name="T61" fmla="*/ 77 h 136"/>
                <a:gd name="T62" fmla="*/ 18 w 115"/>
                <a:gd name="T63" fmla="*/ 136 h 136"/>
                <a:gd name="T64" fmla="*/ 0 w 115"/>
                <a:gd name="T65" fmla="*/ 136 h 136"/>
                <a:gd name="T66" fmla="*/ 18 w 115"/>
                <a:gd name="T67" fmla="*/ 59 h 136"/>
                <a:gd name="T68" fmla="*/ 56 w 115"/>
                <a:gd name="T69" fmla="*/ 59 h 136"/>
                <a:gd name="T70" fmla="*/ 65 w 115"/>
                <a:gd name="T71" fmla="*/ 59 h 136"/>
                <a:gd name="T72" fmla="*/ 74 w 115"/>
                <a:gd name="T73" fmla="*/ 56 h 136"/>
                <a:gd name="T74" fmla="*/ 80 w 115"/>
                <a:gd name="T75" fmla="*/ 53 h 136"/>
                <a:gd name="T76" fmla="*/ 83 w 115"/>
                <a:gd name="T77" fmla="*/ 50 h 136"/>
                <a:gd name="T78" fmla="*/ 86 w 115"/>
                <a:gd name="T79" fmla="*/ 44 h 136"/>
                <a:gd name="T80" fmla="*/ 86 w 115"/>
                <a:gd name="T81" fmla="*/ 39 h 136"/>
                <a:gd name="T82" fmla="*/ 86 w 115"/>
                <a:gd name="T83" fmla="*/ 30 h 136"/>
                <a:gd name="T84" fmla="*/ 80 w 115"/>
                <a:gd name="T85" fmla="*/ 24 h 136"/>
                <a:gd name="T86" fmla="*/ 74 w 115"/>
                <a:gd name="T87" fmla="*/ 21 h 136"/>
                <a:gd name="T88" fmla="*/ 68 w 115"/>
                <a:gd name="T89" fmla="*/ 18 h 136"/>
                <a:gd name="T90" fmla="*/ 59 w 115"/>
                <a:gd name="T91" fmla="*/ 18 h 136"/>
                <a:gd name="T92" fmla="*/ 18 w 115"/>
                <a:gd name="T93" fmla="*/ 18 h 136"/>
                <a:gd name="T94" fmla="*/ 18 w 115"/>
                <a:gd name="T95" fmla="*/ 59 h 1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5"/>
                <a:gd name="T145" fmla="*/ 0 h 136"/>
                <a:gd name="T146" fmla="*/ 115 w 115"/>
                <a:gd name="T147" fmla="*/ 136 h 1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5" h="136">
                  <a:moveTo>
                    <a:pt x="0" y="136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74" y="3"/>
                  </a:lnTo>
                  <a:lnTo>
                    <a:pt x="86" y="6"/>
                  </a:lnTo>
                  <a:lnTo>
                    <a:pt x="92" y="9"/>
                  </a:lnTo>
                  <a:lnTo>
                    <a:pt x="101" y="18"/>
                  </a:lnTo>
                  <a:lnTo>
                    <a:pt x="104" y="27"/>
                  </a:lnTo>
                  <a:lnTo>
                    <a:pt x="104" y="39"/>
                  </a:lnTo>
                  <a:lnTo>
                    <a:pt x="104" y="47"/>
                  </a:lnTo>
                  <a:lnTo>
                    <a:pt x="101" y="53"/>
                  </a:lnTo>
                  <a:lnTo>
                    <a:pt x="95" y="62"/>
                  </a:lnTo>
                  <a:lnTo>
                    <a:pt x="89" y="68"/>
                  </a:lnTo>
                  <a:lnTo>
                    <a:pt x="80" y="71"/>
                  </a:lnTo>
                  <a:lnTo>
                    <a:pt x="68" y="74"/>
                  </a:lnTo>
                  <a:lnTo>
                    <a:pt x="74" y="77"/>
                  </a:lnTo>
                  <a:lnTo>
                    <a:pt x="77" y="80"/>
                  </a:lnTo>
                  <a:lnTo>
                    <a:pt x="86" y="89"/>
                  </a:lnTo>
                  <a:lnTo>
                    <a:pt x="92" y="98"/>
                  </a:lnTo>
                  <a:lnTo>
                    <a:pt x="115" y="136"/>
                  </a:lnTo>
                  <a:lnTo>
                    <a:pt x="95" y="136"/>
                  </a:lnTo>
                  <a:lnTo>
                    <a:pt x="77" y="106"/>
                  </a:lnTo>
                  <a:lnTo>
                    <a:pt x="71" y="98"/>
                  </a:lnTo>
                  <a:lnTo>
                    <a:pt x="65" y="89"/>
                  </a:lnTo>
                  <a:lnTo>
                    <a:pt x="59" y="83"/>
                  </a:lnTo>
                  <a:lnTo>
                    <a:pt x="56" y="80"/>
                  </a:lnTo>
                  <a:lnTo>
                    <a:pt x="53" y="77"/>
                  </a:lnTo>
                  <a:lnTo>
                    <a:pt x="48" y="77"/>
                  </a:lnTo>
                  <a:lnTo>
                    <a:pt x="45" y="77"/>
                  </a:lnTo>
                  <a:lnTo>
                    <a:pt x="39" y="77"/>
                  </a:lnTo>
                  <a:lnTo>
                    <a:pt x="18" y="77"/>
                  </a:lnTo>
                  <a:lnTo>
                    <a:pt x="18" y="136"/>
                  </a:lnTo>
                  <a:lnTo>
                    <a:pt x="0" y="136"/>
                  </a:lnTo>
                  <a:close/>
                  <a:moveTo>
                    <a:pt x="18" y="59"/>
                  </a:moveTo>
                  <a:lnTo>
                    <a:pt x="56" y="59"/>
                  </a:lnTo>
                  <a:lnTo>
                    <a:pt x="65" y="59"/>
                  </a:lnTo>
                  <a:lnTo>
                    <a:pt x="74" y="56"/>
                  </a:lnTo>
                  <a:lnTo>
                    <a:pt x="80" y="53"/>
                  </a:lnTo>
                  <a:lnTo>
                    <a:pt x="83" y="50"/>
                  </a:lnTo>
                  <a:lnTo>
                    <a:pt x="86" y="44"/>
                  </a:lnTo>
                  <a:lnTo>
                    <a:pt x="86" y="39"/>
                  </a:lnTo>
                  <a:lnTo>
                    <a:pt x="86" y="30"/>
                  </a:lnTo>
                  <a:lnTo>
                    <a:pt x="80" y="24"/>
                  </a:lnTo>
                  <a:lnTo>
                    <a:pt x="74" y="21"/>
                  </a:lnTo>
                  <a:lnTo>
                    <a:pt x="68" y="18"/>
                  </a:lnTo>
                  <a:lnTo>
                    <a:pt x="59" y="18"/>
                  </a:lnTo>
                  <a:lnTo>
                    <a:pt x="18" y="18"/>
                  </a:lnTo>
                  <a:lnTo>
                    <a:pt x="1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11170" y="10345"/>
              <a:ext cx="53" cy="100"/>
            </a:xfrm>
            <a:custGeom>
              <a:avLst/>
              <a:gdLst>
                <a:gd name="T0" fmla="*/ 0 w 53"/>
                <a:gd name="T1" fmla="*/ 100 h 100"/>
                <a:gd name="T2" fmla="*/ 0 w 53"/>
                <a:gd name="T3" fmla="*/ 3 h 100"/>
                <a:gd name="T4" fmla="*/ 18 w 53"/>
                <a:gd name="T5" fmla="*/ 3 h 100"/>
                <a:gd name="T6" fmla="*/ 18 w 53"/>
                <a:gd name="T7" fmla="*/ 17 h 100"/>
                <a:gd name="T8" fmla="*/ 21 w 53"/>
                <a:gd name="T9" fmla="*/ 8 h 100"/>
                <a:gd name="T10" fmla="*/ 27 w 53"/>
                <a:gd name="T11" fmla="*/ 3 h 100"/>
                <a:gd name="T12" fmla="*/ 29 w 53"/>
                <a:gd name="T13" fmla="*/ 3 h 100"/>
                <a:gd name="T14" fmla="*/ 35 w 53"/>
                <a:gd name="T15" fmla="*/ 0 h 100"/>
                <a:gd name="T16" fmla="*/ 44 w 53"/>
                <a:gd name="T17" fmla="*/ 3 h 100"/>
                <a:gd name="T18" fmla="*/ 53 w 53"/>
                <a:gd name="T19" fmla="*/ 6 h 100"/>
                <a:gd name="T20" fmla="*/ 47 w 53"/>
                <a:gd name="T21" fmla="*/ 20 h 100"/>
                <a:gd name="T22" fmla="*/ 41 w 53"/>
                <a:gd name="T23" fmla="*/ 17 h 100"/>
                <a:gd name="T24" fmla="*/ 35 w 53"/>
                <a:gd name="T25" fmla="*/ 17 h 100"/>
                <a:gd name="T26" fmla="*/ 29 w 53"/>
                <a:gd name="T27" fmla="*/ 17 h 100"/>
                <a:gd name="T28" fmla="*/ 27 w 53"/>
                <a:gd name="T29" fmla="*/ 20 h 100"/>
                <a:gd name="T30" fmla="*/ 24 w 53"/>
                <a:gd name="T31" fmla="*/ 23 h 100"/>
                <a:gd name="T32" fmla="*/ 21 w 53"/>
                <a:gd name="T33" fmla="*/ 29 h 100"/>
                <a:gd name="T34" fmla="*/ 18 w 53"/>
                <a:gd name="T35" fmla="*/ 38 h 100"/>
                <a:gd name="T36" fmla="*/ 18 w 53"/>
                <a:gd name="T37" fmla="*/ 50 h 100"/>
                <a:gd name="T38" fmla="*/ 18 w 53"/>
                <a:gd name="T39" fmla="*/ 100 h 100"/>
                <a:gd name="T40" fmla="*/ 0 w 53"/>
                <a:gd name="T41" fmla="*/ 100 h 1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3"/>
                <a:gd name="T64" fmla="*/ 0 h 100"/>
                <a:gd name="T65" fmla="*/ 53 w 53"/>
                <a:gd name="T66" fmla="*/ 100 h 10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3" h="100">
                  <a:moveTo>
                    <a:pt x="0" y="100"/>
                  </a:moveTo>
                  <a:lnTo>
                    <a:pt x="0" y="3"/>
                  </a:lnTo>
                  <a:lnTo>
                    <a:pt x="18" y="3"/>
                  </a:lnTo>
                  <a:lnTo>
                    <a:pt x="18" y="17"/>
                  </a:lnTo>
                  <a:lnTo>
                    <a:pt x="21" y="8"/>
                  </a:lnTo>
                  <a:lnTo>
                    <a:pt x="27" y="3"/>
                  </a:lnTo>
                  <a:lnTo>
                    <a:pt x="29" y="3"/>
                  </a:lnTo>
                  <a:lnTo>
                    <a:pt x="35" y="0"/>
                  </a:lnTo>
                  <a:lnTo>
                    <a:pt x="44" y="3"/>
                  </a:lnTo>
                  <a:lnTo>
                    <a:pt x="53" y="6"/>
                  </a:lnTo>
                  <a:lnTo>
                    <a:pt x="47" y="20"/>
                  </a:lnTo>
                  <a:lnTo>
                    <a:pt x="41" y="17"/>
                  </a:lnTo>
                  <a:lnTo>
                    <a:pt x="35" y="17"/>
                  </a:lnTo>
                  <a:lnTo>
                    <a:pt x="29" y="17"/>
                  </a:lnTo>
                  <a:lnTo>
                    <a:pt x="27" y="20"/>
                  </a:lnTo>
                  <a:lnTo>
                    <a:pt x="24" y="23"/>
                  </a:lnTo>
                  <a:lnTo>
                    <a:pt x="21" y="29"/>
                  </a:lnTo>
                  <a:lnTo>
                    <a:pt x="18" y="38"/>
                  </a:lnTo>
                  <a:lnTo>
                    <a:pt x="18" y="50"/>
                  </a:lnTo>
                  <a:lnTo>
                    <a:pt x="18" y="10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4" name="Freeform 46"/>
            <p:cNvSpPr>
              <a:spLocks noEditPoints="1"/>
            </p:cNvSpPr>
            <p:nvPr/>
          </p:nvSpPr>
          <p:spPr bwMode="auto">
            <a:xfrm>
              <a:off x="11226" y="10345"/>
              <a:ext cx="88" cy="103"/>
            </a:xfrm>
            <a:custGeom>
              <a:avLst/>
              <a:gdLst>
                <a:gd name="T0" fmla="*/ 56 w 88"/>
                <a:gd name="T1" fmla="*/ 94 h 103"/>
                <a:gd name="T2" fmla="*/ 41 w 88"/>
                <a:gd name="T3" fmla="*/ 103 h 103"/>
                <a:gd name="T4" fmla="*/ 24 w 88"/>
                <a:gd name="T5" fmla="*/ 100 h 103"/>
                <a:gd name="T6" fmla="*/ 9 w 88"/>
                <a:gd name="T7" fmla="*/ 94 h 103"/>
                <a:gd name="T8" fmla="*/ 3 w 88"/>
                <a:gd name="T9" fmla="*/ 82 h 103"/>
                <a:gd name="T10" fmla="*/ 3 w 88"/>
                <a:gd name="T11" fmla="*/ 67 h 103"/>
                <a:gd name="T12" fmla="*/ 9 w 88"/>
                <a:gd name="T13" fmla="*/ 56 h 103"/>
                <a:gd name="T14" fmla="*/ 18 w 88"/>
                <a:gd name="T15" fmla="*/ 47 h 103"/>
                <a:gd name="T16" fmla="*/ 29 w 88"/>
                <a:gd name="T17" fmla="*/ 44 h 103"/>
                <a:gd name="T18" fmla="*/ 53 w 88"/>
                <a:gd name="T19" fmla="*/ 41 h 103"/>
                <a:gd name="T20" fmla="*/ 65 w 88"/>
                <a:gd name="T21" fmla="*/ 35 h 103"/>
                <a:gd name="T22" fmla="*/ 62 w 88"/>
                <a:gd name="T23" fmla="*/ 26 h 103"/>
                <a:gd name="T24" fmla="*/ 53 w 88"/>
                <a:gd name="T25" fmla="*/ 17 h 103"/>
                <a:gd name="T26" fmla="*/ 35 w 88"/>
                <a:gd name="T27" fmla="*/ 17 h 103"/>
                <a:gd name="T28" fmla="*/ 24 w 88"/>
                <a:gd name="T29" fmla="*/ 23 h 103"/>
                <a:gd name="T30" fmla="*/ 3 w 88"/>
                <a:gd name="T31" fmla="*/ 29 h 103"/>
                <a:gd name="T32" fmla="*/ 12 w 88"/>
                <a:gd name="T33" fmla="*/ 14 h 103"/>
                <a:gd name="T34" fmla="*/ 24 w 88"/>
                <a:gd name="T35" fmla="*/ 6 h 103"/>
                <a:gd name="T36" fmla="*/ 47 w 88"/>
                <a:gd name="T37" fmla="*/ 0 h 103"/>
                <a:gd name="T38" fmla="*/ 65 w 88"/>
                <a:gd name="T39" fmla="*/ 3 h 103"/>
                <a:gd name="T40" fmla="*/ 77 w 88"/>
                <a:gd name="T41" fmla="*/ 11 h 103"/>
                <a:gd name="T42" fmla="*/ 83 w 88"/>
                <a:gd name="T43" fmla="*/ 23 h 103"/>
                <a:gd name="T44" fmla="*/ 83 w 88"/>
                <a:gd name="T45" fmla="*/ 38 h 103"/>
                <a:gd name="T46" fmla="*/ 83 w 88"/>
                <a:gd name="T47" fmla="*/ 70 h 103"/>
                <a:gd name="T48" fmla="*/ 85 w 88"/>
                <a:gd name="T49" fmla="*/ 88 h 103"/>
                <a:gd name="T50" fmla="*/ 88 w 88"/>
                <a:gd name="T51" fmla="*/ 100 h 103"/>
                <a:gd name="T52" fmla="*/ 68 w 88"/>
                <a:gd name="T53" fmla="*/ 94 h 103"/>
                <a:gd name="T54" fmla="*/ 65 w 88"/>
                <a:gd name="T55" fmla="*/ 53 h 103"/>
                <a:gd name="T56" fmla="*/ 38 w 88"/>
                <a:gd name="T57" fmla="*/ 59 h 103"/>
                <a:gd name="T58" fmla="*/ 27 w 88"/>
                <a:gd name="T59" fmla="*/ 62 h 103"/>
                <a:gd name="T60" fmla="*/ 21 w 88"/>
                <a:gd name="T61" fmla="*/ 67 h 103"/>
                <a:gd name="T62" fmla="*/ 18 w 88"/>
                <a:gd name="T63" fmla="*/ 73 h 103"/>
                <a:gd name="T64" fmla="*/ 24 w 88"/>
                <a:gd name="T65" fmla="*/ 82 h 103"/>
                <a:gd name="T66" fmla="*/ 35 w 88"/>
                <a:gd name="T67" fmla="*/ 85 h 103"/>
                <a:gd name="T68" fmla="*/ 53 w 88"/>
                <a:gd name="T69" fmla="*/ 82 h 103"/>
                <a:gd name="T70" fmla="*/ 62 w 88"/>
                <a:gd name="T71" fmla="*/ 73 h 103"/>
                <a:gd name="T72" fmla="*/ 65 w 88"/>
                <a:gd name="T73" fmla="*/ 59 h 1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8"/>
                <a:gd name="T112" fmla="*/ 0 h 103"/>
                <a:gd name="T113" fmla="*/ 88 w 88"/>
                <a:gd name="T114" fmla="*/ 103 h 10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8" h="103">
                  <a:moveTo>
                    <a:pt x="65" y="88"/>
                  </a:moveTo>
                  <a:lnTo>
                    <a:pt x="56" y="94"/>
                  </a:lnTo>
                  <a:lnTo>
                    <a:pt x="50" y="100"/>
                  </a:lnTo>
                  <a:lnTo>
                    <a:pt x="41" y="103"/>
                  </a:lnTo>
                  <a:lnTo>
                    <a:pt x="32" y="103"/>
                  </a:lnTo>
                  <a:lnTo>
                    <a:pt x="24" y="100"/>
                  </a:lnTo>
                  <a:lnTo>
                    <a:pt x="15" y="100"/>
                  </a:lnTo>
                  <a:lnTo>
                    <a:pt x="9" y="94"/>
                  </a:lnTo>
                  <a:lnTo>
                    <a:pt x="6" y="88"/>
                  </a:lnTo>
                  <a:lnTo>
                    <a:pt x="3" y="82"/>
                  </a:lnTo>
                  <a:lnTo>
                    <a:pt x="0" y="73"/>
                  </a:lnTo>
                  <a:lnTo>
                    <a:pt x="3" y="67"/>
                  </a:lnTo>
                  <a:lnTo>
                    <a:pt x="6" y="62"/>
                  </a:lnTo>
                  <a:lnTo>
                    <a:pt x="9" y="56"/>
                  </a:lnTo>
                  <a:lnTo>
                    <a:pt x="12" y="53"/>
                  </a:lnTo>
                  <a:lnTo>
                    <a:pt x="18" y="47"/>
                  </a:lnTo>
                  <a:lnTo>
                    <a:pt x="24" y="47"/>
                  </a:lnTo>
                  <a:lnTo>
                    <a:pt x="29" y="44"/>
                  </a:lnTo>
                  <a:lnTo>
                    <a:pt x="35" y="44"/>
                  </a:lnTo>
                  <a:lnTo>
                    <a:pt x="53" y="41"/>
                  </a:lnTo>
                  <a:lnTo>
                    <a:pt x="65" y="38"/>
                  </a:lnTo>
                  <a:lnTo>
                    <a:pt x="65" y="35"/>
                  </a:lnTo>
                  <a:lnTo>
                    <a:pt x="62" y="26"/>
                  </a:lnTo>
                  <a:lnTo>
                    <a:pt x="59" y="20"/>
                  </a:lnTo>
                  <a:lnTo>
                    <a:pt x="53" y="17"/>
                  </a:lnTo>
                  <a:lnTo>
                    <a:pt x="44" y="17"/>
                  </a:lnTo>
                  <a:lnTo>
                    <a:pt x="35" y="17"/>
                  </a:lnTo>
                  <a:lnTo>
                    <a:pt x="29" y="20"/>
                  </a:lnTo>
                  <a:lnTo>
                    <a:pt x="24" y="23"/>
                  </a:lnTo>
                  <a:lnTo>
                    <a:pt x="21" y="32"/>
                  </a:lnTo>
                  <a:lnTo>
                    <a:pt x="3" y="29"/>
                  </a:lnTo>
                  <a:lnTo>
                    <a:pt x="6" y="20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35" y="3"/>
                  </a:lnTo>
                  <a:lnTo>
                    <a:pt x="47" y="0"/>
                  </a:lnTo>
                  <a:lnTo>
                    <a:pt x="59" y="3"/>
                  </a:lnTo>
                  <a:lnTo>
                    <a:pt x="65" y="3"/>
                  </a:lnTo>
                  <a:lnTo>
                    <a:pt x="74" y="6"/>
                  </a:lnTo>
                  <a:lnTo>
                    <a:pt x="77" y="11"/>
                  </a:lnTo>
                  <a:lnTo>
                    <a:pt x="80" y="17"/>
                  </a:lnTo>
                  <a:lnTo>
                    <a:pt x="83" y="23"/>
                  </a:lnTo>
                  <a:lnTo>
                    <a:pt x="83" y="29"/>
                  </a:lnTo>
                  <a:lnTo>
                    <a:pt x="83" y="38"/>
                  </a:lnTo>
                  <a:lnTo>
                    <a:pt x="83" y="59"/>
                  </a:lnTo>
                  <a:lnTo>
                    <a:pt x="83" y="70"/>
                  </a:lnTo>
                  <a:lnTo>
                    <a:pt x="83" y="79"/>
                  </a:lnTo>
                  <a:lnTo>
                    <a:pt x="85" y="88"/>
                  </a:lnTo>
                  <a:lnTo>
                    <a:pt x="85" y="94"/>
                  </a:lnTo>
                  <a:lnTo>
                    <a:pt x="88" y="100"/>
                  </a:lnTo>
                  <a:lnTo>
                    <a:pt x="71" y="100"/>
                  </a:lnTo>
                  <a:lnTo>
                    <a:pt x="68" y="94"/>
                  </a:lnTo>
                  <a:lnTo>
                    <a:pt x="65" y="88"/>
                  </a:lnTo>
                  <a:close/>
                  <a:moveTo>
                    <a:pt x="65" y="53"/>
                  </a:moveTo>
                  <a:lnTo>
                    <a:pt x="53" y="56"/>
                  </a:lnTo>
                  <a:lnTo>
                    <a:pt x="38" y="59"/>
                  </a:lnTo>
                  <a:lnTo>
                    <a:pt x="32" y="62"/>
                  </a:lnTo>
                  <a:lnTo>
                    <a:pt x="27" y="62"/>
                  </a:lnTo>
                  <a:lnTo>
                    <a:pt x="24" y="64"/>
                  </a:lnTo>
                  <a:lnTo>
                    <a:pt x="21" y="67"/>
                  </a:lnTo>
                  <a:lnTo>
                    <a:pt x="21" y="70"/>
                  </a:lnTo>
                  <a:lnTo>
                    <a:pt x="18" y="73"/>
                  </a:lnTo>
                  <a:lnTo>
                    <a:pt x="21" y="79"/>
                  </a:lnTo>
                  <a:lnTo>
                    <a:pt x="24" y="82"/>
                  </a:lnTo>
                  <a:lnTo>
                    <a:pt x="29" y="85"/>
                  </a:lnTo>
                  <a:lnTo>
                    <a:pt x="35" y="85"/>
                  </a:lnTo>
                  <a:lnTo>
                    <a:pt x="44" y="85"/>
                  </a:lnTo>
                  <a:lnTo>
                    <a:pt x="53" y="82"/>
                  </a:lnTo>
                  <a:lnTo>
                    <a:pt x="56" y="79"/>
                  </a:lnTo>
                  <a:lnTo>
                    <a:pt x="62" y="73"/>
                  </a:lnTo>
                  <a:lnTo>
                    <a:pt x="62" y="67"/>
                  </a:lnTo>
                  <a:lnTo>
                    <a:pt x="65" y="59"/>
                  </a:lnTo>
                  <a:lnTo>
                    <a:pt x="65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5" name="Freeform 47"/>
            <p:cNvSpPr>
              <a:spLocks noEditPoints="1"/>
            </p:cNvSpPr>
            <p:nvPr/>
          </p:nvSpPr>
          <p:spPr bwMode="auto">
            <a:xfrm>
              <a:off x="11329" y="10309"/>
              <a:ext cx="83" cy="139"/>
            </a:xfrm>
            <a:custGeom>
              <a:avLst/>
              <a:gdLst>
                <a:gd name="T0" fmla="*/ 65 w 83"/>
                <a:gd name="T1" fmla="*/ 136 h 139"/>
                <a:gd name="T2" fmla="*/ 65 w 83"/>
                <a:gd name="T3" fmla="*/ 121 h 139"/>
                <a:gd name="T4" fmla="*/ 59 w 83"/>
                <a:gd name="T5" fmla="*/ 130 h 139"/>
                <a:gd name="T6" fmla="*/ 50 w 83"/>
                <a:gd name="T7" fmla="*/ 136 h 139"/>
                <a:gd name="T8" fmla="*/ 41 w 83"/>
                <a:gd name="T9" fmla="*/ 139 h 139"/>
                <a:gd name="T10" fmla="*/ 30 w 83"/>
                <a:gd name="T11" fmla="*/ 136 h 139"/>
                <a:gd name="T12" fmla="*/ 21 w 83"/>
                <a:gd name="T13" fmla="*/ 133 h 139"/>
                <a:gd name="T14" fmla="*/ 12 w 83"/>
                <a:gd name="T15" fmla="*/ 124 h 139"/>
                <a:gd name="T16" fmla="*/ 6 w 83"/>
                <a:gd name="T17" fmla="*/ 115 h 139"/>
                <a:gd name="T18" fmla="*/ 0 w 83"/>
                <a:gd name="T19" fmla="*/ 100 h 139"/>
                <a:gd name="T20" fmla="*/ 0 w 83"/>
                <a:gd name="T21" fmla="*/ 89 h 139"/>
                <a:gd name="T22" fmla="*/ 0 w 83"/>
                <a:gd name="T23" fmla="*/ 74 h 139"/>
                <a:gd name="T24" fmla="*/ 3 w 83"/>
                <a:gd name="T25" fmla="*/ 62 h 139"/>
                <a:gd name="T26" fmla="*/ 12 w 83"/>
                <a:gd name="T27" fmla="*/ 50 h 139"/>
                <a:gd name="T28" fmla="*/ 18 w 83"/>
                <a:gd name="T29" fmla="*/ 44 h 139"/>
                <a:gd name="T30" fmla="*/ 30 w 83"/>
                <a:gd name="T31" fmla="*/ 39 h 139"/>
                <a:gd name="T32" fmla="*/ 41 w 83"/>
                <a:gd name="T33" fmla="*/ 36 h 139"/>
                <a:gd name="T34" fmla="*/ 47 w 83"/>
                <a:gd name="T35" fmla="*/ 39 h 139"/>
                <a:gd name="T36" fmla="*/ 56 w 83"/>
                <a:gd name="T37" fmla="*/ 42 h 139"/>
                <a:gd name="T38" fmla="*/ 62 w 83"/>
                <a:gd name="T39" fmla="*/ 44 h 139"/>
                <a:gd name="T40" fmla="*/ 65 w 83"/>
                <a:gd name="T41" fmla="*/ 53 h 139"/>
                <a:gd name="T42" fmla="*/ 65 w 83"/>
                <a:gd name="T43" fmla="*/ 0 h 139"/>
                <a:gd name="T44" fmla="*/ 83 w 83"/>
                <a:gd name="T45" fmla="*/ 0 h 139"/>
                <a:gd name="T46" fmla="*/ 83 w 83"/>
                <a:gd name="T47" fmla="*/ 136 h 139"/>
                <a:gd name="T48" fmla="*/ 65 w 83"/>
                <a:gd name="T49" fmla="*/ 136 h 139"/>
                <a:gd name="T50" fmla="*/ 18 w 83"/>
                <a:gd name="T51" fmla="*/ 89 h 139"/>
                <a:gd name="T52" fmla="*/ 18 w 83"/>
                <a:gd name="T53" fmla="*/ 98 h 139"/>
                <a:gd name="T54" fmla="*/ 21 w 83"/>
                <a:gd name="T55" fmla="*/ 106 h 139"/>
                <a:gd name="T56" fmla="*/ 24 w 83"/>
                <a:gd name="T57" fmla="*/ 115 h 139"/>
                <a:gd name="T58" fmla="*/ 33 w 83"/>
                <a:gd name="T59" fmla="*/ 121 h 139"/>
                <a:gd name="T60" fmla="*/ 41 w 83"/>
                <a:gd name="T61" fmla="*/ 121 h 139"/>
                <a:gd name="T62" fmla="*/ 50 w 83"/>
                <a:gd name="T63" fmla="*/ 121 h 139"/>
                <a:gd name="T64" fmla="*/ 59 w 83"/>
                <a:gd name="T65" fmla="*/ 115 h 139"/>
                <a:gd name="T66" fmla="*/ 62 w 83"/>
                <a:gd name="T67" fmla="*/ 106 h 139"/>
                <a:gd name="T68" fmla="*/ 65 w 83"/>
                <a:gd name="T69" fmla="*/ 100 h 139"/>
                <a:gd name="T70" fmla="*/ 65 w 83"/>
                <a:gd name="T71" fmla="*/ 89 h 139"/>
                <a:gd name="T72" fmla="*/ 65 w 83"/>
                <a:gd name="T73" fmla="*/ 77 h 139"/>
                <a:gd name="T74" fmla="*/ 62 w 83"/>
                <a:gd name="T75" fmla="*/ 68 h 139"/>
                <a:gd name="T76" fmla="*/ 59 w 83"/>
                <a:gd name="T77" fmla="*/ 62 h 139"/>
                <a:gd name="T78" fmla="*/ 53 w 83"/>
                <a:gd name="T79" fmla="*/ 56 h 139"/>
                <a:gd name="T80" fmla="*/ 47 w 83"/>
                <a:gd name="T81" fmla="*/ 53 h 139"/>
                <a:gd name="T82" fmla="*/ 41 w 83"/>
                <a:gd name="T83" fmla="*/ 53 h 139"/>
                <a:gd name="T84" fmla="*/ 36 w 83"/>
                <a:gd name="T85" fmla="*/ 53 h 139"/>
                <a:gd name="T86" fmla="*/ 30 w 83"/>
                <a:gd name="T87" fmla="*/ 56 h 139"/>
                <a:gd name="T88" fmla="*/ 24 w 83"/>
                <a:gd name="T89" fmla="*/ 62 h 139"/>
                <a:gd name="T90" fmla="*/ 21 w 83"/>
                <a:gd name="T91" fmla="*/ 68 h 139"/>
                <a:gd name="T92" fmla="*/ 18 w 83"/>
                <a:gd name="T93" fmla="*/ 77 h 139"/>
                <a:gd name="T94" fmla="*/ 18 w 83"/>
                <a:gd name="T95" fmla="*/ 89 h 13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3"/>
                <a:gd name="T145" fmla="*/ 0 h 139"/>
                <a:gd name="T146" fmla="*/ 83 w 83"/>
                <a:gd name="T147" fmla="*/ 139 h 13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3" h="139">
                  <a:moveTo>
                    <a:pt x="65" y="136"/>
                  </a:moveTo>
                  <a:lnTo>
                    <a:pt x="65" y="121"/>
                  </a:lnTo>
                  <a:lnTo>
                    <a:pt x="59" y="130"/>
                  </a:lnTo>
                  <a:lnTo>
                    <a:pt x="50" y="136"/>
                  </a:lnTo>
                  <a:lnTo>
                    <a:pt x="41" y="139"/>
                  </a:lnTo>
                  <a:lnTo>
                    <a:pt x="30" y="136"/>
                  </a:lnTo>
                  <a:lnTo>
                    <a:pt x="21" y="133"/>
                  </a:lnTo>
                  <a:lnTo>
                    <a:pt x="12" y="124"/>
                  </a:lnTo>
                  <a:lnTo>
                    <a:pt x="6" y="115"/>
                  </a:lnTo>
                  <a:lnTo>
                    <a:pt x="0" y="100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62"/>
                  </a:lnTo>
                  <a:lnTo>
                    <a:pt x="12" y="50"/>
                  </a:lnTo>
                  <a:lnTo>
                    <a:pt x="18" y="44"/>
                  </a:lnTo>
                  <a:lnTo>
                    <a:pt x="30" y="39"/>
                  </a:lnTo>
                  <a:lnTo>
                    <a:pt x="41" y="36"/>
                  </a:lnTo>
                  <a:lnTo>
                    <a:pt x="47" y="39"/>
                  </a:lnTo>
                  <a:lnTo>
                    <a:pt x="56" y="42"/>
                  </a:lnTo>
                  <a:lnTo>
                    <a:pt x="62" y="44"/>
                  </a:lnTo>
                  <a:lnTo>
                    <a:pt x="65" y="53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83" y="136"/>
                  </a:lnTo>
                  <a:lnTo>
                    <a:pt x="65" y="136"/>
                  </a:lnTo>
                  <a:close/>
                  <a:moveTo>
                    <a:pt x="18" y="89"/>
                  </a:moveTo>
                  <a:lnTo>
                    <a:pt x="18" y="98"/>
                  </a:lnTo>
                  <a:lnTo>
                    <a:pt x="21" y="106"/>
                  </a:lnTo>
                  <a:lnTo>
                    <a:pt x="24" y="115"/>
                  </a:lnTo>
                  <a:lnTo>
                    <a:pt x="33" y="121"/>
                  </a:lnTo>
                  <a:lnTo>
                    <a:pt x="41" y="121"/>
                  </a:lnTo>
                  <a:lnTo>
                    <a:pt x="50" y="121"/>
                  </a:lnTo>
                  <a:lnTo>
                    <a:pt x="59" y="115"/>
                  </a:lnTo>
                  <a:lnTo>
                    <a:pt x="62" y="106"/>
                  </a:lnTo>
                  <a:lnTo>
                    <a:pt x="65" y="100"/>
                  </a:lnTo>
                  <a:lnTo>
                    <a:pt x="65" y="89"/>
                  </a:lnTo>
                  <a:lnTo>
                    <a:pt x="65" y="77"/>
                  </a:lnTo>
                  <a:lnTo>
                    <a:pt x="62" y="68"/>
                  </a:lnTo>
                  <a:lnTo>
                    <a:pt x="59" y="62"/>
                  </a:lnTo>
                  <a:lnTo>
                    <a:pt x="53" y="56"/>
                  </a:lnTo>
                  <a:lnTo>
                    <a:pt x="47" y="53"/>
                  </a:lnTo>
                  <a:lnTo>
                    <a:pt x="41" y="53"/>
                  </a:lnTo>
                  <a:lnTo>
                    <a:pt x="36" y="53"/>
                  </a:lnTo>
                  <a:lnTo>
                    <a:pt x="30" y="56"/>
                  </a:lnTo>
                  <a:lnTo>
                    <a:pt x="24" y="62"/>
                  </a:lnTo>
                  <a:lnTo>
                    <a:pt x="21" y="68"/>
                  </a:lnTo>
                  <a:lnTo>
                    <a:pt x="18" y="77"/>
                  </a:lnTo>
                  <a:lnTo>
                    <a:pt x="18" y="8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6" name="Line 48"/>
            <p:cNvSpPr>
              <a:spLocks noChangeShapeType="1"/>
            </p:cNvSpPr>
            <p:nvPr/>
          </p:nvSpPr>
          <p:spPr bwMode="auto">
            <a:xfrm>
              <a:off x="10189" y="8274"/>
              <a:ext cx="1" cy="332"/>
            </a:xfrm>
            <a:prstGeom prst="line">
              <a:avLst/>
            </a:pr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7" name="Line 49"/>
            <p:cNvSpPr>
              <a:spLocks noChangeShapeType="1"/>
            </p:cNvSpPr>
            <p:nvPr/>
          </p:nvSpPr>
          <p:spPr bwMode="auto">
            <a:xfrm>
              <a:off x="10189" y="8942"/>
              <a:ext cx="1" cy="333"/>
            </a:xfrm>
            <a:prstGeom prst="line">
              <a:avLst/>
            </a:pr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8" name="Line 50"/>
            <p:cNvSpPr>
              <a:spLocks noChangeShapeType="1"/>
            </p:cNvSpPr>
            <p:nvPr/>
          </p:nvSpPr>
          <p:spPr bwMode="auto">
            <a:xfrm>
              <a:off x="10189" y="9611"/>
              <a:ext cx="1" cy="333"/>
            </a:xfrm>
            <a:prstGeom prst="line">
              <a:avLst/>
            </a:pr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49" name="Line 51"/>
            <p:cNvSpPr>
              <a:spLocks noChangeShapeType="1"/>
            </p:cNvSpPr>
            <p:nvPr/>
          </p:nvSpPr>
          <p:spPr bwMode="auto">
            <a:xfrm>
              <a:off x="10189" y="10277"/>
              <a:ext cx="1" cy="336"/>
            </a:xfrm>
            <a:prstGeom prst="line">
              <a:avLst/>
            </a:pr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50" name="Line 52"/>
            <p:cNvSpPr>
              <a:spLocks noChangeShapeType="1"/>
            </p:cNvSpPr>
            <p:nvPr/>
          </p:nvSpPr>
          <p:spPr bwMode="auto">
            <a:xfrm>
              <a:off x="10189" y="10946"/>
              <a:ext cx="1" cy="336"/>
            </a:xfrm>
            <a:prstGeom prst="line">
              <a:avLst/>
            </a:prstGeom>
            <a:noFill/>
            <a:ln w="2032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51" name="Rectangle 53"/>
            <p:cNvSpPr>
              <a:spLocks noChangeArrowheads="1"/>
            </p:cNvSpPr>
            <p:nvPr/>
          </p:nvSpPr>
          <p:spPr bwMode="auto">
            <a:xfrm>
              <a:off x="10840" y="9454"/>
              <a:ext cx="720" cy="10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52" name="Rectangle 54"/>
            <p:cNvSpPr>
              <a:spLocks noChangeArrowheads="1"/>
            </p:cNvSpPr>
            <p:nvPr/>
          </p:nvSpPr>
          <p:spPr bwMode="auto">
            <a:xfrm>
              <a:off x="8500" y="9994"/>
              <a:ext cx="36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aphicFrame>
          <p:nvGraphicFramePr>
            <p:cNvPr id="53" name="Object 55"/>
            <p:cNvGraphicFramePr>
              <a:graphicFrameLocks noChangeAspect="1"/>
            </p:cNvGraphicFramePr>
            <p:nvPr/>
          </p:nvGraphicFramePr>
          <p:xfrm>
            <a:off x="8500" y="9994"/>
            <a:ext cx="380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44" name="Equation" r:id="rId3" imgW="215640" imgH="228600" progId="Equation.DSMT4">
                    <p:embed/>
                  </p:oleObj>
                </mc:Choice>
                <mc:Fallback>
                  <p:oleObj name="Equation" r:id="rId3" imgW="21564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00" y="9994"/>
                          <a:ext cx="380" cy="3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Object 56"/>
            <p:cNvGraphicFramePr>
              <a:graphicFrameLocks noChangeAspect="1"/>
            </p:cNvGraphicFramePr>
            <p:nvPr/>
          </p:nvGraphicFramePr>
          <p:xfrm>
            <a:off x="10839" y="10354"/>
            <a:ext cx="321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45" name="Equation" r:id="rId5" imgW="203040" imgH="228600" progId="Equation.DSMT4">
                    <p:embed/>
                  </p:oleObj>
                </mc:Choice>
                <mc:Fallback>
                  <p:oleObj name="Equation" r:id="rId5" imgW="20304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39" y="10354"/>
                          <a:ext cx="321" cy="3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Object 57"/>
            <p:cNvGraphicFramePr>
              <a:graphicFrameLocks noChangeAspect="1"/>
            </p:cNvGraphicFramePr>
            <p:nvPr/>
          </p:nvGraphicFramePr>
          <p:xfrm>
            <a:off x="10839" y="9634"/>
            <a:ext cx="401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46" name="Equation" r:id="rId7" imgW="253800" imgH="228600" progId="Equation.DSMT4">
                    <p:embed/>
                  </p:oleObj>
                </mc:Choice>
                <mc:Fallback>
                  <p:oleObj name="Equation" r:id="rId7" imgW="2538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39" y="9634"/>
                          <a:ext cx="401" cy="3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Object 58"/>
            <p:cNvGraphicFramePr>
              <a:graphicFrameLocks noChangeAspect="1"/>
            </p:cNvGraphicFramePr>
            <p:nvPr/>
          </p:nvGraphicFramePr>
          <p:xfrm>
            <a:off x="9400" y="8194"/>
            <a:ext cx="560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47" name="Equation" r:id="rId9" imgW="139680" imgH="164880" progId="Equation.DSMT4">
                    <p:embed/>
                  </p:oleObj>
                </mc:Choice>
                <mc:Fallback>
                  <p:oleObj name="Equation" r:id="rId9" imgW="139680" imgH="164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00" y="8194"/>
                          <a:ext cx="560" cy="36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Object 59"/>
            <p:cNvGraphicFramePr>
              <a:graphicFrameLocks noChangeAspect="1"/>
            </p:cNvGraphicFramePr>
            <p:nvPr/>
          </p:nvGraphicFramePr>
          <p:xfrm>
            <a:off x="10840" y="8914"/>
            <a:ext cx="611" cy="3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48" name="Equation" r:id="rId11" imgW="152280" imgH="177480" progId="Equation.DSMT4">
                    <p:embed/>
                  </p:oleObj>
                </mc:Choice>
                <mc:Fallback>
                  <p:oleObj name="Equation" r:id="rId11" imgW="15228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40" y="8914"/>
                          <a:ext cx="611" cy="3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8" name="Text Box 60"/>
            <p:cNvSpPr txBox="1">
              <a:spLocks noChangeArrowheads="1"/>
            </p:cNvSpPr>
            <p:nvPr/>
          </p:nvSpPr>
          <p:spPr bwMode="auto">
            <a:xfrm>
              <a:off x="8680" y="11434"/>
              <a:ext cx="108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sv-SE" sz="1200" smtClean="0">
                  <a:solidFill>
                    <a:srgbClr val="000000"/>
                  </a:solidFill>
                  <a:latin typeface="Times" pitchFamily="18" charset="0"/>
                </a:rPr>
                <a:t>Matching</a:t>
              </a:r>
              <a:endParaRPr lang="en-GB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59" name="Text Box 61"/>
            <p:cNvSpPr txBox="1">
              <a:spLocks noChangeArrowheads="1"/>
            </p:cNvSpPr>
            <p:nvPr/>
          </p:nvSpPr>
          <p:spPr bwMode="auto">
            <a:xfrm>
              <a:off x="10660" y="11434"/>
              <a:ext cx="90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sv-SE" sz="1200" smtClean="0">
                  <a:solidFill>
                    <a:srgbClr val="000000"/>
                  </a:solidFill>
                  <a:latin typeface="Times" pitchFamily="18" charset="0"/>
                </a:rPr>
                <a:t>Antenna</a:t>
              </a:r>
              <a:endParaRPr lang="en-GB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pSp>
        <p:nvGrpSpPr>
          <p:cNvPr id="61" name="Group 77"/>
          <p:cNvGrpSpPr>
            <a:grpSpLocks/>
          </p:cNvGrpSpPr>
          <p:nvPr/>
        </p:nvGrpSpPr>
        <p:grpSpPr bwMode="auto">
          <a:xfrm>
            <a:off x="6659563" y="1196975"/>
            <a:ext cx="1298575" cy="1825625"/>
            <a:chOff x="4332" y="754"/>
            <a:chExt cx="818" cy="1150"/>
          </a:xfrm>
        </p:grpSpPr>
        <p:pic>
          <p:nvPicPr>
            <p:cNvPr id="62" name="Picture 65" descr="MCDD01775_0000[1]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332" y="754"/>
              <a:ext cx="818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Line 66"/>
            <p:cNvSpPr>
              <a:spLocks noChangeShapeType="1"/>
            </p:cNvSpPr>
            <p:nvPr/>
          </p:nvSpPr>
          <p:spPr bwMode="auto">
            <a:xfrm>
              <a:off x="4740" y="1706"/>
              <a:ext cx="40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4" name="Text Box 67"/>
            <p:cNvSpPr txBox="1">
              <a:spLocks noChangeArrowheads="1"/>
            </p:cNvSpPr>
            <p:nvPr/>
          </p:nvSpPr>
          <p:spPr bwMode="auto">
            <a:xfrm>
              <a:off x="4818" y="1616"/>
              <a:ext cx="20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sv-SE" smtClean="0">
                  <a:solidFill>
                    <a:srgbClr val="000000"/>
                  </a:solidFill>
                </a:rPr>
                <a:t>a</a:t>
              </a:r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65" name="Line 68"/>
            <p:cNvSpPr>
              <a:spLocks noChangeShapeType="1"/>
            </p:cNvSpPr>
            <p:nvPr/>
          </p:nvSpPr>
          <p:spPr bwMode="auto">
            <a:xfrm flipV="1">
              <a:off x="4740" y="1162"/>
              <a:ext cx="0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6" name="Line 69"/>
            <p:cNvSpPr>
              <a:spLocks noChangeShapeType="1"/>
            </p:cNvSpPr>
            <p:nvPr/>
          </p:nvSpPr>
          <p:spPr bwMode="auto">
            <a:xfrm flipV="1">
              <a:off x="5148" y="1162"/>
              <a:ext cx="0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aphicFrame>
        <p:nvGraphicFramePr>
          <p:cNvPr id="6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006691"/>
              </p:ext>
            </p:extLst>
          </p:nvPr>
        </p:nvGraphicFramePr>
        <p:xfrm>
          <a:off x="466725" y="4292600"/>
          <a:ext cx="2303463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749" name="Equation" r:id="rId14" imgW="1524000" imgH="457200" progId="Equation.DSMT4">
                  <p:embed/>
                </p:oleObj>
              </mc:Choice>
              <mc:Fallback>
                <p:oleObj name="Equation" r:id="rId14" imgW="15240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4292600"/>
                        <a:ext cx="2303463" cy="690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016348"/>
              </p:ext>
            </p:extLst>
          </p:nvPr>
        </p:nvGraphicFramePr>
        <p:xfrm>
          <a:off x="395288" y="2779713"/>
          <a:ext cx="2374900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750" name="Equation" r:id="rId16" imgW="1473200" imgH="419100" progId="Equation.DSMT4">
                  <p:embed/>
                </p:oleObj>
              </mc:Choice>
              <mc:Fallback>
                <p:oleObj name="Equation" r:id="rId16" imgW="1473200" imgH="419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779713"/>
                        <a:ext cx="2374900" cy="67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ectangle 72"/>
          <p:cNvSpPr>
            <a:spLocks noChangeArrowheads="1"/>
          </p:cNvSpPr>
          <p:nvPr/>
        </p:nvSpPr>
        <p:spPr bwMode="auto">
          <a:xfrm>
            <a:off x="6300788" y="3068638"/>
            <a:ext cx="2447925" cy="22320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70" name="Text Box 74"/>
          <p:cNvSpPr txBox="1">
            <a:spLocks noChangeArrowheads="1"/>
          </p:cNvSpPr>
          <p:nvPr/>
        </p:nvSpPr>
        <p:spPr bwMode="auto">
          <a:xfrm>
            <a:off x="6227763" y="5373688"/>
            <a:ext cx="2916237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z="1600" smtClean="0">
                <a:solidFill>
                  <a:srgbClr val="000000"/>
                </a:solidFill>
              </a:rPr>
              <a:t>Equivalent circuit of resonant antenna</a:t>
            </a:r>
            <a:endParaRPr lang="en-GB" sz="1600" smtClean="0">
              <a:solidFill>
                <a:srgbClr val="000000"/>
              </a:solidFill>
            </a:endParaRPr>
          </a:p>
        </p:txBody>
      </p:sp>
      <p:sp>
        <p:nvSpPr>
          <p:cNvPr id="71" name="Rectangle 81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Size vs. Q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72" name="Group 84"/>
          <p:cNvGrpSpPr>
            <a:grpSpLocks/>
          </p:cNvGrpSpPr>
          <p:nvPr/>
        </p:nvGrpSpPr>
        <p:grpSpPr bwMode="auto">
          <a:xfrm>
            <a:off x="3708400" y="4221163"/>
            <a:ext cx="2159000" cy="2017712"/>
            <a:chOff x="2336" y="2659"/>
            <a:chExt cx="1360" cy="1271"/>
          </a:xfrm>
        </p:grpSpPr>
        <p:pic>
          <p:nvPicPr>
            <p:cNvPr id="73" name="Picture 79" descr="MCj00788110000[1]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2336" y="2659"/>
              <a:ext cx="1360" cy="1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Text Box 82"/>
            <p:cNvSpPr txBox="1">
              <a:spLocks noChangeArrowheads="1"/>
            </p:cNvSpPr>
            <p:nvPr/>
          </p:nvSpPr>
          <p:spPr bwMode="auto">
            <a:xfrm rot="1920000">
              <a:off x="2472" y="3748"/>
              <a:ext cx="222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 b="1" smtClean="0">
                  <a:solidFill>
                    <a:srgbClr val="FC0128"/>
                  </a:solidFill>
                  <a:latin typeface="Times" pitchFamily="18" charset="0"/>
                </a:rPr>
                <a:t>TE</a:t>
              </a:r>
              <a:endParaRPr lang="en-GB" sz="1000" b="1" smtClean="0">
                <a:solidFill>
                  <a:srgbClr val="FC0128"/>
                </a:solidFill>
                <a:latin typeface="Times" pitchFamily="18" charset="0"/>
              </a:endParaRPr>
            </a:p>
          </p:txBody>
        </p:sp>
        <p:sp>
          <p:nvSpPr>
            <p:cNvPr id="75" name="Text Box 83"/>
            <p:cNvSpPr txBox="1">
              <a:spLocks noChangeArrowheads="1"/>
            </p:cNvSpPr>
            <p:nvPr/>
          </p:nvSpPr>
          <p:spPr bwMode="auto">
            <a:xfrm rot="-4260000">
              <a:off x="2515" y="3518"/>
              <a:ext cx="245" cy="1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 b="1" smtClean="0">
                  <a:solidFill>
                    <a:srgbClr val="FC0128"/>
                  </a:solidFill>
                  <a:latin typeface="Times" pitchFamily="18" charset="0"/>
                </a:rPr>
                <a:t>TM</a:t>
              </a:r>
              <a:endParaRPr lang="en-GB" sz="1000" b="1" smtClean="0">
                <a:solidFill>
                  <a:srgbClr val="FC0128"/>
                </a:solidFill>
                <a:latin typeface="Times" pitchFamily="18" charset="0"/>
              </a:endParaRPr>
            </a:p>
          </p:txBody>
        </p:sp>
      </p:grpSp>
      <p:sp>
        <p:nvSpPr>
          <p:cNvPr id="76" name="Text Box 85"/>
          <p:cNvSpPr txBox="1">
            <a:spLocks noChangeArrowheads="1"/>
          </p:cNvSpPr>
          <p:nvPr/>
        </p:nvSpPr>
        <p:spPr bwMode="auto">
          <a:xfrm>
            <a:off x="250825" y="3644900"/>
            <a:ext cx="4176713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1600" b="1" smtClean="0">
                <a:solidFill>
                  <a:srgbClr val="000000"/>
                </a:solidFill>
              </a:rPr>
              <a:t>Any combination</a:t>
            </a:r>
            <a:r>
              <a:rPr lang="sv-SE" sz="1600" smtClean="0">
                <a:solidFill>
                  <a:srgbClr val="000000"/>
                </a:solidFill>
              </a:rPr>
              <a:t> of basic TE and TM modes: </a:t>
            </a:r>
          </a:p>
          <a:p>
            <a:r>
              <a:rPr lang="sv-SE" sz="1600" smtClean="0">
                <a:solidFill>
                  <a:srgbClr val="000000"/>
                </a:solidFill>
              </a:rPr>
              <a:t> (Harrington, Kwon)</a:t>
            </a:r>
            <a:endParaRPr lang="en-GB" sz="1600" smtClean="0">
              <a:solidFill>
                <a:srgbClr val="00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50825" y="5785677"/>
            <a:ext cx="2791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FF0000"/>
                </a:solidFill>
              </a:rPr>
              <a:t>Q is linked with </a:t>
            </a:r>
            <a:r>
              <a:rPr lang="sv-SE" b="1" i="1" dirty="0" smtClean="0">
                <a:solidFill>
                  <a:srgbClr val="FF0000"/>
                </a:solidFill>
              </a:rPr>
              <a:t>size </a:t>
            </a:r>
            <a:endParaRPr lang="sv-SE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964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1676400"/>
          </a:xfrm>
        </p:spPr>
        <p:txBody>
          <a:bodyPr/>
          <a:lstStyle/>
          <a:p>
            <a:r>
              <a:rPr lang="en-US" sz="4000" dirty="0" smtClean="0"/>
              <a:t>Soft and hard surfaces originate from </a:t>
            </a:r>
            <a:br>
              <a:rPr lang="en-US" sz="4000" dirty="0" smtClean="0"/>
            </a:br>
            <a:r>
              <a:rPr lang="en-US" sz="4000" dirty="0" smtClean="0"/>
              <a:t>acoustics and diffraction theory</a:t>
            </a:r>
            <a:br>
              <a:rPr lang="en-US" sz="4000" dirty="0" smtClean="0"/>
            </a:br>
            <a:r>
              <a:rPr lang="en-US" sz="4000" i="1" dirty="0" smtClean="0">
                <a:solidFill>
                  <a:schemeClr val="tx1"/>
                </a:solidFill>
              </a:rPr>
              <a:t>p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is acoustic pressure</a:t>
            </a:r>
            <a:endParaRPr lang="en-US" sz="3200" dirty="0" smtClean="0"/>
          </a:p>
        </p:txBody>
      </p:sp>
      <p:graphicFrame>
        <p:nvGraphicFramePr>
          <p:cNvPr id="600067" name="Group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28616366"/>
              </p:ext>
            </p:extLst>
          </p:nvPr>
        </p:nvGraphicFramePr>
        <p:xfrm>
          <a:off x="304800" y="2193925"/>
          <a:ext cx="8153400" cy="4114800"/>
        </p:xfrm>
        <a:graphic>
          <a:graphicData uri="http://schemas.openxmlformats.org/drawingml/2006/table">
            <a:tbl>
              <a:tblPr/>
              <a:tblGrid>
                <a:gridCol w="1981200"/>
                <a:gridCol w="3581400"/>
                <a:gridCol w="25908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Surface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Boundary condition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Wave propagating at surface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Soft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33800" y="3733800"/>
          <a:ext cx="14033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486" name="Equation" r:id="rId4" imgW="368280" imgH="203040" progId="Equation.3">
                  <p:embed/>
                </p:oleObj>
              </mc:Choice>
              <mc:Fallback>
                <p:oleObj name="Equation" r:id="rId4" imgW="3682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733800"/>
                        <a:ext cx="140335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463566"/>
              </p:ext>
            </p:extLst>
          </p:nvPr>
        </p:nvGraphicFramePr>
        <p:xfrm>
          <a:off x="2535238" y="5029200"/>
          <a:ext cx="3005137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487" name="Equation" r:id="rId6" imgW="901440" imgH="355320" progId="Equation.3">
                  <p:embed/>
                </p:oleObj>
              </mc:Choice>
              <mc:Fallback>
                <p:oleObj name="Equation" r:id="rId6" imgW="9014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5029200"/>
                        <a:ext cx="3005137" cy="1185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31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11188" y="1484313"/>
            <a:ext cx="77724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tabLst>
                <a:tab pos="1162050" algn="l"/>
                <a:tab pos="1257300" algn="l"/>
              </a:tabLst>
            </a:pPr>
            <a:r>
              <a:rPr lang="sv-SE" sz="2800" b="1" i="1" kern="0" smtClean="0">
                <a:latin typeface="Times New Roman" pitchFamily="18" charset="0"/>
              </a:rPr>
              <a:t>Single-resonance type of antenna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  <a:tabLst>
                <a:tab pos="1162050" algn="l"/>
                <a:tab pos="1257300" algn="l"/>
              </a:tabLst>
            </a:pPr>
            <a:endParaRPr lang="sv-SE" sz="2800" b="1" i="1" kern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tabLst>
                <a:tab pos="1162050" algn="l"/>
                <a:tab pos="1257300" algn="l"/>
              </a:tabLst>
            </a:pPr>
            <a:endParaRPr lang="sv-SE" sz="2800" b="1" i="1" kern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tabLst>
                <a:tab pos="1162050" algn="l"/>
                <a:tab pos="1257300" algn="l"/>
              </a:tabLst>
            </a:pPr>
            <a:endParaRPr lang="sv-SE" sz="2800" b="1" i="1" kern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tabLst>
                <a:tab pos="1162050" algn="l"/>
                <a:tab pos="1257300" algn="l"/>
              </a:tabLst>
            </a:pPr>
            <a:r>
              <a:rPr lang="sv-SE" sz="2800" b="1" i="1" kern="0" smtClean="0">
                <a:latin typeface="Times New Roman" pitchFamily="18" charset="0"/>
              </a:rPr>
              <a:t>2.	Wideband gradual-transition-type small antennas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tabLst>
                <a:tab pos="1162050" algn="l"/>
                <a:tab pos="1257300" algn="l"/>
              </a:tabLst>
            </a:pPr>
            <a:endParaRPr lang="sv-SE" sz="2800" b="1" i="1" kern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  <a:tabLst>
                <a:tab pos="1162050" algn="l"/>
                <a:tab pos="1257300" algn="l"/>
              </a:tabLst>
            </a:pPr>
            <a:r>
              <a:rPr lang="sv-SE" sz="2800" b="1" i="1" kern="0" smtClean="0">
                <a:latin typeface="Times New Roman" pitchFamily="18" charset="0"/>
              </a:rPr>
              <a:t>3.	Multiple resonance-type</a:t>
            </a:r>
            <a:br>
              <a:rPr lang="sv-SE" sz="2800" b="1" i="1" kern="0" smtClean="0">
                <a:latin typeface="Times New Roman" pitchFamily="18" charset="0"/>
              </a:rPr>
            </a:br>
            <a:r>
              <a:rPr lang="sv-SE" sz="2800" b="1" i="1" kern="0" smtClean="0">
                <a:latin typeface="Times New Roman" pitchFamily="18" charset="0"/>
              </a:rPr>
              <a:t>small antennas</a:t>
            </a:r>
            <a:endParaRPr lang="en-GB" sz="2800" b="1" i="1" kern="0" dirty="0" smtClean="0">
              <a:latin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Different types of Antennas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5580063" y="4437063"/>
            <a:ext cx="1728787" cy="1930400"/>
            <a:chOff x="3787" y="2659"/>
            <a:chExt cx="1180" cy="1308"/>
          </a:xfrm>
        </p:grpSpPr>
        <p:pic>
          <p:nvPicPr>
            <p:cNvPr id="7" name="Picture 9" descr="Artist impression of new feed without coa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87" y="2750"/>
              <a:ext cx="1180" cy="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19"/>
            <p:cNvSpPr>
              <a:spLocks noChangeAspect="1" noChangeArrowheads="1"/>
            </p:cNvSpPr>
            <p:nvPr/>
          </p:nvSpPr>
          <p:spPr bwMode="auto">
            <a:xfrm>
              <a:off x="3969" y="2659"/>
              <a:ext cx="998" cy="86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969" y="3690"/>
              <a:ext cx="99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4059" y="3657"/>
              <a:ext cx="817" cy="3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mtClean="0">
                  <a:solidFill>
                    <a:srgbClr val="000000"/>
                  </a:solidFill>
                </a:rPr>
                <a:t>2a</a:t>
              </a:r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V="1">
              <a:off x="3969" y="3113"/>
              <a:ext cx="0" cy="5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 flipV="1">
              <a:off x="4967" y="3113"/>
              <a:ext cx="0" cy="5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pSp>
        <p:nvGrpSpPr>
          <p:cNvPr id="13" name="Group 45"/>
          <p:cNvGrpSpPr>
            <a:grpSpLocks/>
          </p:cNvGrpSpPr>
          <p:nvPr/>
        </p:nvGrpSpPr>
        <p:grpSpPr bwMode="auto">
          <a:xfrm>
            <a:off x="7740650" y="2708275"/>
            <a:ext cx="1081088" cy="1771650"/>
            <a:chOff x="4876" y="1706"/>
            <a:chExt cx="681" cy="1116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r="50046"/>
            <a:stretch>
              <a:fillRect/>
            </a:stretch>
          </p:blipFill>
          <p:spPr bwMode="auto">
            <a:xfrm>
              <a:off x="4959" y="1706"/>
              <a:ext cx="506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Oval 30"/>
            <p:cNvSpPr>
              <a:spLocks noChangeAspect="1" noChangeArrowheads="1"/>
            </p:cNvSpPr>
            <p:nvPr/>
          </p:nvSpPr>
          <p:spPr bwMode="auto">
            <a:xfrm>
              <a:off x="4876" y="1842"/>
              <a:ext cx="681" cy="59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6" name="Line 31"/>
            <p:cNvSpPr>
              <a:spLocks noChangeShapeType="1"/>
            </p:cNvSpPr>
            <p:nvPr/>
          </p:nvSpPr>
          <p:spPr bwMode="auto">
            <a:xfrm>
              <a:off x="4876" y="2556"/>
              <a:ext cx="6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7" name="Text Box 32"/>
            <p:cNvSpPr txBox="1">
              <a:spLocks noChangeArrowheads="1"/>
            </p:cNvSpPr>
            <p:nvPr/>
          </p:nvSpPr>
          <p:spPr bwMode="auto">
            <a:xfrm>
              <a:off x="4937" y="2534"/>
              <a:ext cx="558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mtClean="0">
                  <a:solidFill>
                    <a:srgbClr val="000000"/>
                  </a:solidFill>
                </a:rPr>
                <a:t>2a</a:t>
              </a:r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18" name="Line 33"/>
            <p:cNvSpPr>
              <a:spLocks noChangeShapeType="1"/>
            </p:cNvSpPr>
            <p:nvPr/>
          </p:nvSpPr>
          <p:spPr bwMode="auto">
            <a:xfrm flipV="1">
              <a:off x="4876" y="2157"/>
              <a:ext cx="0" cy="3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9" name="Line 34"/>
            <p:cNvSpPr>
              <a:spLocks noChangeShapeType="1"/>
            </p:cNvSpPr>
            <p:nvPr/>
          </p:nvSpPr>
          <p:spPr bwMode="auto">
            <a:xfrm flipV="1">
              <a:off x="5557" y="2157"/>
              <a:ext cx="0" cy="3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308850" y="1268413"/>
            <a:ext cx="865188" cy="1389062"/>
            <a:chOff x="4604" y="799"/>
            <a:chExt cx="545" cy="875"/>
          </a:xfrm>
        </p:grpSpPr>
        <p:sp>
          <p:nvSpPr>
            <p:cNvPr id="21" name="Oval 38"/>
            <p:cNvSpPr>
              <a:spLocks noChangeAspect="1" noChangeArrowheads="1"/>
            </p:cNvSpPr>
            <p:nvPr/>
          </p:nvSpPr>
          <p:spPr bwMode="auto">
            <a:xfrm>
              <a:off x="4604" y="836"/>
              <a:ext cx="545" cy="47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pic>
          <p:nvPicPr>
            <p:cNvPr id="22" name="Picture 8" descr="dipo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3" y="799"/>
              <a:ext cx="370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Line 39"/>
            <p:cNvSpPr>
              <a:spLocks noChangeShapeType="1"/>
            </p:cNvSpPr>
            <p:nvPr/>
          </p:nvSpPr>
          <p:spPr bwMode="auto">
            <a:xfrm>
              <a:off x="4604" y="1404"/>
              <a:ext cx="54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4" name="Text Box 40"/>
            <p:cNvSpPr txBox="1">
              <a:spLocks noChangeArrowheads="1"/>
            </p:cNvSpPr>
            <p:nvPr/>
          </p:nvSpPr>
          <p:spPr bwMode="auto">
            <a:xfrm>
              <a:off x="4653" y="1386"/>
              <a:ext cx="44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mtClean="0">
                  <a:solidFill>
                    <a:srgbClr val="000000"/>
                  </a:solidFill>
                </a:rPr>
                <a:t>2a</a:t>
              </a:r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 flipV="1">
              <a:off x="4604" y="108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6" name="Line 42"/>
            <p:cNvSpPr>
              <a:spLocks noChangeShapeType="1"/>
            </p:cNvSpPr>
            <p:nvPr/>
          </p:nvSpPr>
          <p:spPr bwMode="auto">
            <a:xfrm flipV="1">
              <a:off x="5149" y="108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7512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403350" y="2349500"/>
            <a:ext cx="3086100" cy="23939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aphicFrame>
        <p:nvGraphicFramePr>
          <p:cNvPr id="5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733651"/>
              </p:ext>
            </p:extLst>
          </p:nvPr>
        </p:nvGraphicFramePr>
        <p:xfrm>
          <a:off x="827088" y="1700213"/>
          <a:ext cx="4824412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27" name="Equation" r:id="rId3" imgW="3149280" imgH="431640" progId="Equation.DSMT4">
                  <p:embed/>
                </p:oleObj>
              </mc:Choice>
              <mc:Fallback>
                <p:oleObj name="Equation" r:id="rId3" imgW="3149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700213"/>
                        <a:ext cx="4824412" cy="655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70"/>
          <p:cNvGrpSpPr>
            <a:grpSpLocks/>
          </p:cNvGrpSpPr>
          <p:nvPr/>
        </p:nvGrpSpPr>
        <p:grpSpPr bwMode="auto">
          <a:xfrm>
            <a:off x="6659563" y="1557338"/>
            <a:ext cx="2305050" cy="2232025"/>
            <a:chOff x="3651" y="935"/>
            <a:chExt cx="1452" cy="1406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3742" y="981"/>
              <a:ext cx="1246" cy="1243"/>
              <a:chOff x="8500" y="8194"/>
              <a:chExt cx="3060" cy="3600"/>
            </a:xfrm>
          </p:grpSpPr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0622" y="10312"/>
                <a:ext cx="132" cy="26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10622" y="10312"/>
                <a:ext cx="132" cy="265"/>
              </a:xfrm>
              <a:prstGeom prst="rect">
                <a:avLst/>
              </a:prstGeom>
              <a:noFill/>
              <a:ln w="1143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10690" y="10112"/>
                <a:ext cx="1" cy="20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10690" y="10577"/>
                <a:ext cx="1" cy="20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9352" y="8774"/>
                <a:ext cx="132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>
                <a:off x="9888" y="8774"/>
                <a:ext cx="133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9470" y="8642"/>
                <a:ext cx="165" cy="132"/>
              </a:xfrm>
              <a:custGeom>
                <a:avLst/>
                <a:gdLst>
                  <a:gd name="T0" fmla="*/ 17 w 165"/>
                  <a:gd name="T1" fmla="*/ 132 h 132"/>
                  <a:gd name="T2" fmla="*/ 3 w 165"/>
                  <a:gd name="T3" fmla="*/ 103 h 132"/>
                  <a:gd name="T4" fmla="*/ 0 w 165"/>
                  <a:gd name="T5" fmla="*/ 71 h 132"/>
                  <a:gd name="T6" fmla="*/ 11 w 165"/>
                  <a:gd name="T7" fmla="*/ 41 h 132"/>
                  <a:gd name="T8" fmla="*/ 32 w 165"/>
                  <a:gd name="T9" fmla="*/ 17 h 132"/>
                  <a:gd name="T10" fmla="*/ 61 w 165"/>
                  <a:gd name="T11" fmla="*/ 3 h 132"/>
                  <a:gd name="T12" fmla="*/ 94 w 165"/>
                  <a:gd name="T13" fmla="*/ 0 h 132"/>
                  <a:gd name="T14" fmla="*/ 123 w 165"/>
                  <a:gd name="T15" fmla="*/ 12 h 132"/>
                  <a:gd name="T16" fmla="*/ 150 w 165"/>
                  <a:gd name="T17" fmla="*/ 32 h 132"/>
                  <a:gd name="T18" fmla="*/ 165 w 165"/>
                  <a:gd name="T19" fmla="*/ 65 h 132"/>
                  <a:gd name="T20" fmla="*/ 165 w 165"/>
                  <a:gd name="T21" fmla="*/ 100 h 132"/>
                  <a:gd name="T22" fmla="*/ 150 w 165"/>
                  <a:gd name="T23" fmla="*/ 132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5"/>
                  <a:gd name="T37" fmla="*/ 0 h 132"/>
                  <a:gd name="T38" fmla="*/ 165 w 165"/>
                  <a:gd name="T39" fmla="*/ 132 h 13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5" h="132">
                    <a:moveTo>
                      <a:pt x="17" y="132"/>
                    </a:moveTo>
                    <a:lnTo>
                      <a:pt x="3" y="103"/>
                    </a:lnTo>
                    <a:lnTo>
                      <a:pt x="0" y="71"/>
                    </a:lnTo>
                    <a:lnTo>
                      <a:pt x="11" y="41"/>
                    </a:lnTo>
                    <a:lnTo>
                      <a:pt x="32" y="17"/>
                    </a:lnTo>
                    <a:lnTo>
                      <a:pt x="61" y="3"/>
                    </a:lnTo>
                    <a:lnTo>
                      <a:pt x="94" y="0"/>
                    </a:lnTo>
                    <a:lnTo>
                      <a:pt x="123" y="12"/>
                    </a:lnTo>
                    <a:lnTo>
                      <a:pt x="150" y="32"/>
                    </a:lnTo>
                    <a:lnTo>
                      <a:pt x="165" y="65"/>
                    </a:lnTo>
                    <a:lnTo>
                      <a:pt x="165" y="100"/>
                    </a:lnTo>
                    <a:lnTo>
                      <a:pt x="150" y="132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9602" y="8642"/>
                <a:ext cx="165" cy="132"/>
              </a:xfrm>
              <a:custGeom>
                <a:avLst/>
                <a:gdLst>
                  <a:gd name="T0" fmla="*/ 18 w 165"/>
                  <a:gd name="T1" fmla="*/ 132 h 132"/>
                  <a:gd name="T2" fmla="*/ 3 w 165"/>
                  <a:gd name="T3" fmla="*/ 103 h 132"/>
                  <a:gd name="T4" fmla="*/ 0 w 165"/>
                  <a:gd name="T5" fmla="*/ 71 h 132"/>
                  <a:gd name="T6" fmla="*/ 12 w 165"/>
                  <a:gd name="T7" fmla="*/ 41 h 132"/>
                  <a:gd name="T8" fmla="*/ 33 w 165"/>
                  <a:gd name="T9" fmla="*/ 17 h 132"/>
                  <a:gd name="T10" fmla="*/ 65 w 165"/>
                  <a:gd name="T11" fmla="*/ 3 h 132"/>
                  <a:gd name="T12" fmla="*/ 94 w 165"/>
                  <a:gd name="T13" fmla="*/ 0 h 132"/>
                  <a:gd name="T14" fmla="*/ 127 w 165"/>
                  <a:gd name="T15" fmla="*/ 12 h 132"/>
                  <a:gd name="T16" fmla="*/ 150 w 165"/>
                  <a:gd name="T17" fmla="*/ 32 h 132"/>
                  <a:gd name="T18" fmla="*/ 165 w 165"/>
                  <a:gd name="T19" fmla="*/ 65 h 132"/>
                  <a:gd name="T20" fmla="*/ 165 w 165"/>
                  <a:gd name="T21" fmla="*/ 100 h 132"/>
                  <a:gd name="T22" fmla="*/ 150 w 165"/>
                  <a:gd name="T23" fmla="*/ 132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5"/>
                  <a:gd name="T37" fmla="*/ 0 h 132"/>
                  <a:gd name="T38" fmla="*/ 165 w 165"/>
                  <a:gd name="T39" fmla="*/ 132 h 13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5" h="132">
                    <a:moveTo>
                      <a:pt x="18" y="132"/>
                    </a:moveTo>
                    <a:lnTo>
                      <a:pt x="3" y="103"/>
                    </a:lnTo>
                    <a:lnTo>
                      <a:pt x="0" y="71"/>
                    </a:lnTo>
                    <a:lnTo>
                      <a:pt x="12" y="41"/>
                    </a:lnTo>
                    <a:lnTo>
                      <a:pt x="33" y="17"/>
                    </a:lnTo>
                    <a:lnTo>
                      <a:pt x="65" y="3"/>
                    </a:lnTo>
                    <a:lnTo>
                      <a:pt x="94" y="0"/>
                    </a:lnTo>
                    <a:lnTo>
                      <a:pt x="127" y="12"/>
                    </a:lnTo>
                    <a:lnTo>
                      <a:pt x="150" y="32"/>
                    </a:lnTo>
                    <a:lnTo>
                      <a:pt x="165" y="65"/>
                    </a:lnTo>
                    <a:lnTo>
                      <a:pt x="165" y="100"/>
                    </a:lnTo>
                    <a:lnTo>
                      <a:pt x="150" y="132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9738" y="8642"/>
                <a:ext cx="165" cy="132"/>
              </a:xfrm>
              <a:custGeom>
                <a:avLst/>
                <a:gdLst>
                  <a:gd name="T0" fmla="*/ 14 w 165"/>
                  <a:gd name="T1" fmla="*/ 132 h 132"/>
                  <a:gd name="T2" fmla="*/ 0 w 165"/>
                  <a:gd name="T3" fmla="*/ 103 h 132"/>
                  <a:gd name="T4" fmla="*/ 0 w 165"/>
                  <a:gd name="T5" fmla="*/ 71 h 132"/>
                  <a:gd name="T6" fmla="*/ 9 w 165"/>
                  <a:gd name="T7" fmla="*/ 41 h 132"/>
                  <a:gd name="T8" fmla="*/ 32 w 165"/>
                  <a:gd name="T9" fmla="*/ 17 h 132"/>
                  <a:gd name="T10" fmla="*/ 62 w 165"/>
                  <a:gd name="T11" fmla="*/ 3 h 132"/>
                  <a:gd name="T12" fmla="*/ 94 w 165"/>
                  <a:gd name="T13" fmla="*/ 0 h 132"/>
                  <a:gd name="T14" fmla="*/ 124 w 165"/>
                  <a:gd name="T15" fmla="*/ 12 h 132"/>
                  <a:gd name="T16" fmla="*/ 150 w 165"/>
                  <a:gd name="T17" fmla="*/ 32 h 132"/>
                  <a:gd name="T18" fmla="*/ 165 w 165"/>
                  <a:gd name="T19" fmla="*/ 65 h 132"/>
                  <a:gd name="T20" fmla="*/ 165 w 165"/>
                  <a:gd name="T21" fmla="*/ 100 h 132"/>
                  <a:gd name="T22" fmla="*/ 150 w 165"/>
                  <a:gd name="T23" fmla="*/ 132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65"/>
                  <a:gd name="T37" fmla="*/ 0 h 132"/>
                  <a:gd name="T38" fmla="*/ 165 w 165"/>
                  <a:gd name="T39" fmla="*/ 132 h 13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65" h="132">
                    <a:moveTo>
                      <a:pt x="14" y="132"/>
                    </a:moveTo>
                    <a:lnTo>
                      <a:pt x="0" y="103"/>
                    </a:lnTo>
                    <a:lnTo>
                      <a:pt x="0" y="71"/>
                    </a:lnTo>
                    <a:lnTo>
                      <a:pt x="9" y="41"/>
                    </a:lnTo>
                    <a:lnTo>
                      <a:pt x="32" y="17"/>
                    </a:lnTo>
                    <a:lnTo>
                      <a:pt x="62" y="3"/>
                    </a:lnTo>
                    <a:lnTo>
                      <a:pt x="94" y="0"/>
                    </a:lnTo>
                    <a:lnTo>
                      <a:pt x="124" y="12"/>
                    </a:lnTo>
                    <a:lnTo>
                      <a:pt x="150" y="32"/>
                    </a:lnTo>
                    <a:lnTo>
                      <a:pt x="165" y="65"/>
                    </a:lnTo>
                    <a:lnTo>
                      <a:pt x="165" y="100"/>
                    </a:lnTo>
                    <a:lnTo>
                      <a:pt x="150" y="132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>
                <a:off x="9051" y="10778"/>
                <a:ext cx="1639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>
                <a:off x="10690" y="8774"/>
                <a:ext cx="1" cy="268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>
                <a:off x="10690" y="9175"/>
                <a:ext cx="1" cy="268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>
                <a:off x="10554" y="9016"/>
                <a:ext cx="268" cy="5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10554" y="9151"/>
                <a:ext cx="268" cy="51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8983" y="8742"/>
                <a:ext cx="68" cy="68"/>
              </a:xfrm>
              <a:custGeom>
                <a:avLst/>
                <a:gdLst>
                  <a:gd name="T0" fmla="*/ 68 w 68"/>
                  <a:gd name="T1" fmla="*/ 32 h 68"/>
                  <a:gd name="T2" fmla="*/ 68 w 68"/>
                  <a:gd name="T3" fmla="*/ 44 h 68"/>
                  <a:gd name="T4" fmla="*/ 62 w 68"/>
                  <a:gd name="T5" fmla="*/ 53 h 68"/>
                  <a:gd name="T6" fmla="*/ 53 w 68"/>
                  <a:gd name="T7" fmla="*/ 59 h 68"/>
                  <a:gd name="T8" fmla="*/ 45 w 68"/>
                  <a:gd name="T9" fmla="*/ 65 h 68"/>
                  <a:gd name="T10" fmla="*/ 36 w 68"/>
                  <a:gd name="T11" fmla="*/ 68 h 68"/>
                  <a:gd name="T12" fmla="*/ 24 w 68"/>
                  <a:gd name="T13" fmla="*/ 65 h 68"/>
                  <a:gd name="T14" fmla="*/ 15 w 68"/>
                  <a:gd name="T15" fmla="*/ 59 h 68"/>
                  <a:gd name="T16" fmla="*/ 9 w 68"/>
                  <a:gd name="T17" fmla="*/ 53 h 68"/>
                  <a:gd name="T18" fmla="*/ 3 w 68"/>
                  <a:gd name="T19" fmla="*/ 44 h 68"/>
                  <a:gd name="T20" fmla="*/ 0 w 68"/>
                  <a:gd name="T21" fmla="*/ 32 h 68"/>
                  <a:gd name="T22" fmla="*/ 3 w 68"/>
                  <a:gd name="T23" fmla="*/ 24 h 68"/>
                  <a:gd name="T24" fmla="*/ 9 w 68"/>
                  <a:gd name="T25" fmla="*/ 12 h 68"/>
                  <a:gd name="T26" fmla="*/ 15 w 68"/>
                  <a:gd name="T27" fmla="*/ 6 h 68"/>
                  <a:gd name="T28" fmla="*/ 24 w 68"/>
                  <a:gd name="T29" fmla="*/ 0 h 68"/>
                  <a:gd name="T30" fmla="*/ 36 w 68"/>
                  <a:gd name="T31" fmla="*/ 0 h 68"/>
                  <a:gd name="T32" fmla="*/ 45 w 68"/>
                  <a:gd name="T33" fmla="*/ 0 h 68"/>
                  <a:gd name="T34" fmla="*/ 53 w 68"/>
                  <a:gd name="T35" fmla="*/ 6 h 68"/>
                  <a:gd name="T36" fmla="*/ 62 w 68"/>
                  <a:gd name="T37" fmla="*/ 12 h 68"/>
                  <a:gd name="T38" fmla="*/ 68 w 68"/>
                  <a:gd name="T39" fmla="*/ 24 h 68"/>
                  <a:gd name="T40" fmla="*/ 68 w 68"/>
                  <a:gd name="T41" fmla="*/ 3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2"/>
                    </a:moveTo>
                    <a:lnTo>
                      <a:pt x="68" y="44"/>
                    </a:lnTo>
                    <a:lnTo>
                      <a:pt x="62" y="53"/>
                    </a:lnTo>
                    <a:lnTo>
                      <a:pt x="53" y="59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59"/>
                    </a:lnTo>
                    <a:lnTo>
                      <a:pt x="9" y="53"/>
                    </a:lnTo>
                    <a:lnTo>
                      <a:pt x="3" y="44"/>
                    </a:lnTo>
                    <a:lnTo>
                      <a:pt x="0" y="32"/>
                    </a:lnTo>
                    <a:lnTo>
                      <a:pt x="3" y="24"/>
                    </a:lnTo>
                    <a:lnTo>
                      <a:pt x="9" y="12"/>
                    </a:lnTo>
                    <a:lnTo>
                      <a:pt x="15" y="6"/>
                    </a:lnTo>
                    <a:lnTo>
                      <a:pt x="24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3" y="6"/>
                    </a:lnTo>
                    <a:lnTo>
                      <a:pt x="62" y="12"/>
                    </a:lnTo>
                    <a:lnTo>
                      <a:pt x="68" y="24"/>
                    </a:lnTo>
                    <a:lnTo>
                      <a:pt x="68" y="3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8983" y="8742"/>
                <a:ext cx="68" cy="68"/>
              </a:xfrm>
              <a:custGeom>
                <a:avLst/>
                <a:gdLst>
                  <a:gd name="T0" fmla="*/ 68 w 68"/>
                  <a:gd name="T1" fmla="*/ 32 h 68"/>
                  <a:gd name="T2" fmla="*/ 68 w 68"/>
                  <a:gd name="T3" fmla="*/ 44 h 68"/>
                  <a:gd name="T4" fmla="*/ 62 w 68"/>
                  <a:gd name="T5" fmla="*/ 53 h 68"/>
                  <a:gd name="T6" fmla="*/ 53 w 68"/>
                  <a:gd name="T7" fmla="*/ 59 h 68"/>
                  <a:gd name="T8" fmla="*/ 45 w 68"/>
                  <a:gd name="T9" fmla="*/ 65 h 68"/>
                  <a:gd name="T10" fmla="*/ 36 w 68"/>
                  <a:gd name="T11" fmla="*/ 68 h 68"/>
                  <a:gd name="T12" fmla="*/ 24 w 68"/>
                  <a:gd name="T13" fmla="*/ 65 h 68"/>
                  <a:gd name="T14" fmla="*/ 15 w 68"/>
                  <a:gd name="T15" fmla="*/ 59 h 68"/>
                  <a:gd name="T16" fmla="*/ 9 w 68"/>
                  <a:gd name="T17" fmla="*/ 53 h 68"/>
                  <a:gd name="T18" fmla="*/ 3 w 68"/>
                  <a:gd name="T19" fmla="*/ 44 h 68"/>
                  <a:gd name="T20" fmla="*/ 0 w 68"/>
                  <a:gd name="T21" fmla="*/ 32 h 68"/>
                  <a:gd name="T22" fmla="*/ 3 w 68"/>
                  <a:gd name="T23" fmla="*/ 24 h 68"/>
                  <a:gd name="T24" fmla="*/ 9 w 68"/>
                  <a:gd name="T25" fmla="*/ 12 h 68"/>
                  <a:gd name="T26" fmla="*/ 15 w 68"/>
                  <a:gd name="T27" fmla="*/ 6 h 68"/>
                  <a:gd name="T28" fmla="*/ 24 w 68"/>
                  <a:gd name="T29" fmla="*/ 0 h 68"/>
                  <a:gd name="T30" fmla="*/ 36 w 68"/>
                  <a:gd name="T31" fmla="*/ 0 h 68"/>
                  <a:gd name="T32" fmla="*/ 45 w 68"/>
                  <a:gd name="T33" fmla="*/ 0 h 68"/>
                  <a:gd name="T34" fmla="*/ 53 w 68"/>
                  <a:gd name="T35" fmla="*/ 6 h 68"/>
                  <a:gd name="T36" fmla="*/ 62 w 68"/>
                  <a:gd name="T37" fmla="*/ 12 h 68"/>
                  <a:gd name="T38" fmla="*/ 68 w 68"/>
                  <a:gd name="T39" fmla="*/ 24 h 68"/>
                  <a:gd name="T40" fmla="*/ 68 w 68"/>
                  <a:gd name="T41" fmla="*/ 3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2"/>
                    </a:moveTo>
                    <a:lnTo>
                      <a:pt x="68" y="44"/>
                    </a:lnTo>
                    <a:lnTo>
                      <a:pt x="62" y="53"/>
                    </a:lnTo>
                    <a:lnTo>
                      <a:pt x="53" y="59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59"/>
                    </a:lnTo>
                    <a:lnTo>
                      <a:pt x="9" y="53"/>
                    </a:lnTo>
                    <a:lnTo>
                      <a:pt x="3" y="44"/>
                    </a:lnTo>
                    <a:lnTo>
                      <a:pt x="0" y="32"/>
                    </a:lnTo>
                    <a:lnTo>
                      <a:pt x="3" y="24"/>
                    </a:lnTo>
                    <a:lnTo>
                      <a:pt x="9" y="12"/>
                    </a:lnTo>
                    <a:lnTo>
                      <a:pt x="15" y="6"/>
                    </a:lnTo>
                    <a:lnTo>
                      <a:pt x="24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3" y="6"/>
                    </a:lnTo>
                    <a:lnTo>
                      <a:pt x="62" y="12"/>
                    </a:lnTo>
                    <a:lnTo>
                      <a:pt x="68" y="24"/>
                    </a:lnTo>
                    <a:lnTo>
                      <a:pt x="68" y="32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8983" y="10745"/>
                <a:ext cx="68" cy="68"/>
              </a:xfrm>
              <a:custGeom>
                <a:avLst/>
                <a:gdLst>
                  <a:gd name="T0" fmla="*/ 68 w 68"/>
                  <a:gd name="T1" fmla="*/ 33 h 68"/>
                  <a:gd name="T2" fmla="*/ 68 w 68"/>
                  <a:gd name="T3" fmla="*/ 45 h 68"/>
                  <a:gd name="T4" fmla="*/ 62 w 68"/>
                  <a:gd name="T5" fmla="*/ 53 h 68"/>
                  <a:gd name="T6" fmla="*/ 53 w 68"/>
                  <a:gd name="T7" fmla="*/ 62 h 68"/>
                  <a:gd name="T8" fmla="*/ 45 w 68"/>
                  <a:gd name="T9" fmla="*/ 65 h 68"/>
                  <a:gd name="T10" fmla="*/ 36 w 68"/>
                  <a:gd name="T11" fmla="*/ 68 h 68"/>
                  <a:gd name="T12" fmla="*/ 24 w 68"/>
                  <a:gd name="T13" fmla="*/ 65 h 68"/>
                  <a:gd name="T14" fmla="*/ 15 w 68"/>
                  <a:gd name="T15" fmla="*/ 62 h 68"/>
                  <a:gd name="T16" fmla="*/ 9 w 68"/>
                  <a:gd name="T17" fmla="*/ 53 h 68"/>
                  <a:gd name="T18" fmla="*/ 3 w 68"/>
                  <a:gd name="T19" fmla="*/ 45 h 68"/>
                  <a:gd name="T20" fmla="*/ 0 w 68"/>
                  <a:gd name="T21" fmla="*/ 33 h 68"/>
                  <a:gd name="T22" fmla="*/ 3 w 68"/>
                  <a:gd name="T23" fmla="*/ 24 h 68"/>
                  <a:gd name="T24" fmla="*/ 9 w 68"/>
                  <a:gd name="T25" fmla="*/ 15 h 68"/>
                  <a:gd name="T26" fmla="*/ 15 w 68"/>
                  <a:gd name="T27" fmla="*/ 6 h 68"/>
                  <a:gd name="T28" fmla="*/ 24 w 68"/>
                  <a:gd name="T29" fmla="*/ 3 h 68"/>
                  <a:gd name="T30" fmla="*/ 36 w 68"/>
                  <a:gd name="T31" fmla="*/ 0 h 68"/>
                  <a:gd name="T32" fmla="*/ 45 w 68"/>
                  <a:gd name="T33" fmla="*/ 3 h 68"/>
                  <a:gd name="T34" fmla="*/ 53 w 68"/>
                  <a:gd name="T35" fmla="*/ 6 h 68"/>
                  <a:gd name="T36" fmla="*/ 62 w 68"/>
                  <a:gd name="T37" fmla="*/ 15 h 68"/>
                  <a:gd name="T38" fmla="*/ 68 w 68"/>
                  <a:gd name="T39" fmla="*/ 24 h 68"/>
                  <a:gd name="T40" fmla="*/ 68 w 68"/>
                  <a:gd name="T41" fmla="*/ 33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3"/>
                    </a:moveTo>
                    <a:lnTo>
                      <a:pt x="68" y="45"/>
                    </a:lnTo>
                    <a:lnTo>
                      <a:pt x="62" y="53"/>
                    </a:lnTo>
                    <a:lnTo>
                      <a:pt x="53" y="62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62"/>
                    </a:lnTo>
                    <a:lnTo>
                      <a:pt x="9" y="53"/>
                    </a:lnTo>
                    <a:lnTo>
                      <a:pt x="3" y="45"/>
                    </a:lnTo>
                    <a:lnTo>
                      <a:pt x="0" y="33"/>
                    </a:lnTo>
                    <a:lnTo>
                      <a:pt x="3" y="24"/>
                    </a:lnTo>
                    <a:lnTo>
                      <a:pt x="9" y="15"/>
                    </a:lnTo>
                    <a:lnTo>
                      <a:pt x="15" y="6"/>
                    </a:lnTo>
                    <a:lnTo>
                      <a:pt x="24" y="3"/>
                    </a:lnTo>
                    <a:lnTo>
                      <a:pt x="36" y="0"/>
                    </a:lnTo>
                    <a:lnTo>
                      <a:pt x="45" y="3"/>
                    </a:lnTo>
                    <a:lnTo>
                      <a:pt x="53" y="6"/>
                    </a:lnTo>
                    <a:lnTo>
                      <a:pt x="62" y="15"/>
                    </a:lnTo>
                    <a:lnTo>
                      <a:pt x="68" y="24"/>
                    </a:lnTo>
                    <a:lnTo>
                      <a:pt x="68" y="33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8983" y="10745"/>
                <a:ext cx="68" cy="68"/>
              </a:xfrm>
              <a:custGeom>
                <a:avLst/>
                <a:gdLst>
                  <a:gd name="T0" fmla="*/ 68 w 68"/>
                  <a:gd name="T1" fmla="*/ 33 h 68"/>
                  <a:gd name="T2" fmla="*/ 68 w 68"/>
                  <a:gd name="T3" fmla="*/ 45 h 68"/>
                  <a:gd name="T4" fmla="*/ 62 w 68"/>
                  <a:gd name="T5" fmla="*/ 53 h 68"/>
                  <a:gd name="T6" fmla="*/ 53 w 68"/>
                  <a:gd name="T7" fmla="*/ 62 h 68"/>
                  <a:gd name="T8" fmla="*/ 45 w 68"/>
                  <a:gd name="T9" fmla="*/ 65 h 68"/>
                  <a:gd name="T10" fmla="*/ 36 w 68"/>
                  <a:gd name="T11" fmla="*/ 68 h 68"/>
                  <a:gd name="T12" fmla="*/ 24 w 68"/>
                  <a:gd name="T13" fmla="*/ 65 h 68"/>
                  <a:gd name="T14" fmla="*/ 15 w 68"/>
                  <a:gd name="T15" fmla="*/ 62 h 68"/>
                  <a:gd name="T16" fmla="*/ 9 w 68"/>
                  <a:gd name="T17" fmla="*/ 53 h 68"/>
                  <a:gd name="T18" fmla="*/ 3 w 68"/>
                  <a:gd name="T19" fmla="*/ 45 h 68"/>
                  <a:gd name="T20" fmla="*/ 0 w 68"/>
                  <a:gd name="T21" fmla="*/ 33 h 68"/>
                  <a:gd name="T22" fmla="*/ 3 w 68"/>
                  <a:gd name="T23" fmla="*/ 24 h 68"/>
                  <a:gd name="T24" fmla="*/ 9 w 68"/>
                  <a:gd name="T25" fmla="*/ 15 h 68"/>
                  <a:gd name="T26" fmla="*/ 15 w 68"/>
                  <a:gd name="T27" fmla="*/ 6 h 68"/>
                  <a:gd name="T28" fmla="*/ 24 w 68"/>
                  <a:gd name="T29" fmla="*/ 3 h 68"/>
                  <a:gd name="T30" fmla="*/ 36 w 68"/>
                  <a:gd name="T31" fmla="*/ 0 h 68"/>
                  <a:gd name="T32" fmla="*/ 45 w 68"/>
                  <a:gd name="T33" fmla="*/ 3 h 68"/>
                  <a:gd name="T34" fmla="*/ 53 w 68"/>
                  <a:gd name="T35" fmla="*/ 6 h 68"/>
                  <a:gd name="T36" fmla="*/ 62 w 68"/>
                  <a:gd name="T37" fmla="*/ 15 h 68"/>
                  <a:gd name="T38" fmla="*/ 68 w 68"/>
                  <a:gd name="T39" fmla="*/ 24 h 68"/>
                  <a:gd name="T40" fmla="*/ 68 w 68"/>
                  <a:gd name="T41" fmla="*/ 33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3"/>
                    </a:moveTo>
                    <a:lnTo>
                      <a:pt x="68" y="45"/>
                    </a:lnTo>
                    <a:lnTo>
                      <a:pt x="62" y="53"/>
                    </a:lnTo>
                    <a:lnTo>
                      <a:pt x="53" y="62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62"/>
                    </a:lnTo>
                    <a:lnTo>
                      <a:pt x="9" y="53"/>
                    </a:lnTo>
                    <a:lnTo>
                      <a:pt x="3" y="45"/>
                    </a:lnTo>
                    <a:lnTo>
                      <a:pt x="0" y="33"/>
                    </a:lnTo>
                    <a:lnTo>
                      <a:pt x="3" y="24"/>
                    </a:lnTo>
                    <a:lnTo>
                      <a:pt x="9" y="15"/>
                    </a:lnTo>
                    <a:lnTo>
                      <a:pt x="15" y="6"/>
                    </a:lnTo>
                    <a:lnTo>
                      <a:pt x="24" y="3"/>
                    </a:lnTo>
                    <a:lnTo>
                      <a:pt x="36" y="0"/>
                    </a:lnTo>
                    <a:lnTo>
                      <a:pt x="45" y="3"/>
                    </a:lnTo>
                    <a:lnTo>
                      <a:pt x="53" y="6"/>
                    </a:lnTo>
                    <a:lnTo>
                      <a:pt x="62" y="15"/>
                    </a:lnTo>
                    <a:lnTo>
                      <a:pt x="68" y="24"/>
                    </a:lnTo>
                    <a:lnTo>
                      <a:pt x="68" y="33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10622" y="9643"/>
                <a:ext cx="132" cy="269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10622" y="9643"/>
                <a:ext cx="132" cy="269"/>
              </a:xfrm>
              <a:prstGeom prst="rect">
                <a:avLst/>
              </a:prstGeom>
              <a:noFill/>
              <a:ln w="1143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>
                <a:off x="10690" y="9443"/>
                <a:ext cx="1" cy="20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>
                <a:off x="10690" y="9912"/>
                <a:ext cx="1" cy="20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8518" y="9611"/>
                <a:ext cx="259" cy="333"/>
              </a:xfrm>
              <a:custGeom>
                <a:avLst/>
                <a:gdLst>
                  <a:gd name="T0" fmla="*/ 0 w 259"/>
                  <a:gd name="T1" fmla="*/ 333 h 333"/>
                  <a:gd name="T2" fmla="*/ 0 w 259"/>
                  <a:gd name="T3" fmla="*/ 0 h 333"/>
                  <a:gd name="T4" fmla="*/ 259 w 259"/>
                  <a:gd name="T5" fmla="*/ 0 h 333"/>
                  <a:gd name="T6" fmla="*/ 0 60000 65536"/>
                  <a:gd name="T7" fmla="*/ 0 60000 65536"/>
                  <a:gd name="T8" fmla="*/ 0 60000 65536"/>
                  <a:gd name="T9" fmla="*/ 0 w 259"/>
                  <a:gd name="T10" fmla="*/ 0 h 333"/>
                  <a:gd name="T11" fmla="*/ 259 w 259"/>
                  <a:gd name="T12" fmla="*/ 333 h 3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9" h="333">
                    <a:moveTo>
                      <a:pt x="0" y="333"/>
                    </a:moveTo>
                    <a:lnTo>
                      <a:pt x="0" y="0"/>
                    </a:lnTo>
                    <a:lnTo>
                      <a:pt x="259" y="0"/>
                    </a:lnTo>
                  </a:path>
                </a:pathLst>
              </a:cu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8647" y="9526"/>
                <a:ext cx="165" cy="168"/>
              </a:xfrm>
              <a:custGeom>
                <a:avLst/>
                <a:gdLst>
                  <a:gd name="T0" fmla="*/ 0 w 165"/>
                  <a:gd name="T1" fmla="*/ 168 h 168"/>
                  <a:gd name="T2" fmla="*/ 165 w 165"/>
                  <a:gd name="T3" fmla="*/ 85 h 168"/>
                  <a:gd name="T4" fmla="*/ 0 w 165"/>
                  <a:gd name="T5" fmla="*/ 0 h 168"/>
                  <a:gd name="T6" fmla="*/ 0 60000 65536"/>
                  <a:gd name="T7" fmla="*/ 0 60000 65536"/>
                  <a:gd name="T8" fmla="*/ 0 60000 65536"/>
                  <a:gd name="T9" fmla="*/ 0 w 165"/>
                  <a:gd name="T10" fmla="*/ 0 h 168"/>
                  <a:gd name="T11" fmla="*/ 165 w 165"/>
                  <a:gd name="T12" fmla="*/ 168 h 16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5" h="168">
                    <a:moveTo>
                      <a:pt x="0" y="168"/>
                    </a:moveTo>
                    <a:lnTo>
                      <a:pt x="165" y="85"/>
                    </a:lnTo>
                    <a:lnTo>
                      <a:pt x="0" y="0"/>
                    </a:lnTo>
                  </a:path>
                </a:pathLst>
              </a:cu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10021" y="8774"/>
                <a:ext cx="669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9051" y="8774"/>
                <a:ext cx="301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8521" y="10144"/>
                <a:ext cx="106" cy="133"/>
              </a:xfrm>
              <a:custGeom>
                <a:avLst/>
                <a:gdLst>
                  <a:gd name="T0" fmla="*/ 0 w 106"/>
                  <a:gd name="T1" fmla="*/ 133 h 133"/>
                  <a:gd name="T2" fmla="*/ 0 w 106"/>
                  <a:gd name="T3" fmla="*/ 118 h 133"/>
                  <a:gd name="T4" fmla="*/ 67 w 106"/>
                  <a:gd name="T5" fmla="*/ 33 h 133"/>
                  <a:gd name="T6" fmla="*/ 76 w 106"/>
                  <a:gd name="T7" fmla="*/ 24 h 133"/>
                  <a:gd name="T8" fmla="*/ 82 w 106"/>
                  <a:gd name="T9" fmla="*/ 15 h 133"/>
                  <a:gd name="T10" fmla="*/ 8 w 106"/>
                  <a:gd name="T11" fmla="*/ 15 h 133"/>
                  <a:gd name="T12" fmla="*/ 8 w 106"/>
                  <a:gd name="T13" fmla="*/ 0 h 133"/>
                  <a:gd name="T14" fmla="*/ 103 w 106"/>
                  <a:gd name="T15" fmla="*/ 0 h 133"/>
                  <a:gd name="T16" fmla="*/ 103 w 106"/>
                  <a:gd name="T17" fmla="*/ 15 h 133"/>
                  <a:gd name="T18" fmla="*/ 29 w 106"/>
                  <a:gd name="T19" fmla="*/ 109 h 133"/>
                  <a:gd name="T20" fmla="*/ 20 w 106"/>
                  <a:gd name="T21" fmla="*/ 118 h 133"/>
                  <a:gd name="T22" fmla="*/ 106 w 106"/>
                  <a:gd name="T23" fmla="*/ 118 h 133"/>
                  <a:gd name="T24" fmla="*/ 106 w 106"/>
                  <a:gd name="T25" fmla="*/ 133 h 133"/>
                  <a:gd name="T26" fmla="*/ 0 w 106"/>
                  <a:gd name="T27" fmla="*/ 133 h 1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6"/>
                  <a:gd name="T43" fmla="*/ 0 h 133"/>
                  <a:gd name="T44" fmla="*/ 106 w 106"/>
                  <a:gd name="T45" fmla="*/ 133 h 13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6" h="133">
                    <a:moveTo>
                      <a:pt x="0" y="133"/>
                    </a:moveTo>
                    <a:lnTo>
                      <a:pt x="0" y="118"/>
                    </a:lnTo>
                    <a:lnTo>
                      <a:pt x="67" y="33"/>
                    </a:lnTo>
                    <a:lnTo>
                      <a:pt x="76" y="24"/>
                    </a:lnTo>
                    <a:lnTo>
                      <a:pt x="82" y="15"/>
                    </a:lnTo>
                    <a:lnTo>
                      <a:pt x="8" y="15"/>
                    </a:lnTo>
                    <a:lnTo>
                      <a:pt x="8" y="0"/>
                    </a:lnTo>
                    <a:lnTo>
                      <a:pt x="103" y="0"/>
                    </a:lnTo>
                    <a:lnTo>
                      <a:pt x="103" y="15"/>
                    </a:lnTo>
                    <a:lnTo>
                      <a:pt x="29" y="109"/>
                    </a:lnTo>
                    <a:lnTo>
                      <a:pt x="20" y="118"/>
                    </a:lnTo>
                    <a:lnTo>
                      <a:pt x="106" y="118"/>
                    </a:lnTo>
                    <a:lnTo>
                      <a:pt x="106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8644" y="10144"/>
                <a:ext cx="18" cy="133"/>
              </a:xfrm>
              <a:custGeom>
                <a:avLst/>
                <a:gdLst>
                  <a:gd name="T0" fmla="*/ 0 w 18"/>
                  <a:gd name="T1" fmla="*/ 18 h 133"/>
                  <a:gd name="T2" fmla="*/ 0 w 18"/>
                  <a:gd name="T3" fmla="*/ 0 h 133"/>
                  <a:gd name="T4" fmla="*/ 18 w 18"/>
                  <a:gd name="T5" fmla="*/ 0 h 133"/>
                  <a:gd name="T6" fmla="*/ 18 w 18"/>
                  <a:gd name="T7" fmla="*/ 18 h 133"/>
                  <a:gd name="T8" fmla="*/ 0 w 18"/>
                  <a:gd name="T9" fmla="*/ 18 h 133"/>
                  <a:gd name="T10" fmla="*/ 0 w 18"/>
                  <a:gd name="T11" fmla="*/ 133 h 133"/>
                  <a:gd name="T12" fmla="*/ 0 w 18"/>
                  <a:gd name="T13" fmla="*/ 36 h 133"/>
                  <a:gd name="T14" fmla="*/ 18 w 18"/>
                  <a:gd name="T15" fmla="*/ 36 h 133"/>
                  <a:gd name="T16" fmla="*/ 18 w 18"/>
                  <a:gd name="T17" fmla="*/ 133 h 133"/>
                  <a:gd name="T18" fmla="*/ 0 w 18"/>
                  <a:gd name="T19" fmla="*/ 133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33"/>
                  <a:gd name="T32" fmla="*/ 18 w 18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33">
                    <a:moveTo>
                      <a:pt x="0" y="18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close/>
                    <a:moveTo>
                      <a:pt x="0" y="133"/>
                    </a:moveTo>
                    <a:lnTo>
                      <a:pt x="0" y="36"/>
                    </a:lnTo>
                    <a:lnTo>
                      <a:pt x="18" y="36"/>
                    </a:lnTo>
                    <a:lnTo>
                      <a:pt x="18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8686" y="10180"/>
                <a:ext cx="76" cy="97"/>
              </a:xfrm>
              <a:custGeom>
                <a:avLst/>
                <a:gdLst>
                  <a:gd name="T0" fmla="*/ 0 w 76"/>
                  <a:gd name="T1" fmla="*/ 97 h 97"/>
                  <a:gd name="T2" fmla="*/ 0 w 76"/>
                  <a:gd name="T3" fmla="*/ 0 h 97"/>
                  <a:gd name="T4" fmla="*/ 17 w 76"/>
                  <a:gd name="T5" fmla="*/ 0 h 97"/>
                  <a:gd name="T6" fmla="*/ 17 w 76"/>
                  <a:gd name="T7" fmla="*/ 14 h 97"/>
                  <a:gd name="T8" fmla="*/ 26 w 76"/>
                  <a:gd name="T9" fmla="*/ 6 h 97"/>
                  <a:gd name="T10" fmla="*/ 35 w 76"/>
                  <a:gd name="T11" fmla="*/ 0 h 97"/>
                  <a:gd name="T12" fmla="*/ 47 w 76"/>
                  <a:gd name="T13" fmla="*/ 0 h 97"/>
                  <a:gd name="T14" fmla="*/ 53 w 76"/>
                  <a:gd name="T15" fmla="*/ 0 h 97"/>
                  <a:gd name="T16" fmla="*/ 62 w 76"/>
                  <a:gd name="T17" fmla="*/ 3 h 97"/>
                  <a:gd name="T18" fmla="*/ 67 w 76"/>
                  <a:gd name="T19" fmla="*/ 6 h 97"/>
                  <a:gd name="T20" fmla="*/ 70 w 76"/>
                  <a:gd name="T21" fmla="*/ 11 h 97"/>
                  <a:gd name="T22" fmla="*/ 73 w 76"/>
                  <a:gd name="T23" fmla="*/ 14 h 97"/>
                  <a:gd name="T24" fmla="*/ 76 w 76"/>
                  <a:gd name="T25" fmla="*/ 23 h 97"/>
                  <a:gd name="T26" fmla="*/ 76 w 76"/>
                  <a:gd name="T27" fmla="*/ 29 h 97"/>
                  <a:gd name="T28" fmla="*/ 76 w 76"/>
                  <a:gd name="T29" fmla="*/ 38 h 97"/>
                  <a:gd name="T30" fmla="*/ 76 w 76"/>
                  <a:gd name="T31" fmla="*/ 97 h 97"/>
                  <a:gd name="T32" fmla="*/ 59 w 76"/>
                  <a:gd name="T33" fmla="*/ 97 h 97"/>
                  <a:gd name="T34" fmla="*/ 59 w 76"/>
                  <a:gd name="T35" fmla="*/ 41 h 97"/>
                  <a:gd name="T36" fmla="*/ 59 w 76"/>
                  <a:gd name="T37" fmla="*/ 32 h 97"/>
                  <a:gd name="T38" fmla="*/ 56 w 76"/>
                  <a:gd name="T39" fmla="*/ 26 h 97"/>
                  <a:gd name="T40" fmla="*/ 56 w 76"/>
                  <a:gd name="T41" fmla="*/ 20 h 97"/>
                  <a:gd name="T42" fmla="*/ 50 w 76"/>
                  <a:gd name="T43" fmla="*/ 17 h 97"/>
                  <a:gd name="T44" fmla="*/ 47 w 76"/>
                  <a:gd name="T45" fmla="*/ 14 h 97"/>
                  <a:gd name="T46" fmla="*/ 41 w 76"/>
                  <a:gd name="T47" fmla="*/ 14 h 97"/>
                  <a:gd name="T48" fmla="*/ 32 w 76"/>
                  <a:gd name="T49" fmla="*/ 17 h 97"/>
                  <a:gd name="T50" fmla="*/ 23 w 76"/>
                  <a:gd name="T51" fmla="*/ 20 h 97"/>
                  <a:gd name="T52" fmla="*/ 20 w 76"/>
                  <a:gd name="T53" fmla="*/ 26 h 97"/>
                  <a:gd name="T54" fmla="*/ 17 w 76"/>
                  <a:gd name="T55" fmla="*/ 35 h 97"/>
                  <a:gd name="T56" fmla="*/ 17 w 76"/>
                  <a:gd name="T57" fmla="*/ 47 h 97"/>
                  <a:gd name="T58" fmla="*/ 17 w 76"/>
                  <a:gd name="T59" fmla="*/ 97 h 97"/>
                  <a:gd name="T60" fmla="*/ 0 w 76"/>
                  <a:gd name="T61" fmla="*/ 97 h 9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6"/>
                  <a:gd name="T94" fmla="*/ 0 h 97"/>
                  <a:gd name="T95" fmla="*/ 76 w 76"/>
                  <a:gd name="T96" fmla="*/ 97 h 9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6" h="97">
                    <a:moveTo>
                      <a:pt x="0" y="97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14"/>
                    </a:lnTo>
                    <a:lnTo>
                      <a:pt x="26" y="6"/>
                    </a:lnTo>
                    <a:lnTo>
                      <a:pt x="35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62" y="3"/>
                    </a:lnTo>
                    <a:lnTo>
                      <a:pt x="67" y="6"/>
                    </a:lnTo>
                    <a:lnTo>
                      <a:pt x="70" y="11"/>
                    </a:lnTo>
                    <a:lnTo>
                      <a:pt x="73" y="14"/>
                    </a:lnTo>
                    <a:lnTo>
                      <a:pt x="76" y="23"/>
                    </a:lnTo>
                    <a:lnTo>
                      <a:pt x="76" y="29"/>
                    </a:lnTo>
                    <a:lnTo>
                      <a:pt x="76" y="38"/>
                    </a:lnTo>
                    <a:lnTo>
                      <a:pt x="76" y="97"/>
                    </a:lnTo>
                    <a:lnTo>
                      <a:pt x="59" y="97"/>
                    </a:lnTo>
                    <a:lnTo>
                      <a:pt x="59" y="41"/>
                    </a:lnTo>
                    <a:lnTo>
                      <a:pt x="59" y="32"/>
                    </a:lnTo>
                    <a:lnTo>
                      <a:pt x="56" y="26"/>
                    </a:lnTo>
                    <a:lnTo>
                      <a:pt x="56" y="20"/>
                    </a:lnTo>
                    <a:lnTo>
                      <a:pt x="50" y="17"/>
                    </a:lnTo>
                    <a:lnTo>
                      <a:pt x="47" y="14"/>
                    </a:lnTo>
                    <a:lnTo>
                      <a:pt x="41" y="14"/>
                    </a:lnTo>
                    <a:lnTo>
                      <a:pt x="32" y="17"/>
                    </a:lnTo>
                    <a:lnTo>
                      <a:pt x="23" y="20"/>
                    </a:lnTo>
                    <a:lnTo>
                      <a:pt x="20" y="26"/>
                    </a:lnTo>
                    <a:lnTo>
                      <a:pt x="17" y="35"/>
                    </a:lnTo>
                    <a:lnTo>
                      <a:pt x="17" y="47"/>
                    </a:lnTo>
                    <a:lnTo>
                      <a:pt x="17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11037" y="9643"/>
                <a:ext cx="115" cy="133"/>
              </a:xfrm>
              <a:custGeom>
                <a:avLst/>
                <a:gdLst>
                  <a:gd name="T0" fmla="*/ 0 w 115"/>
                  <a:gd name="T1" fmla="*/ 133 h 133"/>
                  <a:gd name="T2" fmla="*/ 0 w 115"/>
                  <a:gd name="T3" fmla="*/ 0 h 133"/>
                  <a:gd name="T4" fmla="*/ 59 w 115"/>
                  <a:gd name="T5" fmla="*/ 0 h 133"/>
                  <a:gd name="T6" fmla="*/ 74 w 115"/>
                  <a:gd name="T7" fmla="*/ 0 h 133"/>
                  <a:gd name="T8" fmla="*/ 86 w 115"/>
                  <a:gd name="T9" fmla="*/ 3 h 133"/>
                  <a:gd name="T10" fmla="*/ 92 w 115"/>
                  <a:gd name="T11" fmla="*/ 9 h 133"/>
                  <a:gd name="T12" fmla="*/ 101 w 115"/>
                  <a:gd name="T13" fmla="*/ 15 h 133"/>
                  <a:gd name="T14" fmla="*/ 104 w 115"/>
                  <a:gd name="T15" fmla="*/ 24 h 133"/>
                  <a:gd name="T16" fmla="*/ 104 w 115"/>
                  <a:gd name="T17" fmla="*/ 36 h 133"/>
                  <a:gd name="T18" fmla="*/ 104 w 115"/>
                  <a:gd name="T19" fmla="*/ 45 h 133"/>
                  <a:gd name="T20" fmla="*/ 101 w 115"/>
                  <a:gd name="T21" fmla="*/ 54 h 133"/>
                  <a:gd name="T22" fmla="*/ 95 w 115"/>
                  <a:gd name="T23" fmla="*/ 59 h 133"/>
                  <a:gd name="T24" fmla="*/ 89 w 115"/>
                  <a:gd name="T25" fmla="*/ 65 h 133"/>
                  <a:gd name="T26" fmla="*/ 80 w 115"/>
                  <a:gd name="T27" fmla="*/ 68 h 133"/>
                  <a:gd name="T28" fmla="*/ 68 w 115"/>
                  <a:gd name="T29" fmla="*/ 71 h 133"/>
                  <a:gd name="T30" fmla="*/ 74 w 115"/>
                  <a:gd name="T31" fmla="*/ 74 h 133"/>
                  <a:gd name="T32" fmla="*/ 77 w 115"/>
                  <a:gd name="T33" fmla="*/ 80 h 133"/>
                  <a:gd name="T34" fmla="*/ 86 w 115"/>
                  <a:gd name="T35" fmla="*/ 86 h 133"/>
                  <a:gd name="T36" fmla="*/ 92 w 115"/>
                  <a:gd name="T37" fmla="*/ 98 h 133"/>
                  <a:gd name="T38" fmla="*/ 115 w 115"/>
                  <a:gd name="T39" fmla="*/ 133 h 133"/>
                  <a:gd name="T40" fmla="*/ 95 w 115"/>
                  <a:gd name="T41" fmla="*/ 133 h 133"/>
                  <a:gd name="T42" fmla="*/ 77 w 115"/>
                  <a:gd name="T43" fmla="*/ 107 h 133"/>
                  <a:gd name="T44" fmla="*/ 71 w 115"/>
                  <a:gd name="T45" fmla="*/ 95 h 133"/>
                  <a:gd name="T46" fmla="*/ 65 w 115"/>
                  <a:gd name="T47" fmla="*/ 86 h 133"/>
                  <a:gd name="T48" fmla="*/ 59 w 115"/>
                  <a:gd name="T49" fmla="*/ 80 h 133"/>
                  <a:gd name="T50" fmla="*/ 56 w 115"/>
                  <a:gd name="T51" fmla="*/ 77 h 133"/>
                  <a:gd name="T52" fmla="*/ 53 w 115"/>
                  <a:gd name="T53" fmla="*/ 74 h 133"/>
                  <a:gd name="T54" fmla="*/ 48 w 115"/>
                  <a:gd name="T55" fmla="*/ 74 h 133"/>
                  <a:gd name="T56" fmla="*/ 45 w 115"/>
                  <a:gd name="T57" fmla="*/ 74 h 133"/>
                  <a:gd name="T58" fmla="*/ 39 w 115"/>
                  <a:gd name="T59" fmla="*/ 74 h 133"/>
                  <a:gd name="T60" fmla="*/ 18 w 115"/>
                  <a:gd name="T61" fmla="*/ 74 h 133"/>
                  <a:gd name="T62" fmla="*/ 18 w 115"/>
                  <a:gd name="T63" fmla="*/ 133 h 133"/>
                  <a:gd name="T64" fmla="*/ 0 w 115"/>
                  <a:gd name="T65" fmla="*/ 133 h 133"/>
                  <a:gd name="T66" fmla="*/ 18 w 115"/>
                  <a:gd name="T67" fmla="*/ 59 h 133"/>
                  <a:gd name="T68" fmla="*/ 56 w 115"/>
                  <a:gd name="T69" fmla="*/ 59 h 133"/>
                  <a:gd name="T70" fmla="*/ 65 w 115"/>
                  <a:gd name="T71" fmla="*/ 56 h 133"/>
                  <a:gd name="T72" fmla="*/ 74 w 115"/>
                  <a:gd name="T73" fmla="*/ 56 h 133"/>
                  <a:gd name="T74" fmla="*/ 80 w 115"/>
                  <a:gd name="T75" fmla="*/ 54 h 133"/>
                  <a:gd name="T76" fmla="*/ 83 w 115"/>
                  <a:gd name="T77" fmla="*/ 48 h 133"/>
                  <a:gd name="T78" fmla="*/ 86 w 115"/>
                  <a:gd name="T79" fmla="*/ 42 h 133"/>
                  <a:gd name="T80" fmla="*/ 86 w 115"/>
                  <a:gd name="T81" fmla="*/ 36 h 133"/>
                  <a:gd name="T82" fmla="*/ 86 w 115"/>
                  <a:gd name="T83" fmla="*/ 27 h 133"/>
                  <a:gd name="T84" fmla="*/ 80 w 115"/>
                  <a:gd name="T85" fmla="*/ 21 h 133"/>
                  <a:gd name="T86" fmla="*/ 74 w 115"/>
                  <a:gd name="T87" fmla="*/ 18 h 133"/>
                  <a:gd name="T88" fmla="*/ 68 w 115"/>
                  <a:gd name="T89" fmla="*/ 15 h 133"/>
                  <a:gd name="T90" fmla="*/ 59 w 115"/>
                  <a:gd name="T91" fmla="*/ 15 h 133"/>
                  <a:gd name="T92" fmla="*/ 18 w 115"/>
                  <a:gd name="T93" fmla="*/ 15 h 133"/>
                  <a:gd name="T94" fmla="*/ 18 w 115"/>
                  <a:gd name="T95" fmla="*/ 59 h 13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5"/>
                  <a:gd name="T145" fmla="*/ 0 h 133"/>
                  <a:gd name="T146" fmla="*/ 115 w 115"/>
                  <a:gd name="T147" fmla="*/ 133 h 13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5" h="133">
                    <a:moveTo>
                      <a:pt x="0" y="133"/>
                    </a:moveTo>
                    <a:lnTo>
                      <a:pt x="0" y="0"/>
                    </a:lnTo>
                    <a:lnTo>
                      <a:pt x="59" y="0"/>
                    </a:lnTo>
                    <a:lnTo>
                      <a:pt x="74" y="0"/>
                    </a:lnTo>
                    <a:lnTo>
                      <a:pt x="86" y="3"/>
                    </a:lnTo>
                    <a:lnTo>
                      <a:pt x="92" y="9"/>
                    </a:lnTo>
                    <a:lnTo>
                      <a:pt x="101" y="15"/>
                    </a:lnTo>
                    <a:lnTo>
                      <a:pt x="104" y="24"/>
                    </a:lnTo>
                    <a:lnTo>
                      <a:pt x="104" y="36"/>
                    </a:lnTo>
                    <a:lnTo>
                      <a:pt x="104" y="45"/>
                    </a:lnTo>
                    <a:lnTo>
                      <a:pt x="101" y="54"/>
                    </a:lnTo>
                    <a:lnTo>
                      <a:pt x="95" y="59"/>
                    </a:lnTo>
                    <a:lnTo>
                      <a:pt x="89" y="65"/>
                    </a:lnTo>
                    <a:lnTo>
                      <a:pt x="80" y="68"/>
                    </a:lnTo>
                    <a:lnTo>
                      <a:pt x="68" y="71"/>
                    </a:lnTo>
                    <a:lnTo>
                      <a:pt x="74" y="74"/>
                    </a:lnTo>
                    <a:lnTo>
                      <a:pt x="77" y="80"/>
                    </a:lnTo>
                    <a:lnTo>
                      <a:pt x="86" y="86"/>
                    </a:lnTo>
                    <a:lnTo>
                      <a:pt x="92" y="98"/>
                    </a:lnTo>
                    <a:lnTo>
                      <a:pt x="115" y="133"/>
                    </a:lnTo>
                    <a:lnTo>
                      <a:pt x="95" y="133"/>
                    </a:lnTo>
                    <a:lnTo>
                      <a:pt x="77" y="107"/>
                    </a:lnTo>
                    <a:lnTo>
                      <a:pt x="71" y="95"/>
                    </a:lnTo>
                    <a:lnTo>
                      <a:pt x="65" y="86"/>
                    </a:lnTo>
                    <a:lnTo>
                      <a:pt x="59" y="80"/>
                    </a:lnTo>
                    <a:lnTo>
                      <a:pt x="56" y="77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45" y="74"/>
                    </a:lnTo>
                    <a:lnTo>
                      <a:pt x="39" y="74"/>
                    </a:lnTo>
                    <a:lnTo>
                      <a:pt x="18" y="74"/>
                    </a:lnTo>
                    <a:lnTo>
                      <a:pt x="18" y="133"/>
                    </a:lnTo>
                    <a:lnTo>
                      <a:pt x="0" y="133"/>
                    </a:lnTo>
                    <a:close/>
                    <a:moveTo>
                      <a:pt x="18" y="59"/>
                    </a:moveTo>
                    <a:lnTo>
                      <a:pt x="56" y="59"/>
                    </a:lnTo>
                    <a:lnTo>
                      <a:pt x="65" y="56"/>
                    </a:lnTo>
                    <a:lnTo>
                      <a:pt x="74" y="56"/>
                    </a:lnTo>
                    <a:lnTo>
                      <a:pt x="80" y="54"/>
                    </a:lnTo>
                    <a:lnTo>
                      <a:pt x="83" y="48"/>
                    </a:lnTo>
                    <a:lnTo>
                      <a:pt x="86" y="42"/>
                    </a:lnTo>
                    <a:lnTo>
                      <a:pt x="86" y="36"/>
                    </a:lnTo>
                    <a:lnTo>
                      <a:pt x="86" y="27"/>
                    </a:lnTo>
                    <a:lnTo>
                      <a:pt x="80" y="21"/>
                    </a:lnTo>
                    <a:lnTo>
                      <a:pt x="74" y="18"/>
                    </a:lnTo>
                    <a:lnTo>
                      <a:pt x="68" y="15"/>
                    </a:lnTo>
                    <a:lnTo>
                      <a:pt x="59" y="15"/>
                    </a:lnTo>
                    <a:lnTo>
                      <a:pt x="18" y="15"/>
                    </a:lnTo>
                    <a:lnTo>
                      <a:pt x="18" y="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11170" y="9643"/>
                <a:ext cx="18" cy="133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11205" y="9679"/>
                <a:ext cx="89" cy="100"/>
              </a:xfrm>
              <a:custGeom>
                <a:avLst/>
                <a:gdLst>
                  <a:gd name="T0" fmla="*/ 0 w 89"/>
                  <a:gd name="T1" fmla="*/ 50 h 100"/>
                  <a:gd name="T2" fmla="*/ 3 w 89"/>
                  <a:gd name="T3" fmla="*/ 38 h 100"/>
                  <a:gd name="T4" fmla="*/ 3 w 89"/>
                  <a:gd name="T5" fmla="*/ 26 h 100"/>
                  <a:gd name="T6" fmla="*/ 9 w 89"/>
                  <a:gd name="T7" fmla="*/ 18 h 100"/>
                  <a:gd name="T8" fmla="*/ 15 w 89"/>
                  <a:gd name="T9" fmla="*/ 9 h 100"/>
                  <a:gd name="T10" fmla="*/ 24 w 89"/>
                  <a:gd name="T11" fmla="*/ 3 h 100"/>
                  <a:gd name="T12" fmla="*/ 33 w 89"/>
                  <a:gd name="T13" fmla="*/ 0 h 100"/>
                  <a:gd name="T14" fmla="*/ 45 w 89"/>
                  <a:gd name="T15" fmla="*/ 0 h 100"/>
                  <a:gd name="T16" fmla="*/ 56 w 89"/>
                  <a:gd name="T17" fmla="*/ 0 h 100"/>
                  <a:gd name="T18" fmla="*/ 68 w 89"/>
                  <a:gd name="T19" fmla="*/ 6 h 100"/>
                  <a:gd name="T20" fmla="*/ 77 w 89"/>
                  <a:gd name="T21" fmla="*/ 12 h 100"/>
                  <a:gd name="T22" fmla="*/ 83 w 89"/>
                  <a:gd name="T23" fmla="*/ 20 h 100"/>
                  <a:gd name="T24" fmla="*/ 89 w 89"/>
                  <a:gd name="T25" fmla="*/ 32 h 100"/>
                  <a:gd name="T26" fmla="*/ 89 w 89"/>
                  <a:gd name="T27" fmla="*/ 47 h 100"/>
                  <a:gd name="T28" fmla="*/ 89 w 89"/>
                  <a:gd name="T29" fmla="*/ 59 h 100"/>
                  <a:gd name="T30" fmla="*/ 86 w 89"/>
                  <a:gd name="T31" fmla="*/ 71 h 100"/>
                  <a:gd name="T32" fmla="*/ 83 w 89"/>
                  <a:gd name="T33" fmla="*/ 76 h 100"/>
                  <a:gd name="T34" fmla="*/ 77 w 89"/>
                  <a:gd name="T35" fmla="*/ 88 h 100"/>
                  <a:gd name="T36" fmla="*/ 68 w 89"/>
                  <a:gd name="T37" fmla="*/ 94 h 100"/>
                  <a:gd name="T38" fmla="*/ 56 w 89"/>
                  <a:gd name="T39" fmla="*/ 97 h 100"/>
                  <a:gd name="T40" fmla="*/ 45 w 89"/>
                  <a:gd name="T41" fmla="*/ 100 h 100"/>
                  <a:gd name="T42" fmla="*/ 33 w 89"/>
                  <a:gd name="T43" fmla="*/ 100 h 100"/>
                  <a:gd name="T44" fmla="*/ 21 w 89"/>
                  <a:gd name="T45" fmla="*/ 94 h 100"/>
                  <a:gd name="T46" fmla="*/ 12 w 89"/>
                  <a:gd name="T47" fmla="*/ 88 h 100"/>
                  <a:gd name="T48" fmla="*/ 6 w 89"/>
                  <a:gd name="T49" fmla="*/ 76 h 100"/>
                  <a:gd name="T50" fmla="*/ 3 w 89"/>
                  <a:gd name="T51" fmla="*/ 65 h 100"/>
                  <a:gd name="T52" fmla="*/ 0 w 89"/>
                  <a:gd name="T53" fmla="*/ 50 h 100"/>
                  <a:gd name="T54" fmla="*/ 18 w 89"/>
                  <a:gd name="T55" fmla="*/ 50 h 100"/>
                  <a:gd name="T56" fmla="*/ 18 w 89"/>
                  <a:gd name="T57" fmla="*/ 59 h 100"/>
                  <a:gd name="T58" fmla="*/ 21 w 89"/>
                  <a:gd name="T59" fmla="*/ 68 h 100"/>
                  <a:gd name="T60" fmla="*/ 27 w 89"/>
                  <a:gd name="T61" fmla="*/ 76 h 100"/>
                  <a:gd name="T62" fmla="*/ 33 w 89"/>
                  <a:gd name="T63" fmla="*/ 79 h 100"/>
                  <a:gd name="T64" fmla="*/ 39 w 89"/>
                  <a:gd name="T65" fmla="*/ 82 h 100"/>
                  <a:gd name="T66" fmla="*/ 45 w 89"/>
                  <a:gd name="T67" fmla="*/ 85 h 100"/>
                  <a:gd name="T68" fmla="*/ 53 w 89"/>
                  <a:gd name="T69" fmla="*/ 82 h 100"/>
                  <a:gd name="T70" fmla="*/ 59 w 89"/>
                  <a:gd name="T71" fmla="*/ 79 h 100"/>
                  <a:gd name="T72" fmla="*/ 62 w 89"/>
                  <a:gd name="T73" fmla="*/ 76 h 100"/>
                  <a:gd name="T74" fmla="*/ 68 w 89"/>
                  <a:gd name="T75" fmla="*/ 68 h 100"/>
                  <a:gd name="T76" fmla="*/ 71 w 89"/>
                  <a:gd name="T77" fmla="*/ 59 h 100"/>
                  <a:gd name="T78" fmla="*/ 71 w 89"/>
                  <a:gd name="T79" fmla="*/ 50 h 100"/>
                  <a:gd name="T80" fmla="*/ 71 w 89"/>
                  <a:gd name="T81" fmla="*/ 38 h 100"/>
                  <a:gd name="T82" fmla="*/ 68 w 89"/>
                  <a:gd name="T83" fmla="*/ 29 h 100"/>
                  <a:gd name="T84" fmla="*/ 62 w 89"/>
                  <a:gd name="T85" fmla="*/ 23 h 100"/>
                  <a:gd name="T86" fmla="*/ 59 w 89"/>
                  <a:gd name="T87" fmla="*/ 18 h 100"/>
                  <a:gd name="T88" fmla="*/ 53 w 89"/>
                  <a:gd name="T89" fmla="*/ 15 h 100"/>
                  <a:gd name="T90" fmla="*/ 45 w 89"/>
                  <a:gd name="T91" fmla="*/ 15 h 100"/>
                  <a:gd name="T92" fmla="*/ 39 w 89"/>
                  <a:gd name="T93" fmla="*/ 15 h 100"/>
                  <a:gd name="T94" fmla="*/ 33 w 89"/>
                  <a:gd name="T95" fmla="*/ 18 h 100"/>
                  <a:gd name="T96" fmla="*/ 27 w 89"/>
                  <a:gd name="T97" fmla="*/ 23 h 100"/>
                  <a:gd name="T98" fmla="*/ 21 w 89"/>
                  <a:gd name="T99" fmla="*/ 29 h 100"/>
                  <a:gd name="T100" fmla="*/ 18 w 89"/>
                  <a:gd name="T101" fmla="*/ 38 h 100"/>
                  <a:gd name="T102" fmla="*/ 18 w 89"/>
                  <a:gd name="T103" fmla="*/ 50 h 10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9"/>
                  <a:gd name="T157" fmla="*/ 0 h 100"/>
                  <a:gd name="T158" fmla="*/ 89 w 89"/>
                  <a:gd name="T159" fmla="*/ 100 h 10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9" h="100">
                    <a:moveTo>
                      <a:pt x="0" y="50"/>
                    </a:moveTo>
                    <a:lnTo>
                      <a:pt x="3" y="38"/>
                    </a:lnTo>
                    <a:lnTo>
                      <a:pt x="3" y="26"/>
                    </a:lnTo>
                    <a:lnTo>
                      <a:pt x="9" y="18"/>
                    </a:lnTo>
                    <a:lnTo>
                      <a:pt x="15" y="9"/>
                    </a:lnTo>
                    <a:lnTo>
                      <a:pt x="24" y="3"/>
                    </a:lnTo>
                    <a:lnTo>
                      <a:pt x="33" y="0"/>
                    </a:lnTo>
                    <a:lnTo>
                      <a:pt x="45" y="0"/>
                    </a:lnTo>
                    <a:lnTo>
                      <a:pt x="56" y="0"/>
                    </a:lnTo>
                    <a:lnTo>
                      <a:pt x="68" y="6"/>
                    </a:lnTo>
                    <a:lnTo>
                      <a:pt x="77" y="12"/>
                    </a:lnTo>
                    <a:lnTo>
                      <a:pt x="83" y="20"/>
                    </a:lnTo>
                    <a:lnTo>
                      <a:pt x="89" y="32"/>
                    </a:lnTo>
                    <a:lnTo>
                      <a:pt x="89" y="47"/>
                    </a:lnTo>
                    <a:lnTo>
                      <a:pt x="89" y="59"/>
                    </a:lnTo>
                    <a:lnTo>
                      <a:pt x="86" y="71"/>
                    </a:lnTo>
                    <a:lnTo>
                      <a:pt x="83" y="76"/>
                    </a:lnTo>
                    <a:lnTo>
                      <a:pt x="77" y="88"/>
                    </a:lnTo>
                    <a:lnTo>
                      <a:pt x="68" y="94"/>
                    </a:lnTo>
                    <a:lnTo>
                      <a:pt x="56" y="97"/>
                    </a:lnTo>
                    <a:lnTo>
                      <a:pt x="45" y="100"/>
                    </a:lnTo>
                    <a:lnTo>
                      <a:pt x="33" y="100"/>
                    </a:lnTo>
                    <a:lnTo>
                      <a:pt x="21" y="94"/>
                    </a:lnTo>
                    <a:lnTo>
                      <a:pt x="12" y="88"/>
                    </a:lnTo>
                    <a:lnTo>
                      <a:pt x="6" y="76"/>
                    </a:lnTo>
                    <a:lnTo>
                      <a:pt x="3" y="65"/>
                    </a:lnTo>
                    <a:lnTo>
                      <a:pt x="0" y="50"/>
                    </a:lnTo>
                    <a:close/>
                    <a:moveTo>
                      <a:pt x="18" y="50"/>
                    </a:moveTo>
                    <a:lnTo>
                      <a:pt x="18" y="59"/>
                    </a:lnTo>
                    <a:lnTo>
                      <a:pt x="21" y="68"/>
                    </a:lnTo>
                    <a:lnTo>
                      <a:pt x="27" y="76"/>
                    </a:lnTo>
                    <a:lnTo>
                      <a:pt x="33" y="79"/>
                    </a:lnTo>
                    <a:lnTo>
                      <a:pt x="39" y="82"/>
                    </a:lnTo>
                    <a:lnTo>
                      <a:pt x="45" y="85"/>
                    </a:lnTo>
                    <a:lnTo>
                      <a:pt x="53" y="82"/>
                    </a:lnTo>
                    <a:lnTo>
                      <a:pt x="59" y="79"/>
                    </a:lnTo>
                    <a:lnTo>
                      <a:pt x="62" y="76"/>
                    </a:lnTo>
                    <a:lnTo>
                      <a:pt x="68" y="68"/>
                    </a:lnTo>
                    <a:lnTo>
                      <a:pt x="71" y="59"/>
                    </a:lnTo>
                    <a:lnTo>
                      <a:pt x="71" y="50"/>
                    </a:lnTo>
                    <a:lnTo>
                      <a:pt x="71" y="38"/>
                    </a:lnTo>
                    <a:lnTo>
                      <a:pt x="68" y="29"/>
                    </a:lnTo>
                    <a:lnTo>
                      <a:pt x="62" y="23"/>
                    </a:lnTo>
                    <a:lnTo>
                      <a:pt x="59" y="18"/>
                    </a:lnTo>
                    <a:lnTo>
                      <a:pt x="53" y="15"/>
                    </a:lnTo>
                    <a:lnTo>
                      <a:pt x="45" y="15"/>
                    </a:lnTo>
                    <a:lnTo>
                      <a:pt x="39" y="15"/>
                    </a:lnTo>
                    <a:lnTo>
                      <a:pt x="33" y="18"/>
                    </a:lnTo>
                    <a:lnTo>
                      <a:pt x="27" y="23"/>
                    </a:lnTo>
                    <a:lnTo>
                      <a:pt x="21" y="29"/>
                    </a:lnTo>
                    <a:lnTo>
                      <a:pt x="18" y="38"/>
                    </a:lnTo>
                    <a:lnTo>
                      <a:pt x="18" y="5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11309" y="9679"/>
                <a:ext cx="79" cy="100"/>
              </a:xfrm>
              <a:custGeom>
                <a:avLst/>
                <a:gdLst>
                  <a:gd name="T0" fmla="*/ 17 w 79"/>
                  <a:gd name="T1" fmla="*/ 68 h 100"/>
                  <a:gd name="T2" fmla="*/ 23 w 79"/>
                  <a:gd name="T3" fmla="*/ 79 h 100"/>
                  <a:gd name="T4" fmla="*/ 41 w 79"/>
                  <a:gd name="T5" fmla="*/ 85 h 100"/>
                  <a:gd name="T6" fmla="*/ 56 w 79"/>
                  <a:gd name="T7" fmla="*/ 79 h 100"/>
                  <a:gd name="T8" fmla="*/ 61 w 79"/>
                  <a:gd name="T9" fmla="*/ 71 h 100"/>
                  <a:gd name="T10" fmla="*/ 56 w 79"/>
                  <a:gd name="T11" fmla="*/ 62 h 100"/>
                  <a:gd name="T12" fmla="*/ 38 w 79"/>
                  <a:gd name="T13" fmla="*/ 59 h 100"/>
                  <a:gd name="T14" fmla="*/ 14 w 79"/>
                  <a:gd name="T15" fmla="*/ 50 h 100"/>
                  <a:gd name="T16" fmla="*/ 5 w 79"/>
                  <a:gd name="T17" fmla="*/ 41 h 100"/>
                  <a:gd name="T18" fmla="*/ 0 w 79"/>
                  <a:gd name="T19" fmla="*/ 26 h 100"/>
                  <a:gd name="T20" fmla="*/ 2 w 79"/>
                  <a:gd name="T21" fmla="*/ 15 h 100"/>
                  <a:gd name="T22" fmla="*/ 11 w 79"/>
                  <a:gd name="T23" fmla="*/ 6 h 100"/>
                  <a:gd name="T24" fmla="*/ 20 w 79"/>
                  <a:gd name="T25" fmla="*/ 0 h 100"/>
                  <a:gd name="T26" fmla="*/ 35 w 79"/>
                  <a:gd name="T27" fmla="*/ 0 h 100"/>
                  <a:gd name="T28" fmla="*/ 56 w 79"/>
                  <a:gd name="T29" fmla="*/ 3 h 100"/>
                  <a:gd name="T30" fmla="*/ 67 w 79"/>
                  <a:gd name="T31" fmla="*/ 12 h 100"/>
                  <a:gd name="T32" fmla="*/ 73 w 79"/>
                  <a:gd name="T33" fmla="*/ 26 h 100"/>
                  <a:gd name="T34" fmla="*/ 53 w 79"/>
                  <a:gd name="T35" fmla="*/ 23 h 100"/>
                  <a:gd name="T36" fmla="*/ 44 w 79"/>
                  <a:gd name="T37" fmla="*/ 15 h 100"/>
                  <a:gd name="T38" fmla="*/ 29 w 79"/>
                  <a:gd name="T39" fmla="*/ 15 h 100"/>
                  <a:gd name="T40" fmla="*/ 20 w 79"/>
                  <a:gd name="T41" fmla="*/ 20 h 100"/>
                  <a:gd name="T42" fmla="*/ 17 w 79"/>
                  <a:gd name="T43" fmla="*/ 29 h 100"/>
                  <a:gd name="T44" fmla="*/ 23 w 79"/>
                  <a:gd name="T45" fmla="*/ 32 h 100"/>
                  <a:gd name="T46" fmla="*/ 29 w 79"/>
                  <a:gd name="T47" fmla="*/ 35 h 100"/>
                  <a:gd name="T48" fmla="*/ 53 w 79"/>
                  <a:gd name="T49" fmla="*/ 41 h 100"/>
                  <a:gd name="T50" fmla="*/ 67 w 79"/>
                  <a:gd name="T51" fmla="*/ 50 h 100"/>
                  <a:gd name="T52" fmla="*/ 76 w 79"/>
                  <a:gd name="T53" fmla="*/ 62 h 100"/>
                  <a:gd name="T54" fmla="*/ 76 w 79"/>
                  <a:gd name="T55" fmla="*/ 76 h 100"/>
                  <a:gd name="T56" fmla="*/ 67 w 79"/>
                  <a:gd name="T57" fmla="*/ 91 h 100"/>
                  <a:gd name="T58" fmla="*/ 50 w 79"/>
                  <a:gd name="T59" fmla="*/ 100 h 100"/>
                  <a:gd name="T60" fmla="*/ 29 w 79"/>
                  <a:gd name="T61" fmla="*/ 100 h 100"/>
                  <a:gd name="T62" fmla="*/ 11 w 79"/>
                  <a:gd name="T63" fmla="*/ 91 h 100"/>
                  <a:gd name="T64" fmla="*/ 0 w 79"/>
                  <a:gd name="T65" fmla="*/ 79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9"/>
                  <a:gd name="T100" fmla="*/ 0 h 100"/>
                  <a:gd name="T101" fmla="*/ 79 w 79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9" h="100">
                    <a:moveTo>
                      <a:pt x="0" y="68"/>
                    </a:moveTo>
                    <a:lnTo>
                      <a:pt x="17" y="68"/>
                    </a:lnTo>
                    <a:lnTo>
                      <a:pt x="17" y="73"/>
                    </a:lnTo>
                    <a:lnTo>
                      <a:pt x="23" y="79"/>
                    </a:lnTo>
                    <a:lnTo>
                      <a:pt x="29" y="82"/>
                    </a:lnTo>
                    <a:lnTo>
                      <a:pt x="41" y="85"/>
                    </a:lnTo>
                    <a:lnTo>
                      <a:pt x="50" y="82"/>
                    </a:lnTo>
                    <a:lnTo>
                      <a:pt x="56" y="79"/>
                    </a:lnTo>
                    <a:lnTo>
                      <a:pt x="58" y="76"/>
                    </a:lnTo>
                    <a:lnTo>
                      <a:pt x="61" y="71"/>
                    </a:lnTo>
                    <a:lnTo>
                      <a:pt x="58" y="65"/>
                    </a:lnTo>
                    <a:lnTo>
                      <a:pt x="56" y="62"/>
                    </a:lnTo>
                    <a:lnTo>
                      <a:pt x="50" y="62"/>
                    </a:lnTo>
                    <a:lnTo>
                      <a:pt x="38" y="59"/>
                    </a:lnTo>
                    <a:lnTo>
                      <a:pt x="26" y="53"/>
                    </a:lnTo>
                    <a:lnTo>
                      <a:pt x="14" y="50"/>
                    </a:lnTo>
                    <a:lnTo>
                      <a:pt x="8" y="47"/>
                    </a:lnTo>
                    <a:lnTo>
                      <a:pt x="5" y="41"/>
                    </a:lnTo>
                    <a:lnTo>
                      <a:pt x="2" y="35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2" y="15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20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7" y="0"/>
                    </a:lnTo>
                    <a:lnTo>
                      <a:pt x="56" y="3"/>
                    </a:lnTo>
                    <a:lnTo>
                      <a:pt x="61" y="6"/>
                    </a:lnTo>
                    <a:lnTo>
                      <a:pt x="67" y="12"/>
                    </a:lnTo>
                    <a:lnTo>
                      <a:pt x="70" y="18"/>
                    </a:lnTo>
                    <a:lnTo>
                      <a:pt x="73" y="26"/>
                    </a:lnTo>
                    <a:lnTo>
                      <a:pt x="56" y="2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44" y="15"/>
                    </a:lnTo>
                    <a:lnTo>
                      <a:pt x="35" y="15"/>
                    </a:lnTo>
                    <a:lnTo>
                      <a:pt x="29" y="15"/>
                    </a:lnTo>
                    <a:lnTo>
                      <a:pt x="23" y="18"/>
                    </a:lnTo>
                    <a:lnTo>
                      <a:pt x="20" y="20"/>
                    </a:lnTo>
                    <a:lnTo>
                      <a:pt x="17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38" y="38"/>
                    </a:lnTo>
                    <a:lnTo>
                      <a:pt x="53" y="41"/>
                    </a:lnTo>
                    <a:lnTo>
                      <a:pt x="61" y="47"/>
                    </a:lnTo>
                    <a:lnTo>
                      <a:pt x="67" y="50"/>
                    </a:lnTo>
                    <a:lnTo>
                      <a:pt x="73" y="56"/>
                    </a:lnTo>
                    <a:lnTo>
                      <a:pt x="76" y="62"/>
                    </a:lnTo>
                    <a:lnTo>
                      <a:pt x="79" y="68"/>
                    </a:lnTo>
                    <a:lnTo>
                      <a:pt x="76" y="76"/>
                    </a:lnTo>
                    <a:lnTo>
                      <a:pt x="73" y="85"/>
                    </a:lnTo>
                    <a:lnTo>
                      <a:pt x="67" y="91"/>
                    </a:lnTo>
                    <a:lnTo>
                      <a:pt x="58" y="97"/>
                    </a:lnTo>
                    <a:lnTo>
                      <a:pt x="50" y="100"/>
                    </a:lnTo>
                    <a:lnTo>
                      <a:pt x="41" y="100"/>
                    </a:lnTo>
                    <a:lnTo>
                      <a:pt x="29" y="100"/>
                    </a:lnTo>
                    <a:lnTo>
                      <a:pt x="17" y="97"/>
                    </a:lnTo>
                    <a:lnTo>
                      <a:pt x="11" y="91"/>
                    </a:lnTo>
                    <a:lnTo>
                      <a:pt x="5" y="85"/>
                    </a:lnTo>
                    <a:lnTo>
                      <a:pt x="0" y="7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11400" y="9679"/>
                <a:ext cx="79" cy="100"/>
              </a:xfrm>
              <a:custGeom>
                <a:avLst/>
                <a:gdLst>
                  <a:gd name="T0" fmla="*/ 18 w 79"/>
                  <a:gd name="T1" fmla="*/ 68 h 100"/>
                  <a:gd name="T2" fmla="*/ 26 w 79"/>
                  <a:gd name="T3" fmla="*/ 79 h 100"/>
                  <a:gd name="T4" fmla="*/ 41 w 79"/>
                  <a:gd name="T5" fmla="*/ 85 h 100"/>
                  <a:gd name="T6" fmla="*/ 59 w 79"/>
                  <a:gd name="T7" fmla="*/ 79 h 100"/>
                  <a:gd name="T8" fmla="*/ 65 w 79"/>
                  <a:gd name="T9" fmla="*/ 71 h 100"/>
                  <a:gd name="T10" fmla="*/ 56 w 79"/>
                  <a:gd name="T11" fmla="*/ 62 h 100"/>
                  <a:gd name="T12" fmla="*/ 41 w 79"/>
                  <a:gd name="T13" fmla="*/ 59 h 100"/>
                  <a:gd name="T14" fmla="*/ 18 w 79"/>
                  <a:gd name="T15" fmla="*/ 50 h 100"/>
                  <a:gd name="T16" fmla="*/ 6 w 79"/>
                  <a:gd name="T17" fmla="*/ 41 h 100"/>
                  <a:gd name="T18" fmla="*/ 3 w 79"/>
                  <a:gd name="T19" fmla="*/ 26 h 100"/>
                  <a:gd name="T20" fmla="*/ 6 w 79"/>
                  <a:gd name="T21" fmla="*/ 15 h 100"/>
                  <a:gd name="T22" fmla="*/ 15 w 79"/>
                  <a:gd name="T23" fmla="*/ 6 h 100"/>
                  <a:gd name="T24" fmla="*/ 23 w 79"/>
                  <a:gd name="T25" fmla="*/ 0 h 100"/>
                  <a:gd name="T26" fmla="*/ 38 w 79"/>
                  <a:gd name="T27" fmla="*/ 0 h 100"/>
                  <a:gd name="T28" fmla="*/ 56 w 79"/>
                  <a:gd name="T29" fmla="*/ 3 h 100"/>
                  <a:gd name="T30" fmla="*/ 71 w 79"/>
                  <a:gd name="T31" fmla="*/ 12 h 100"/>
                  <a:gd name="T32" fmla="*/ 74 w 79"/>
                  <a:gd name="T33" fmla="*/ 26 h 100"/>
                  <a:gd name="T34" fmla="*/ 56 w 79"/>
                  <a:gd name="T35" fmla="*/ 23 h 100"/>
                  <a:gd name="T36" fmla="*/ 47 w 79"/>
                  <a:gd name="T37" fmla="*/ 15 h 100"/>
                  <a:gd name="T38" fmla="*/ 29 w 79"/>
                  <a:gd name="T39" fmla="*/ 15 h 100"/>
                  <a:gd name="T40" fmla="*/ 21 w 79"/>
                  <a:gd name="T41" fmla="*/ 20 h 100"/>
                  <a:gd name="T42" fmla="*/ 21 w 79"/>
                  <a:gd name="T43" fmla="*/ 29 h 100"/>
                  <a:gd name="T44" fmla="*/ 23 w 79"/>
                  <a:gd name="T45" fmla="*/ 32 h 100"/>
                  <a:gd name="T46" fmla="*/ 32 w 79"/>
                  <a:gd name="T47" fmla="*/ 35 h 100"/>
                  <a:gd name="T48" fmla="*/ 53 w 79"/>
                  <a:gd name="T49" fmla="*/ 41 h 100"/>
                  <a:gd name="T50" fmla="*/ 71 w 79"/>
                  <a:gd name="T51" fmla="*/ 50 h 100"/>
                  <a:gd name="T52" fmla="*/ 79 w 79"/>
                  <a:gd name="T53" fmla="*/ 62 h 100"/>
                  <a:gd name="T54" fmla="*/ 79 w 79"/>
                  <a:gd name="T55" fmla="*/ 76 h 100"/>
                  <a:gd name="T56" fmla="*/ 71 w 79"/>
                  <a:gd name="T57" fmla="*/ 91 h 100"/>
                  <a:gd name="T58" fmla="*/ 53 w 79"/>
                  <a:gd name="T59" fmla="*/ 100 h 100"/>
                  <a:gd name="T60" fmla="*/ 29 w 79"/>
                  <a:gd name="T61" fmla="*/ 100 h 100"/>
                  <a:gd name="T62" fmla="*/ 15 w 79"/>
                  <a:gd name="T63" fmla="*/ 91 h 100"/>
                  <a:gd name="T64" fmla="*/ 3 w 79"/>
                  <a:gd name="T65" fmla="*/ 79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9"/>
                  <a:gd name="T100" fmla="*/ 0 h 100"/>
                  <a:gd name="T101" fmla="*/ 79 w 79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9" h="100">
                    <a:moveTo>
                      <a:pt x="0" y="68"/>
                    </a:moveTo>
                    <a:lnTo>
                      <a:pt x="18" y="68"/>
                    </a:lnTo>
                    <a:lnTo>
                      <a:pt x="21" y="73"/>
                    </a:lnTo>
                    <a:lnTo>
                      <a:pt x="26" y="79"/>
                    </a:lnTo>
                    <a:lnTo>
                      <a:pt x="32" y="82"/>
                    </a:lnTo>
                    <a:lnTo>
                      <a:pt x="41" y="85"/>
                    </a:lnTo>
                    <a:lnTo>
                      <a:pt x="53" y="82"/>
                    </a:lnTo>
                    <a:lnTo>
                      <a:pt x="59" y="79"/>
                    </a:lnTo>
                    <a:lnTo>
                      <a:pt x="62" y="76"/>
                    </a:lnTo>
                    <a:lnTo>
                      <a:pt x="65" y="71"/>
                    </a:lnTo>
                    <a:lnTo>
                      <a:pt x="62" y="65"/>
                    </a:lnTo>
                    <a:lnTo>
                      <a:pt x="56" y="62"/>
                    </a:lnTo>
                    <a:lnTo>
                      <a:pt x="50" y="62"/>
                    </a:lnTo>
                    <a:lnTo>
                      <a:pt x="41" y="59"/>
                    </a:lnTo>
                    <a:lnTo>
                      <a:pt x="26" y="53"/>
                    </a:lnTo>
                    <a:lnTo>
                      <a:pt x="18" y="50"/>
                    </a:lnTo>
                    <a:lnTo>
                      <a:pt x="12" y="47"/>
                    </a:lnTo>
                    <a:lnTo>
                      <a:pt x="6" y="41"/>
                    </a:lnTo>
                    <a:lnTo>
                      <a:pt x="3" y="35"/>
                    </a:lnTo>
                    <a:lnTo>
                      <a:pt x="3" y="26"/>
                    </a:lnTo>
                    <a:lnTo>
                      <a:pt x="3" y="20"/>
                    </a:lnTo>
                    <a:lnTo>
                      <a:pt x="6" y="15"/>
                    </a:lnTo>
                    <a:lnTo>
                      <a:pt x="9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8" y="0"/>
                    </a:lnTo>
                    <a:lnTo>
                      <a:pt x="47" y="0"/>
                    </a:lnTo>
                    <a:lnTo>
                      <a:pt x="56" y="3"/>
                    </a:lnTo>
                    <a:lnTo>
                      <a:pt x="65" y="6"/>
                    </a:lnTo>
                    <a:lnTo>
                      <a:pt x="71" y="12"/>
                    </a:lnTo>
                    <a:lnTo>
                      <a:pt x="74" y="18"/>
                    </a:lnTo>
                    <a:lnTo>
                      <a:pt x="74" y="26"/>
                    </a:lnTo>
                    <a:lnTo>
                      <a:pt x="59" y="29"/>
                    </a:lnTo>
                    <a:lnTo>
                      <a:pt x="56" y="23"/>
                    </a:lnTo>
                    <a:lnTo>
                      <a:pt x="53" y="18"/>
                    </a:lnTo>
                    <a:lnTo>
                      <a:pt x="47" y="15"/>
                    </a:lnTo>
                    <a:lnTo>
                      <a:pt x="38" y="15"/>
                    </a:lnTo>
                    <a:lnTo>
                      <a:pt x="29" y="15"/>
                    </a:lnTo>
                    <a:lnTo>
                      <a:pt x="23" y="18"/>
                    </a:lnTo>
                    <a:lnTo>
                      <a:pt x="21" y="20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32" y="35"/>
                    </a:lnTo>
                    <a:lnTo>
                      <a:pt x="41" y="38"/>
                    </a:lnTo>
                    <a:lnTo>
                      <a:pt x="53" y="41"/>
                    </a:lnTo>
                    <a:lnTo>
                      <a:pt x="65" y="47"/>
                    </a:lnTo>
                    <a:lnTo>
                      <a:pt x="71" y="50"/>
                    </a:lnTo>
                    <a:lnTo>
                      <a:pt x="76" y="56"/>
                    </a:lnTo>
                    <a:lnTo>
                      <a:pt x="79" y="62"/>
                    </a:lnTo>
                    <a:lnTo>
                      <a:pt x="79" y="68"/>
                    </a:lnTo>
                    <a:lnTo>
                      <a:pt x="79" y="76"/>
                    </a:lnTo>
                    <a:lnTo>
                      <a:pt x="76" y="85"/>
                    </a:lnTo>
                    <a:lnTo>
                      <a:pt x="71" y="91"/>
                    </a:lnTo>
                    <a:lnTo>
                      <a:pt x="62" y="97"/>
                    </a:lnTo>
                    <a:lnTo>
                      <a:pt x="53" y="100"/>
                    </a:lnTo>
                    <a:lnTo>
                      <a:pt x="41" y="100"/>
                    </a:lnTo>
                    <a:lnTo>
                      <a:pt x="29" y="100"/>
                    </a:lnTo>
                    <a:lnTo>
                      <a:pt x="21" y="97"/>
                    </a:lnTo>
                    <a:lnTo>
                      <a:pt x="15" y="91"/>
                    </a:lnTo>
                    <a:lnTo>
                      <a:pt x="9" y="85"/>
                    </a:lnTo>
                    <a:lnTo>
                      <a:pt x="3" y="7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3" name="Freeform 42"/>
              <p:cNvSpPr>
                <a:spLocks noEditPoints="1"/>
              </p:cNvSpPr>
              <p:nvPr/>
            </p:nvSpPr>
            <p:spPr bwMode="auto">
              <a:xfrm>
                <a:off x="11037" y="10309"/>
                <a:ext cx="115" cy="136"/>
              </a:xfrm>
              <a:custGeom>
                <a:avLst/>
                <a:gdLst>
                  <a:gd name="T0" fmla="*/ 0 w 115"/>
                  <a:gd name="T1" fmla="*/ 136 h 136"/>
                  <a:gd name="T2" fmla="*/ 0 w 115"/>
                  <a:gd name="T3" fmla="*/ 0 h 136"/>
                  <a:gd name="T4" fmla="*/ 59 w 115"/>
                  <a:gd name="T5" fmla="*/ 0 h 136"/>
                  <a:gd name="T6" fmla="*/ 74 w 115"/>
                  <a:gd name="T7" fmla="*/ 3 h 136"/>
                  <a:gd name="T8" fmla="*/ 86 w 115"/>
                  <a:gd name="T9" fmla="*/ 6 h 136"/>
                  <a:gd name="T10" fmla="*/ 92 w 115"/>
                  <a:gd name="T11" fmla="*/ 9 h 136"/>
                  <a:gd name="T12" fmla="*/ 101 w 115"/>
                  <a:gd name="T13" fmla="*/ 18 h 136"/>
                  <a:gd name="T14" fmla="*/ 104 w 115"/>
                  <a:gd name="T15" fmla="*/ 27 h 136"/>
                  <a:gd name="T16" fmla="*/ 104 w 115"/>
                  <a:gd name="T17" fmla="*/ 39 h 136"/>
                  <a:gd name="T18" fmla="*/ 104 w 115"/>
                  <a:gd name="T19" fmla="*/ 47 h 136"/>
                  <a:gd name="T20" fmla="*/ 101 w 115"/>
                  <a:gd name="T21" fmla="*/ 53 h 136"/>
                  <a:gd name="T22" fmla="*/ 95 w 115"/>
                  <a:gd name="T23" fmla="*/ 62 h 136"/>
                  <a:gd name="T24" fmla="*/ 89 w 115"/>
                  <a:gd name="T25" fmla="*/ 68 h 136"/>
                  <a:gd name="T26" fmla="*/ 80 w 115"/>
                  <a:gd name="T27" fmla="*/ 71 h 136"/>
                  <a:gd name="T28" fmla="*/ 68 w 115"/>
                  <a:gd name="T29" fmla="*/ 74 h 136"/>
                  <a:gd name="T30" fmla="*/ 74 w 115"/>
                  <a:gd name="T31" fmla="*/ 77 h 136"/>
                  <a:gd name="T32" fmla="*/ 77 w 115"/>
                  <a:gd name="T33" fmla="*/ 80 h 136"/>
                  <a:gd name="T34" fmla="*/ 86 w 115"/>
                  <a:gd name="T35" fmla="*/ 89 h 136"/>
                  <a:gd name="T36" fmla="*/ 92 w 115"/>
                  <a:gd name="T37" fmla="*/ 98 h 136"/>
                  <a:gd name="T38" fmla="*/ 115 w 115"/>
                  <a:gd name="T39" fmla="*/ 136 h 136"/>
                  <a:gd name="T40" fmla="*/ 95 w 115"/>
                  <a:gd name="T41" fmla="*/ 136 h 136"/>
                  <a:gd name="T42" fmla="*/ 77 w 115"/>
                  <a:gd name="T43" fmla="*/ 106 h 136"/>
                  <a:gd name="T44" fmla="*/ 71 w 115"/>
                  <a:gd name="T45" fmla="*/ 98 h 136"/>
                  <a:gd name="T46" fmla="*/ 65 w 115"/>
                  <a:gd name="T47" fmla="*/ 89 h 136"/>
                  <a:gd name="T48" fmla="*/ 59 w 115"/>
                  <a:gd name="T49" fmla="*/ 83 h 136"/>
                  <a:gd name="T50" fmla="*/ 56 w 115"/>
                  <a:gd name="T51" fmla="*/ 80 h 136"/>
                  <a:gd name="T52" fmla="*/ 53 w 115"/>
                  <a:gd name="T53" fmla="*/ 77 h 136"/>
                  <a:gd name="T54" fmla="*/ 48 w 115"/>
                  <a:gd name="T55" fmla="*/ 77 h 136"/>
                  <a:gd name="T56" fmla="*/ 45 w 115"/>
                  <a:gd name="T57" fmla="*/ 77 h 136"/>
                  <a:gd name="T58" fmla="*/ 39 w 115"/>
                  <a:gd name="T59" fmla="*/ 77 h 136"/>
                  <a:gd name="T60" fmla="*/ 18 w 115"/>
                  <a:gd name="T61" fmla="*/ 77 h 136"/>
                  <a:gd name="T62" fmla="*/ 18 w 115"/>
                  <a:gd name="T63" fmla="*/ 136 h 136"/>
                  <a:gd name="T64" fmla="*/ 0 w 115"/>
                  <a:gd name="T65" fmla="*/ 136 h 136"/>
                  <a:gd name="T66" fmla="*/ 18 w 115"/>
                  <a:gd name="T67" fmla="*/ 59 h 136"/>
                  <a:gd name="T68" fmla="*/ 56 w 115"/>
                  <a:gd name="T69" fmla="*/ 59 h 136"/>
                  <a:gd name="T70" fmla="*/ 65 w 115"/>
                  <a:gd name="T71" fmla="*/ 59 h 136"/>
                  <a:gd name="T72" fmla="*/ 74 w 115"/>
                  <a:gd name="T73" fmla="*/ 56 h 136"/>
                  <a:gd name="T74" fmla="*/ 80 w 115"/>
                  <a:gd name="T75" fmla="*/ 53 h 136"/>
                  <a:gd name="T76" fmla="*/ 83 w 115"/>
                  <a:gd name="T77" fmla="*/ 50 h 136"/>
                  <a:gd name="T78" fmla="*/ 86 w 115"/>
                  <a:gd name="T79" fmla="*/ 44 h 136"/>
                  <a:gd name="T80" fmla="*/ 86 w 115"/>
                  <a:gd name="T81" fmla="*/ 39 h 136"/>
                  <a:gd name="T82" fmla="*/ 86 w 115"/>
                  <a:gd name="T83" fmla="*/ 30 h 136"/>
                  <a:gd name="T84" fmla="*/ 80 w 115"/>
                  <a:gd name="T85" fmla="*/ 24 h 136"/>
                  <a:gd name="T86" fmla="*/ 74 w 115"/>
                  <a:gd name="T87" fmla="*/ 21 h 136"/>
                  <a:gd name="T88" fmla="*/ 68 w 115"/>
                  <a:gd name="T89" fmla="*/ 18 h 136"/>
                  <a:gd name="T90" fmla="*/ 59 w 115"/>
                  <a:gd name="T91" fmla="*/ 18 h 136"/>
                  <a:gd name="T92" fmla="*/ 18 w 115"/>
                  <a:gd name="T93" fmla="*/ 18 h 136"/>
                  <a:gd name="T94" fmla="*/ 18 w 115"/>
                  <a:gd name="T95" fmla="*/ 59 h 1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5"/>
                  <a:gd name="T145" fmla="*/ 0 h 136"/>
                  <a:gd name="T146" fmla="*/ 115 w 115"/>
                  <a:gd name="T147" fmla="*/ 136 h 1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5" h="136">
                    <a:moveTo>
                      <a:pt x="0" y="136"/>
                    </a:moveTo>
                    <a:lnTo>
                      <a:pt x="0" y="0"/>
                    </a:lnTo>
                    <a:lnTo>
                      <a:pt x="59" y="0"/>
                    </a:lnTo>
                    <a:lnTo>
                      <a:pt x="74" y="3"/>
                    </a:lnTo>
                    <a:lnTo>
                      <a:pt x="86" y="6"/>
                    </a:lnTo>
                    <a:lnTo>
                      <a:pt x="92" y="9"/>
                    </a:lnTo>
                    <a:lnTo>
                      <a:pt x="101" y="18"/>
                    </a:lnTo>
                    <a:lnTo>
                      <a:pt x="104" y="27"/>
                    </a:lnTo>
                    <a:lnTo>
                      <a:pt x="104" y="39"/>
                    </a:lnTo>
                    <a:lnTo>
                      <a:pt x="104" y="47"/>
                    </a:lnTo>
                    <a:lnTo>
                      <a:pt x="101" y="53"/>
                    </a:lnTo>
                    <a:lnTo>
                      <a:pt x="95" y="62"/>
                    </a:lnTo>
                    <a:lnTo>
                      <a:pt x="89" y="68"/>
                    </a:lnTo>
                    <a:lnTo>
                      <a:pt x="80" y="71"/>
                    </a:lnTo>
                    <a:lnTo>
                      <a:pt x="68" y="74"/>
                    </a:lnTo>
                    <a:lnTo>
                      <a:pt x="74" y="77"/>
                    </a:lnTo>
                    <a:lnTo>
                      <a:pt x="77" y="80"/>
                    </a:lnTo>
                    <a:lnTo>
                      <a:pt x="86" y="89"/>
                    </a:lnTo>
                    <a:lnTo>
                      <a:pt x="92" y="98"/>
                    </a:lnTo>
                    <a:lnTo>
                      <a:pt x="115" y="136"/>
                    </a:lnTo>
                    <a:lnTo>
                      <a:pt x="95" y="136"/>
                    </a:lnTo>
                    <a:lnTo>
                      <a:pt x="77" y="106"/>
                    </a:lnTo>
                    <a:lnTo>
                      <a:pt x="71" y="98"/>
                    </a:lnTo>
                    <a:lnTo>
                      <a:pt x="65" y="89"/>
                    </a:lnTo>
                    <a:lnTo>
                      <a:pt x="59" y="83"/>
                    </a:lnTo>
                    <a:lnTo>
                      <a:pt x="56" y="80"/>
                    </a:lnTo>
                    <a:lnTo>
                      <a:pt x="53" y="77"/>
                    </a:lnTo>
                    <a:lnTo>
                      <a:pt x="48" y="77"/>
                    </a:lnTo>
                    <a:lnTo>
                      <a:pt x="45" y="77"/>
                    </a:lnTo>
                    <a:lnTo>
                      <a:pt x="39" y="77"/>
                    </a:lnTo>
                    <a:lnTo>
                      <a:pt x="18" y="77"/>
                    </a:lnTo>
                    <a:lnTo>
                      <a:pt x="18" y="136"/>
                    </a:lnTo>
                    <a:lnTo>
                      <a:pt x="0" y="136"/>
                    </a:lnTo>
                    <a:close/>
                    <a:moveTo>
                      <a:pt x="18" y="59"/>
                    </a:moveTo>
                    <a:lnTo>
                      <a:pt x="56" y="59"/>
                    </a:lnTo>
                    <a:lnTo>
                      <a:pt x="65" y="59"/>
                    </a:lnTo>
                    <a:lnTo>
                      <a:pt x="74" y="56"/>
                    </a:lnTo>
                    <a:lnTo>
                      <a:pt x="80" y="53"/>
                    </a:lnTo>
                    <a:lnTo>
                      <a:pt x="83" y="50"/>
                    </a:lnTo>
                    <a:lnTo>
                      <a:pt x="86" y="44"/>
                    </a:lnTo>
                    <a:lnTo>
                      <a:pt x="86" y="39"/>
                    </a:lnTo>
                    <a:lnTo>
                      <a:pt x="86" y="30"/>
                    </a:lnTo>
                    <a:lnTo>
                      <a:pt x="80" y="24"/>
                    </a:lnTo>
                    <a:lnTo>
                      <a:pt x="74" y="21"/>
                    </a:lnTo>
                    <a:lnTo>
                      <a:pt x="68" y="18"/>
                    </a:lnTo>
                    <a:lnTo>
                      <a:pt x="59" y="18"/>
                    </a:lnTo>
                    <a:lnTo>
                      <a:pt x="18" y="18"/>
                    </a:lnTo>
                    <a:lnTo>
                      <a:pt x="18" y="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1170" y="10345"/>
                <a:ext cx="53" cy="100"/>
              </a:xfrm>
              <a:custGeom>
                <a:avLst/>
                <a:gdLst>
                  <a:gd name="T0" fmla="*/ 0 w 53"/>
                  <a:gd name="T1" fmla="*/ 100 h 100"/>
                  <a:gd name="T2" fmla="*/ 0 w 53"/>
                  <a:gd name="T3" fmla="*/ 3 h 100"/>
                  <a:gd name="T4" fmla="*/ 18 w 53"/>
                  <a:gd name="T5" fmla="*/ 3 h 100"/>
                  <a:gd name="T6" fmla="*/ 18 w 53"/>
                  <a:gd name="T7" fmla="*/ 17 h 100"/>
                  <a:gd name="T8" fmla="*/ 21 w 53"/>
                  <a:gd name="T9" fmla="*/ 8 h 100"/>
                  <a:gd name="T10" fmla="*/ 27 w 53"/>
                  <a:gd name="T11" fmla="*/ 3 h 100"/>
                  <a:gd name="T12" fmla="*/ 29 w 53"/>
                  <a:gd name="T13" fmla="*/ 3 h 100"/>
                  <a:gd name="T14" fmla="*/ 35 w 53"/>
                  <a:gd name="T15" fmla="*/ 0 h 100"/>
                  <a:gd name="T16" fmla="*/ 44 w 53"/>
                  <a:gd name="T17" fmla="*/ 3 h 100"/>
                  <a:gd name="T18" fmla="*/ 53 w 53"/>
                  <a:gd name="T19" fmla="*/ 6 h 100"/>
                  <a:gd name="T20" fmla="*/ 47 w 53"/>
                  <a:gd name="T21" fmla="*/ 20 h 100"/>
                  <a:gd name="T22" fmla="*/ 41 w 53"/>
                  <a:gd name="T23" fmla="*/ 17 h 100"/>
                  <a:gd name="T24" fmla="*/ 35 w 53"/>
                  <a:gd name="T25" fmla="*/ 17 h 100"/>
                  <a:gd name="T26" fmla="*/ 29 w 53"/>
                  <a:gd name="T27" fmla="*/ 17 h 100"/>
                  <a:gd name="T28" fmla="*/ 27 w 53"/>
                  <a:gd name="T29" fmla="*/ 20 h 100"/>
                  <a:gd name="T30" fmla="*/ 24 w 53"/>
                  <a:gd name="T31" fmla="*/ 23 h 100"/>
                  <a:gd name="T32" fmla="*/ 21 w 53"/>
                  <a:gd name="T33" fmla="*/ 29 h 100"/>
                  <a:gd name="T34" fmla="*/ 18 w 53"/>
                  <a:gd name="T35" fmla="*/ 38 h 100"/>
                  <a:gd name="T36" fmla="*/ 18 w 53"/>
                  <a:gd name="T37" fmla="*/ 50 h 100"/>
                  <a:gd name="T38" fmla="*/ 18 w 53"/>
                  <a:gd name="T39" fmla="*/ 100 h 100"/>
                  <a:gd name="T40" fmla="*/ 0 w 53"/>
                  <a:gd name="T41" fmla="*/ 10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3"/>
                  <a:gd name="T64" fmla="*/ 0 h 100"/>
                  <a:gd name="T65" fmla="*/ 53 w 53"/>
                  <a:gd name="T66" fmla="*/ 100 h 1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3" h="100">
                    <a:moveTo>
                      <a:pt x="0" y="100"/>
                    </a:moveTo>
                    <a:lnTo>
                      <a:pt x="0" y="3"/>
                    </a:lnTo>
                    <a:lnTo>
                      <a:pt x="18" y="3"/>
                    </a:lnTo>
                    <a:lnTo>
                      <a:pt x="18" y="17"/>
                    </a:lnTo>
                    <a:lnTo>
                      <a:pt x="21" y="8"/>
                    </a:lnTo>
                    <a:lnTo>
                      <a:pt x="27" y="3"/>
                    </a:lnTo>
                    <a:lnTo>
                      <a:pt x="29" y="3"/>
                    </a:lnTo>
                    <a:lnTo>
                      <a:pt x="35" y="0"/>
                    </a:lnTo>
                    <a:lnTo>
                      <a:pt x="44" y="3"/>
                    </a:lnTo>
                    <a:lnTo>
                      <a:pt x="53" y="6"/>
                    </a:lnTo>
                    <a:lnTo>
                      <a:pt x="47" y="20"/>
                    </a:lnTo>
                    <a:lnTo>
                      <a:pt x="41" y="17"/>
                    </a:lnTo>
                    <a:lnTo>
                      <a:pt x="35" y="17"/>
                    </a:lnTo>
                    <a:lnTo>
                      <a:pt x="29" y="17"/>
                    </a:lnTo>
                    <a:lnTo>
                      <a:pt x="27" y="20"/>
                    </a:lnTo>
                    <a:lnTo>
                      <a:pt x="24" y="23"/>
                    </a:lnTo>
                    <a:lnTo>
                      <a:pt x="21" y="29"/>
                    </a:lnTo>
                    <a:lnTo>
                      <a:pt x="18" y="38"/>
                    </a:lnTo>
                    <a:lnTo>
                      <a:pt x="18" y="50"/>
                    </a:lnTo>
                    <a:lnTo>
                      <a:pt x="18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5" name="Freeform 44"/>
              <p:cNvSpPr>
                <a:spLocks noEditPoints="1"/>
              </p:cNvSpPr>
              <p:nvPr/>
            </p:nvSpPr>
            <p:spPr bwMode="auto">
              <a:xfrm>
                <a:off x="11226" y="10345"/>
                <a:ext cx="88" cy="103"/>
              </a:xfrm>
              <a:custGeom>
                <a:avLst/>
                <a:gdLst>
                  <a:gd name="T0" fmla="*/ 56 w 88"/>
                  <a:gd name="T1" fmla="*/ 94 h 103"/>
                  <a:gd name="T2" fmla="*/ 41 w 88"/>
                  <a:gd name="T3" fmla="*/ 103 h 103"/>
                  <a:gd name="T4" fmla="*/ 24 w 88"/>
                  <a:gd name="T5" fmla="*/ 100 h 103"/>
                  <a:gd name="T6" fmla="*/ 9 w 88"/>
                  <a:gd name="T7" fmla="*/ 94 h 103"/>
                  <a:gd name="T8" fmla="*/ 3 w 88"/>
                  <a:gd name="T9" fmla="*/ 82 h 103"/>
                  <a:gd name="T10" fmla="*/ 3 w 88"/>
                  <a:gd name="T11" fmla="*/ 67 h 103"/>
                  <a:gd name="T12" fmla="*/ 9 w 88"/>
                  <a:gd name="T13" fmla="*/ 56 h 103"/>
                  <a:gd name="T14" fmla="*/ 18 w 88"/>
                  <a:gd name="T15" fmla="*/ 47 h 103"/>
                  <a:gd name="T16" fmla="*/ 29 w 88"/>
                  <a:gd name="T17" fmla="*/ 44 h 103"/>
                  <a:gd name="T18" fmla="*/ 53 w 88"/>
                  <a:gd name="T19" fmla="*/ 41 h 103"/>
                  <a:gd name="T20" fmla="*/ 65 w 88"/>
                  <a:gd name="T21" fmla="*/ 35 h 103"/>
                  <a:gd name="T22" fmla="*/ 62 w 88"/>
                  <a:gd name="T23" fmla="*/ 26 h 103"/>
                  <a:gd name="T24" fmla="*/ 53 w 88"/>
                  <a:gd name="T25" fmla="*/ 17 h 103"/>
                  <a:gd name="T26" fmla="*/ 35 w 88"/>
                  <a:gd name="T27" fmla="*/ 17 h 103"/>
                  <a:gd name="T28" fmla="*/ 24 w 88"/>
                  <a:gd name="T29" fmla="*/ 23 h 103"/>
                  <a:gd name="T30" fmla="*/ 3 w 88"/>
                  <a:gd name="T31" fmla="*/ 29 h 103"/>
                  <a:gd name="T32" fmla="*/ 12 w 88"/>
                  <a:gd name="T33" fmla="*/ 14 h 103"/>
                  <a:gd name="T34" fmla="*/ 24 w 88"/>
                  <a:gd name="T35" fmla="*/ 6 h 103"/>
                  <a:gd name="T36" fmla="*/ 47 w 88"/>
                  <a:gd name="T37" fmla="*/ 0 h 103"/>
                  <a:gd name="T38" fmla="*/ 65 w 88"/>
                  <a:gd name="T39" fmla="*/ 3 h 103"/>
                  <a:gd name="T40" fmla="*/ 77 w 88"/>
                  <a:gd name="T41" fmla="*/ 11 h 103"/>
                  <a:gd name="T42" fmla="*/ 83 w 88"/>
                  <a:gd name="T43" fmla="*/ 23 h 103"/>
                  <a:gd name="T44" fmla="*/ 83 w 88"/>
                  <a:gd name="T45" fmla="*/ 38 h 103"/>
                  <a:gd name="T46" fmla="*/ 83 w 88"/>
                  <a:gd name="T47" fmla="*/ 70 h 103"/>
                  <a:gd name="T48" fmla="*/ 85 w 88"/>
                  <a:gd name="T49" fmla="*/ 88 h 103"/>
                  <a:gd name="T50" fmla="*/ 88 w 88"/>
                  <a:gd name="T51" fmla="*/ 100 h 103"/>
                  <a:gd name="T52" fmla="*/ 68 w 88"/>
                  <a:gd name="T53" fmla="*/ 94 h 103"/>
                  <a:gd name="T54" fmla="*/ 65 w 88"/>
                  <a:gd name="T55" fmla="*/ 53 h 103"/>
                  <a:gd name="T56" fmla="*/ 38 w 88"/>
                  <a:gd name="T57" fmla="*/ 59 h 103"/>
                  <a:gd name="T58" fmla="*/ 27 w 88"/>
                  <a:gd name="T59" fmla="*/ 62 h 103"/>
                  <a:gd name="T60" fmla="*/ 21 w 88"/>
                  <a:gd name="T61" fmla="*/ 67 h 103"/>
                  <a:gd name="T62" fmla="*/ 18 w 88"/>
                  <a:gd name="T63" fmla="*/ 73 h 103"/>
                  <a:gd name="T64" fmla="*/ 24 w 88"/>
                  <a:gd name="T65" fmla="*/ 82 h 103"/>
                  <a:gd name="T66" fmla="*/ 35 w 88"/>
                  <a:gd name="T67" fmla="*/ 85 h 103"/>
                  <a:gd name="T68" fmla="*/ 53 w 88"/>
                  <a:gd name="T69" fmla="*/ 82 h 103"/>
                  <a:gd name="T70" fmla="*/ 62 w 88"/>
                  <a:gd name="T71" fmla="*/ 73 h 103"/>
                  <a:gd name="T72" fmla="*/ 65 w 88"/>
                  <a:gd name="T73" fmla="*/ 59 h 10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8"/>
                  <a:gd name="T112" fmla="*/ 0 h 103"/>
                  <a:gd name="T113" fmla="*/ 88 w 88"/>
                  <a:gd name="T114" fmla="*/ 103 h 10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8" h="103">
                    <a:moveTo>
                      <a:pt x="65" y="88"/>
                    </a:moveTo>
                    <a:lnTo>
                      <a:pt x="56" y="94"/>
                    </a:lnTo>
                    <a:lnTo>
                      <a:pt x="50" y="100"/>
                    </a:lnTo>
                    <a:lnTo>
                      <a:pt x="41" y="103"/>
                    </a:lnTo>
                    <a:lnTo>
                      <a:pt x="32" y="103"/>
                    </a:lnTo>
                    <a:lnTo>
                      <a:pt x="24" y="100"/>
                    </a:lnTo>
                    <a:lnTo>
                      <a:pt x="15" y="100"/>
                    </a:lnTo>
                    <a:lnTo>
                      <a:pt x="9" y="94"/>
                    </a:lnTo>
                    <a:lnTo>
                      <a:pt x="6" y="88"/>
                    </a:lnTo>
                    <a:lnTo>
                      <a:pt x="3" y="82"/>
                    </a:lnTo>
                    <a:lnTo>
                      <a:pt x="0" y="73"/>
                    </a:lnTo>
                    <a:lnTo>
                      <a:pt x="3" y="67"/>
                    </a:lnTo>
                    <a:lnTo>
                      <a:pt x="6" y="62"/>
                    </a:lnTo>
                    <a:lnTo>
                      <a:pt x="9" y="56"/>
                    </a:lnTo>
                    <a:lnTo>
                      <a:pt x="12" y="53"/>
                    </a:lnTo>
                    <a:lnTo>
                      <a:pt x="18" y="47"/>
                    </a:lnTo>
                    <a:lnTo>
                      <a:pt x="24" y="47"/>
                    </a:lnTo>
                    <a:lnTo>
                      <a:pt x="29" y="44"/>
                    </a:lnTo>
                    <a:lnTo>
                      <a:pt x="35" y="44"/>
                    </a:lnTo>
                    <a:lnTo>
                      <a:pt x="53" y="41"/>
                    </a:lnTo>
                    <a:lnTo>
                      <a:pt x="65" y="38"/>
                    </a:lnTo>
                    <a:lnTo>
                      <a:pt x="65" y="35"/>
                    </a:lnTo>
                    <a:lnTo>
                      <a:pt x="62" y="26"/>
                    </a:lnTo>
                    <a:lnTo>
                      <a:pt x="59" y="20"/>
                    </a:lnTo>
                    <a:lnTo>
                      <a:pt x="53" y="17"/>
                    </a:lnTo>
                    <a:lnTo>
                      <a:pt x="44" y="17"/>
                    </a:lnTo>
                    <a:lnTo>
                      <a:pt x="35" y="17"/>
                    </a:lnTo>
                    <a:lnTo>
                      <a:pt x="29" y="20"/>
                    </a:lnTo>
                    <a:lnTo>
                      <a:pt x="24" y="23"/>
                    </a:lnTo>
                    <a:lnTo>
                      <a:pt x="21" y="32"/>
                    </a:lnTo>
                    <a:lnTo>
                      <a:pt x="3" y="29"/>
                    </a:lnTo>
                    <a:lnTo>
                      <a:pt x="6" y="20"/>
                    </a:lnTo>
                    <a:lnTo>
                      <a:pt x="12" y="14"/>
                    </a:lnTo>
                    <a:lnTo>
                      <a:pt x="18" y="8"/>
                    </a:lnTo>
                    <a:lnTo>
                      <a:pt x="24" y="6"/>
                    </a:lnTo>
                    <a:lnTo>
                      <a:pt x="35" y="3"/>
                    </a:lnTo>
                    <a:lnTo>
                      <a:pt x="47" y="0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4" y="6"/>
                    </a:lnTo>
                    <a:lnTo>
                      <a:pt x="77" y="11"/>
                    </a:lnTo>
                    <a:lnTo>
                      <a:pt x="80" y="17"/>
                    </a:lnTo>
                    <a:lnTo>
                      <a:pt x="83" y="23"/>
                    </a:lnTo>
                    <a:lnTo>
                      <a:pt x="83" y="29"/>
                    </a:lnTo>
                    <a:lnTo>
                      <a:pt x="83" y="38"/>
                    </a:lnTo>
                    <a:lnTo>
                      <a:pt x="83" y="59"/>
                    </a:lnTo>
                    <a:lnTo>
                      <a:pt x="83" y="70"/>
                    </a:lnTo>
                    <a:lnTo>
                      <a:pt x="83" y="79"/>
                    </a:lnTo>
                    <a:lnTo>
                      <a:pt x="85" y="88"/>
                    </a:lnTo>
                    <a:lnTo>
                      <a:pt x="85" y="94"/>
                    </a:lnTo>
                    <a:lnTo>
                      <a:pt x="88" y="100"/>
                    </a:lnTo>
                    <a:lnTo>
                      <a:pt x="71" y="100"/>
                    </a:lnTo>
                    <a:lnTo>
                      <a:pt x="68" y="94"/>
                    </a:lnTo>
                    <a:lnTo>
                      <a:pt x="65" y="88"/>
                    </a:lnTo>
                    <a:close/>
                    <a:moveTo>
                      <a:pt x="65" y="53"/>
                    </a:moveTo>
                    <a:lnTo>
                      <a:pt x="53" y="56"/>
                    </a:lnTo>
                    <a:lnTo>
                      <a:pt x="38" y="59"/>
                    </a:lnTo>
                    <a:lnTo>
                      <a:pt x="32" y="62"/>
                    </a:lnTo>
                    <a:lnTo>
                      <a:pt x="27" y="62"/>
                    </a:lnTo>
                    <a:lnTo>
                      <a:pt x="24" y="64"/>
                    </a:lnTo>
                    <a:lnTo>
                      <a:pt x="21" y="67"/>
                    </a:lnTo>
                    <a:lnTo>
                      <a:pt x="21" y="70"/>
                    </a:lnTo>
                    <a:lnTo>
                      <a:pt x="18" y="73"/>
                    </a:lnTo>
                    <a:lnTo>
                      <a:pt x="21" y="79"/>
                    </a:lnTo>
                    <a:lnTo>
                      <a:pt x="24" y="82"/>
                    </a:lnTo>
                    <a:lnTo>
                      <a:pt x="29" y="85"/>
                    </a:lnTo>
                    <a:lnTo>
                      <a:pt x="35" y="85"/>
                    </a:lnTo>
                    <a:lnTo>
                      <a:pt x="44" y="85"/>
                    </a:lnTo>
                    <a:lnTo>
                      <a:pt x="53" y="82"/>
                    </a:lnTo>
                    <a:lnTo>
                      <a:pt x="56" y="79"/>
                    </a:lnTo>
                    <a:lnTo>
                      <a:pt x="62" y="73"/>
                    </a:lnTo>
                    <a:lnTo>
                      <a:pt x="62" y="67"/>
                    </a:lnTo>
                    <a:lnTo>
                      <a:pt x="65" y="59"/>
                    </a:lnTo>
                    <a:lnTo>
                      <a:pt x="65" y="5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1329" y="10309"/>
                <a:ext cx="83" cy="139"/>
              </a:xfrm>
              <a:custGeom>
                <a:avLst/>
                <a:gdLst>
                  <a:gd name="T0" fmla="*/ 65 w 83"/>
                  <a:gd name="T1" fmla="*/ 136 h 139"/>
                  <a:gd name="T2" fmla="*/ 65 w 83"/>
                  <a:gd name="T3" fmla="*/ 121 h 139"/>
                  <a:gd name="T4" fmla="*/ 59 w 83"/>
                  <a:gd name="T5" fmla="*/ 130 h 139"/>
                  <a:gd name="T6" fmla="*/ 50 w 83"/>
                  <a:gd name="T7" fmla="*/ 136 h 139"/>
                  <a:gd name="T8" fmla="*/ 41 w 83"/>
                  <a:gd name="T9" fmla="*/ 139 h 139"/>
                  <a:gd name="T10" fmla="*/ 30 w 83"/>
                  <a:gd name="T11" fmla="*/ 136 h 139"/>
                  <a:gd name="T12" fmla="*/ 21 w 83"/>
                  <a:gd name="T13" fmla="*/ 133 h 139"/>
                  <a:gd name="T14" fmla="*/ 12 w 83"/>
                  <a:gd name="T15" fmla="*/ 124 h 139"/>
                  <a:gd name="T16" fmla="*/ 6 w 83"/>
                  <a:gd name="T17" fmla="*/ 115 h 139"/>
                  <a:gd name="T18" fmla="*/ 0 w 83"/>
                  <a:gd name="T19" fmla="*/ 100 h 139"/>
                  <a:gd name="T20" fmla="*/ 0 w 83"/>
                  <a:gd name="T21" fmla="*/ 89 h 139"/>
                  <a:gd name="T22" fmla="*/ 0 w 83"/>
                  <a:gd name="T23" fmla="*/ 74 h 139"/>
                  <a:gd name="T24" fmla="*/ 3 w 83"/>
                  <a:gd name="T25" fmla="*/ 62 h 139"/>
                  <a:gd name="T26" fmla="*/ 12 w 83"/>
                  <a:gd name="T27" fmla="*/ 50 h 139"/>
                  <a:gd name="T28" fmla="*/ 18 w 83"/>
                  <a:gd name="T29" fmla="*/ 44 h 139"/>
                  <a:gd name="T30" fmla="*/ 30 w 83"/>
                  <a:gd name="T31" fmla="*/ 39 h 139"/>
                  <a:gd name="T32" fmla="*/ 41 w 83"/>
                  <a:gd name="T33" fmla="*/ 36 h 139"/>
                  <a:gd name="T34" fmla="*/ 47 w 83"/>
                  <a:gd name="T35" fmla="*/ 39 h 139"/>
                  <a:gd name="T36" fmla="*/ 56 w 83"/>
                  <a:gd name="T37" fmla="*/ 42 h 139"/>
                  <a:gd name="T38" fmla="*/ 62 w 83"/>
                  <a:gd name="T39" fmla="*/ 44 h 139"/>
                  <a:gd name="T40" fmla="*/ 65 w 83"/>
                  <a:gd name="T41" fmla="*/ 53 h 139"/>
                  <a:gd name="T42" fmla="*/ 65 w 83"/>
                  <a:gd name="T43" fmla="*/ 0 h 139"/>
                  <a:gd name="T44" fmla="*/ 83 w 83"/>
                  <a:gd name="T45" fmla="*/ 0 h 139"/>
                  <a:gd name="T46" fmla="*/ 83 w 83"/>
                  <a:gd name="T47" fmla="*/ 136 h 139"/>
                  <a:gd name="T48" fmla="*/ 65 w 83"/>
                  <a:gd name="T49" fmla="*/ 136 h 139"/>
                  <a:gd name="T50" fmla="*/ 18 w 83"/>
                  <a:gd name="T51" fmla="*/ 89 h 139"/>
                  <a:gd name="T52" fmla="*/ 18 w 83"/>
                  <a:gd name="T53" fmla="*/ 98 h 139"/>
                  <a:gd name="T54" fmla="*/ 21 w 83"/>
                  <a:gd name="T55" fmla="*/ 106 h 139"/>
                  <a:gd name="T56" fmla="*/ 24 w 83"/>
                  <a:gd name="T57" fmla="*/ 115 h 139"/>
                  <a:gd name="T58" fmla="*/ 33 w 83"/>
                  <a:gd name="T59" fmla="*/ 121 h 139"/>
                  <a:gd name="T60" fmla="*/ 41 w 83"/>
                  <a:gd name="T61" fmla="*/ 121 h 139"/>
                  <a:gd name="T62" fmla="*/ 50 w 83"/>
                  <a:gd name="T63" fmla="*/ 121 h 139"/>
                  <a:gd name="T64" fmla="*/ 59 w 83"/>
                  <a:gd name="T65" fmla="*/ 115 h 139"/>
                  <a:gd name="T66" fmla="*/ 62 w 83"/>
                  <a:gd name="T67" fmla="*/ 106 h 139"/>
                  <a:gd name="T68" fmla="*/ 65 w 83"/>
                  <a:gd name="T69" fmla="*/ 100 h 139"/>
                  <a:gd name="T70" fmla="*/ 65 w 83"/>
                  <a:gd name="T71" fmla="*/ 89 h 139"/>
                  <a:gd name="T72" fmla="*/ 65 w 83"/>
                  <a:gd name="T73" fmla="*/ 77 h 139"/>
                  <a:gd name="T74" fmla="*/ 62 w 83"/>
                  <a:gd name="T75" fmla="*/ 68 h 139"/>
                  <a:gd name="T76" fmla="*/ 59 w 83"/>
                  <a:gd name="T77" fmla="*/ 62 h 139"/>
                  <a:gd name="T78" fmla="*/ 53 w 83"/>
                  <a:gd name="T79" fmla="*/ 56 h 139"/>
                  <a:gd name="T80" fmla="*/ 47 w 83"/>
                  <a:gd name="T81" fmla="*/ 53 h 139"/>
                  <a:gd name="T82" fmla="*/ 41 w 83"/>
                  <a:gd name="T83" fmla="*/ 53 h 139"/>
                  <a:gd name="T84" fmla="*/ 36 w 83"/>
                  <a:gd name="T85" fmla="*/ 53 h 139"/>
                  <a:gd name="T86" fmla="*/ 30 w 83"/>
                  <a:gd name="T87" fmla="*/ 56 h 139"/>
                  <a:gd name="T88" fmla="*/ 24 w 83"/>
                  <a:gd name="T89" fmla="*/ 62 h 139"/>
                  <a:gd name="T90" fmla="*/ 21 w 83"/>
                  <a:gd name="T91" fmla="*/ 68 h 139"/>
                  <a:gd name="T92" fmla="*/ 18 w 83"/>
                  <a:gd name="T93" fmla="*/ 77 h 139"/>
                  <a:gd name="T94" fmla="*/ 18 w 83"/>
                  <a:gd name="T95" fmla="*/ 89 h 13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3"/>
                  <a:gd name="T145" fmla="*/ 0 h 139"/>
                  <a:gd name="T146" fmla="*/ 83 w 83"/>
                  <a:gd name="T147" fmla="*/ 139 h 13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3" h="139">
                    <a:moveTo>
                      <a:pt x="65" y="136"/>
                    </a:moveTo>
                    <a:lnTo>
                      <a:pt x="65" y="121"/>
                    </a:lnTo>
                    <a:lnTo>
                      <a:pt x="59" y="130"/>
                    </a:lnTo>
                    <a:lnTo>
                      <a:pt x="50" y="136"/>
                    </a:lnTo>
                    <a:lnTo>
                      <a:pt x="41" y="139"/>
                    </a:lnTo>
                    <a:lnTo>
                      <a:pt x="30" y="136"/>
                    </a:lnTo>
                    <a:lnTo>
                      <a:pt x="21" y="133"/>
                    </a:lnTo>
                    <a:lnTo>
                      <a:pt x="12" y="124"/>
                    </a:lnTo>
                    <a:lnTo>
                      <a:pt x="6" y="115"/>
                    </a:lnTo>
                    <a:lnTo>
                      <a:pt x="0" y="100"/>
                    </a:lnTo>
                    <a:lnTo>
                      <a:pt x="0" y="89"/>
                    </a:lnTo>
                    <a:lnTo>
                      <a:pt x="0" y="74"/>
                    </a:lnTo>
                    <a:lnTo>
                      <a:pt x="3" y="62"/>
                    </a:lnTo>
                    <a:lnTo>
                      <a:pt x="12" y="50"/>
                    </a:lnTo>
                    <a:lnTo>
                      <a:pt x="18" y="44"/>
                    </a:lnTo>
                    <a:lnTo>
                      <a:pt x="30" y="39"/>
                    </a:lnTo>
                    <a:lnTo>
                      <a:pt x="41" y="36"/>
                    </a:lnTo>
                    <a:lnTo>
                      <a:pt x="47" y="39"/>
                    </a:lnTo>
                    <a:lnTo>
                      <a:pt x="56" y="42"/>
                    </a:lnTo>
                    <a:lnTo>
                      <a:pt x="62" y="44"/>
                    </a:lnTo>
                    <a:lnTo>
                      <a:pt x="65" y="53"/>
                    </a:lnTo>
                    <a:lnTo>
                      <a:pt x="65" y="0"/>
                    </a:lnTo>
                    <a:lnTo>
                      <a:pt x="83" y="0"/>
                    </a:lnTo>
                    <a:lnTo>
                      <a:pt x="83" y="136"/>
                    </a:lnTo>
                    <a:lnTo>
                      <a:pt x="65" y="136"/>
                    </a:lnTo>
                    <a:close/>
                    <a:moveTo>
                      <a:pt x="18" y="89"/>
                    </a:moveTo>
                    <a:lnTo>
                      <a:pt x="18" y="98"/>
                    </a:lnTo>
                    <a:lnTo>
                      <a:pt x="21" y="106"/>
                    </a:lnTo>
                    <a:lnTo>
                      <a:pt x="24" y="115"/>
                    </a:lnTo>
                    <a:lnTo>
                      <a:pt x="33" y="121"/>
                    </a:lnTo>
                    <a:lnTo>
                      <a:pt x="41" y="121"/>
                    </a:lnTo>
                    <a:lnTo>
                      <a:pt x="50" y="121"/>
                    </a:lnTo>
                    <a:lnTo>
                      <a:pt x="59" y="115"/>
                    </a:lnTo>
                    <a:lnTo>
                      <a:pt x="62" y="106"/>
                    </a:lnTo>
                    <a:lnTo>
                      <a:pt x="65" y="100"/>
                    </a:lnTo>
                    <a:lnTo>
                      <a:pt x="65" y="89"/>
                    </a:lnTo>
                    <a:lnTo>
                      <a:pt x="65" y="77"/>
                    </a:lnTo>
                    <a:lnTo>
                      <a:pt x="62" y="68"/>
                    </a:lnTo>
                    <a:lnTo>
                      <a:pt x="59" y="62"/>
                    </a:lnTo>
                    <a:lnTo>
                      <a:pt x="53" y="56"/>
                    </a:lnTo>
                    <a:lnTo>
                      <a:pt x="47" y="53"/>
                    </a:lnTo>
                    <a:lnTo>
                      <a:pt x="41" y="53"/>
                    </a:lnTo>
                    <a:lnTo>
                      <a:pt x="36" y="53"/>
                    </a:lnTo>
                    <a:lnTo>
                      <a:pt x="30" y="56"/>
                    </a:lnTo>
                    <a:lnTo>
                      <a:pt x="24" y="62"/>
                    </a:lnTo>
                    <a:lnTo>
                      <a:pt x="21" y="68"/>
                    </a:lnTo>
                    <a:lnTo>
                      <a:pt x="18" y="77"/>
                    </a:lnTo>
                    <a:lnTo>
                      <a:pt x="18" y="8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>
                <a:off x="10189" y="8274"/>
                <a:ext cx="1" cy="332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>
                <a:off x="10189" y="8942"/>
                <a:ext cx="1" cy="333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>
                <a:off x="10189" y="9611"/>
                <a:ext cx="1" cy="333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>
                <a:off x="10189" y="10277"/>
                <a:ext cx="1" cy="336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>
                <a:off x="10189" y="10946"/>
                <a:ext cx="1" cy="336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10840" y="9454"/>
                <a:ext cx="720" cy="108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53" name="Rectangle 52"/>
              <p:cNvSpPr>
                <a:spLocks noChangeArrowheads="1"/>
              </p:cNvSpPr>
              <p:nvPr/>
            </p:nvSpPr>
            <p:spPr bwMode="auto">
              <a:xfrm>
                <a:off x="8500" y="9994"/>
                <a:ext cx="36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graphicFrame>
            <p:nvGraphicFramePr>
              <p:cNvPr id="54" name="Object 53"/>
              <p:cNvGraphicFramePr>
                <a:graphicFrameLocks noChangeAspect="1"/>
              </p:cNvGraphicFramePr>
              <p:nvPr/>
            </p:nvGraphicFramePr>
            <p:xfrm>
              <a:off x="8500" y="9994"/>
              <a:ext cx="380" cy="3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0828" name="Equation" r:id="rId5" imgW="215640" imgH="228600" progId="Equation.DSMT4">
                      <p:embed/>
                    </p:oleObj>
                  </mc:Choice>
                  <mc:Fallback>
                    <p:oleObj name="Equation" r:id="rId5" imgW="21564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500" y="9994"/>
                            <a:ext cx="380" cy="36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5" name="Object 54"/>
              <p:cNvGraphicFramePr>
                <a:graphicFrameLocks noChangeAspect="1"/>
              </p:cNvGraphicFramePr>
              <p:nvPr/>
            </p:nvGraphicFramePr>
            <p:xfrm>
              <a:off x="10839" y="10354"/>
              <a:ext cx="321" cy="3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0829" name="Equation" r:id="rId7" imgW="203040" imgH="228600" progId="Equation.DSMT4">
                      <p:embed/>
                    </p:oleObj>
                  </mc:Choice>
                  <mc:Fallback>
                    <p:oleObj name="Equation" r:id="rId7" imgW="20304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839" y="10354"/>
                            <a:ext cx="321" cy="36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" name="Object 55"/>
              <p:cNvGraphicFramePr>
                <a:graphicFrameLocks noChangeAspect="1"/>
              </p:cNvGraphicFramePr>
              <p:nvPr/>
            </p:nvGraphicFramePr>
            <p:xfrm>
              <a:off x="10839" y="9634"/>
              <a:ext cx="401" cy="3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0830" name="Equation" r:id="rId9" imgW="253800" imgH="228600" progId="Equation.DSMT4">
                      <p:embed/>
                    </p:oleObj>
                  </mc:Choice>
                  <mc:Fallback>
                    <p:oleObj name="Equation" r:id="rId9" imgW="25380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839" y="9634"/>
                            <a:ext cx="401" cy="36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7" name="Object 56"/>
              <p:cNvGraphicFramePr>
                <a:graphicFrameLocks noChangeAspect="1"/>
              </p:cNvGraphicFramePr>
              <p:nvPr/>
            </p:nvGraphicFramePr>
            <p:xfrm>
              <a:off x="9400" y="8194"/>
              <a:ext cx="560" cy="3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0831" name="Equation" r:id="rId11" imgW="139680" imgH="164880" progId="Equation.DSMT4">
                      <p:embed/>
                    </p:oleObj>
                  </mc:Choice>
                  <mc:Fallback>
                    <p:oleObj name="Equation" r:id="rId11" imgW="139680" imgH="16488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400" y="8194"/>
                            <a:ext cx="560" cy="36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" name="Object 57"/>
              <p:cNvGraphicFramePr>
                <a:graphicFrameLocks noChangeAspect="1"/>
              </p:cNvGraphicFramePr>
              <p:nvPr/>
            </p:nvGraphicFramePr>
            <p:xfrm>
              <a:off x="10840" y="8914"/>
              <a:ext cx="611" cy="3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0832" name="Equation" r:id="rId13" imgW="152280" imgH="177480" progId="Equation.DSMT4">
                      <p:embed/>
                    </p:oleObj>
                  </mc:Choice>
                  <mc:Fallback>
                    <p:oleObj name="Equation" r:id="rId13" imgW="152280" imgH="17748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840" y="8914"/>
                            <a:ext cx="611" cy="38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9" name="Text Box 58"/>
              <p:cNvSpPr txBox="1">
                <a:spLocks noChangeArrowheads="1"/>
              </p:cNvSpPr>
              <p:nvPr/>
            </p:nvSpPr>
            <p:spPr bwMode="auto">
              <a:xfrm>
                <a:off x="8680" y="11434"/>
                <a:ext cx="108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r>
                  <a:rPr lang="sv-SE" sz="1200" smtClean="0">
                    <a:solidFill>
                      <a:srgbClr val="000000"/>
                    </a:solidFill>
                    <a:latin typeface="Times" pitchFamily="18" charset="0"/>
                  </a:rPr>
                  <a:t>Matching</a:t>
                </a:r>
                <a:endParaRPr lang="en-GB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60" name="Text Box 59"/>
              <p:cNvSpPr txBox="1">
                <a:spLocks noChangeArrowheads="1"/>
              </p:cNvSpPr>
              <p:nvPr/>
            </p:nvSpPr>
            <p:spPr bwMode="auto">
              <a:xfrm>
                <a:off x="10660" y="11434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r>
                  <a:rPr lang="sv-SE" sz="1200" smtClean="0">
                    <a:solidFill>
                      <a:srgbClr val="000000"/>
                    </a:solidFill>
                    <a:latin typeface="Times" pitchFamily="18" charset="0"/>
                  </a:rPr>
                  <a:t>Antenna</a:t>
                </a:r>
                <a:endParaRPr lang="en-GB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8" name="Rectangle 65"/>
            <p:cNvSpPr>
              <a:spLocks noChangeArrowheads="1"/>
            </p:cNvSpPr>
            <p:nvPr/>
          </p:nvSpPr>
          <p:spPr bwMode="auto">
            <a:xfrm>
              <a:off x="3651" y="935"/>
              <a:ext cx="1452" cy="1406"/>
            </a:xfrm>
            <a:prstGeom prst="rect">
              <a:avLst/>
            </a:prstGeom>
            <a:solidFill>
              <a:schemeClr val="bg1">
                <a:alpha val="14117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aphicFrame>
        <p:nvGraphicFramePr>
          <p:cNvPr id="61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156752"/>
              </p:ext>
            </p:extLst>
          </p:nvPr>
        </p:nvGraphicFramePr>
        <p:xfrm>
          <a:off x="857250" y="2857500"/>
          <a:ext cx="32400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33" name="Equation" r:id="rId15" imgW="2336760" imgH="279360" progId="Equation.DSMT4">
                  <p:embed/>
                </p:oleObj>
              </mc:Choice>
              <mc:Fallback>
                <p:oleObj name="Equation" r:id="rId15" imgW="233676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2857500"/>
                        <a:ext cx="3240088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8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Single resonance: Q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63" name="Text Box 69"/>
          <p:cNvSpPr txBox="1">
            <a:spLocks noChangeArrowheads="1"/>
          </p:cNvSpPr>
          <p:nvPr/>
        </p:nvSpPr>
        <p:spPr bwMode="auto">
          <a:xfrm>
            <a:off x="323850" y="1700213"/>
            <a:ext cx="4464050" cy="2647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mtClean="0">
                <a:solidFill>
                  <a:srgbClr val="000000"/>
                </a:solidFill>
              </a:rPr>
              <a:t>1)</a:t>
            </a:r>
          </a:p>
          <a:p>
            <a:pPr>
              <a:spcBef>
                <a:spcPct val="50000"/>
              </a:spcBef>
            </a:pPr>
            <a:endParaRPr lang="sv-SE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sv-SE" smtClean="0">
                <a:solidFill>
                  <a:srgbClr val="000000"/>
                </a:solidFill>
              </a:rPr>
              <a:t>2)</a:t>
            </a:r>
          </a:p>
          <a:p>
            <a:pPr>
              <a:spcBef>
                <a:spcPct val="50000"/>
              </a:spcBef>
            </a:pPr>
            <a:endParaRPr lang="sv-SE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sv-SE" smtClean="0">
                <a:solidFill>
                  <a:srgbClr val="000000"/>
                </a:solidFill>
              </a:rPr>
              <a:t>3)</a:t>
            </a:r>
            <a:endParaRPr lang="en-GB" smtClean="0">
              <a:solidFill>
                <a:srgbClr val="000000"/>
              </a:solidFill>
            </a:endParaRPr>
          </a:p>
        </p:txBody>
      </p:sp>
      <p:grpSp>
        <p:nvGrpSpPr>
          <p:cNvPr id="64" name="Group 84"/>
          <p:cNvGrpSpPr>
            <a:grpSpLocks/>
          </p:cNvGrpSpPr>
          <p:nvPr/>
        </p:nvGrpSpPr>
        <p:grpSpPr bwMode="auto">
          <a:xfrm>
            <a:off x="6948488" y="4076700"/>
            <a:ext cx="1550987" cy="2128838"/>
            <a:chOff x="4604" y="799"/>
            <a:chExt cx="545" cy="748"/>
          </a:xfrm>
        </p:grpSpPr>
        <p:sp>
          <p:nvSpPr>
            <p:cNvPr id="65" name="Oval 85"/>
            <p:cNvSpPr>
              <a:spLocks noChangeAspect="1" noChangeArrowheads="1"/>
            </p:cNvSpPr>
            <p:nvPr/>
          </p:nvSpPr>
          <p:spPr bwMode="auto">
            <a:xfrm>
              <a:off x="4604" y="836"/>
              <a:ext cx="545" cy="47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pic>
          <p:nvPicPr>
            <p:cNvPr id="66" name="Picture 86" descr="dipol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713" y="799"/>
              <a:ext cx="370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Line 87"/>
            <p:cNvSpPr>
              <a:spLocks noChangeShapeType="1"/>
            </p:cNvSpPr>
            <p:nvPr/>
          </p:nvSpPr>
          <p:spPr bwMode="auto">
            <a:xfrm>
              <a:off x="4604" y="1404"/>
              <a:ext cx="54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8" name="Text Box 88"/>
            <p:cNvSpPr txBox="1">
              <a:spLocks noChangeArrowheads="1"/>
            </p:cNvSpPr>
            <p:nvPr/>
          </p:nvSpPr>
          <p:spPr bwMode="auto">
            <a:xfrm>
              <a:off x="4653" y="1386"/>
              <a:ext cx="446" cy="1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mtClean="0">
                  <a:solidFill>
                    <a:srgbClr val="000000"/>
                  </a:solidFill>
                </a:rPr>
                <a:t>2a</a:t>
              </a:r>
              <a:endParaRPr lang="en-GB" smtClean="0">
                <a:solidFill>
                  <a:srgbClr val="000000"/>
                </a:solidFill>
              </a:endParaRPr>
            </a:p>
          </p:txBody>
        </p:sp>
        <p:sp>
          <p:nvSpPr>
            <p:cNvPr id="69" name="Line 89"/>
            <p:cNvSpPr>
              <a:spLocks noChangeShapeType="1"/>
            </p:cNvSpPr>
            <p:nvPr/>
          </p:nvSpPr>
          <p:spPr bwMode="auto">
            <a:xfrm flipV="1">
              <a:off x="4604" y="108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70" name="Line 90"/>
            <p:cNvSpPr>
              <a:spLocks noChangeShapeType="1"/>
            </p:cNvSpPr>
            <p:nvPr/>
          </p:nvSpPr>
          <p:spPr bwMode="auto">
            <a:xfrm flipV="1">
              <a:off x="5149" y="108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aphicFrame>
        <p:nvGraphicFramePr>
          <p:cNvPr id="71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031613"/>
              </p:ext>
            </p:extLst>
          </p:nvPr>
        </p:nvGraphicFramePr>
        <p:xfrm>
          <a:off x="827088" y="3789363"/>
          <a:ext cx="352742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34" name="Equation" r:id="rId18" imgW="2222280" imgH="457200" progId="Equation.DSMT4">
                  <p:embed/>
                </p:oleObj>
              </mc:Choice>
              <mc:Fallback>
                <p:oleObj name="Equation" r:id="rId18" imgW="22222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789363"/>
                        <a:ext cx="3527425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920261"/>
              </p:ext>
            </p:extLst>
          </p:nvPr>
        </p:nvGraphicFramePr>
        <p:xfrm>
          <a:off x="4572000" y="3789363"/>
          <a:ext cx="19907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835" name="Equation" r:id="rId20" imgW="1434960" imgH="431640" progId="Equation.DSMT4">
                  <p:embed/>
                </p:oleObj>
              </mc:Choice>
              <mc:Fallback>
                <p:oleObj name="Equation" r:id="rId20" imgW="1434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789363"/>
                        <a:ext cx="1990725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417512" y="5391656"/>
            <a:ext cx="4992688" cy="1169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sv-SE" sz="2000" i="1" dirty="0" smtClean="0">
                <a:solidFill>
                  <a:srgbClr val="000000"/>
                </a:solidFill>
              </a:rPr>
              <a:t>Q</a:t>
            </a:r>
            <a:r>
              <a:rPr lang="sv-SE" sz="2000" baseline="-25000" dirty="0" smtClean="0">
                <a:solidFill>
                  <a:srgbClr val="000000"/>
                </a:solidFill>
              </a:rPr>
              <a:t>intrinsic</a:t>
            </a:r>
            <a:r>
              <a:rPr lang="sv-SE" sz="2000" dirty="0" smtClean="0">
                <a:solidFill>
                  <a:srgbClr val="000000"/>
                </a:solidFill>
              </a:rPr>
              <a:t> represent a fundamental limitation on the </a:t>
            </a:r>
          </a:p>
          <a:p>
            <a:pPr>
              <a:spcBef>
                <a:spcPct val="50000"/>
              </a:spcBef>
            </a:pPr>
            <a:r>
              <a:rPr lang="sv-SE" sz="2000" dirty="0" smtClean="0">
                <a:solidFill>
                  <a:srgbClr val="FF0000"/>
                </a:solidFill>
              </a:rPr>
              <a:t>bandwidth-efficiency product</a:t>
            </a:r>
            <a:r>
              <a:rPr lang="sv-SE" sz="2000" dirty="0" smtClean="0">
                <a:solidFill>
                  <a:srgbClr val="000000"/>
                </a:solidFill>
              </a:rPr>
              <a:t>.</a:t>
            </a:r>
            <a:endParaRPr lang="en-GB" sz="2000" dirty="0" smtClean="0">
              <a:solidFill>
                <a:srgbClr val="000000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533400" y="4662681"/>
            <a:ext cx="3525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FF0000"/>
                </a:solidFill>
              </a:rPr>
              <a:t>Q is linked with </a:t>
            </a:r>
            <a:r>
              <a:rPr lang="sv-SE" b="1" i="1" dirty="0" smtClean="0">
                <a:solidFill>
                  <a:srgbClr val="FF0000"/>
                </a:solidFill>
              </a:rPr>
              <a:t>matching.</a:t>
            </a:r>
            <a:endParaRPr lang="sv-SE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975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1258888" y="5805488"/>
            <a:ext cx="79216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GB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5000625" y="4857750"/>
            <a:ext cx="3565525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z="1600" smtClean="0">
                <a:solidFill>
                  <a:srgbClr val="000000"/>
                </a:solidFill>
              </a:rPr>
              <a:t>The </a:t>
            </a:r>
            <a:r>
              <a:rPr lang="sv-SE" sz="1600" i="1" smtClean="0">
                <a:solidFill>
                  <a:srgbClr val="000000"/>
                </a:solidFill>
              </a:rPr>
              <a:t>e</a:t>
            </a:r>
            <a:r>
              <a:rPr lang="sv-SE" sz="1600" baseline="-25000" smtClean="0">
                <a:solidFill>
                  <a:srgbClr val="000000"/>
                </a:solidFill>
                <a:cs typeface="Times New Roman" pitchFamily="18" charset="0"/>
              </a:rPr>
              <a:t>mismatch</a:t>
            </a:r>
            <a:r>
              <a:rPr lang="sv-SE" sz="1600" smtClean="0">
                <a:solidFill>
                  <a:srgbClr val="000000"/>
                </a:solidFill>
              </a:rPr>
              <a:t>= -3 dB bandwidth plotted vs antenna size.</a:t>
            </a:r>
            <a:endParaRPr lang="en-GB" sz="1600" smtClean="0">
              <a:solidFill>
                <a:srgbClr val="000000"/>
              </a:solidFill>
            </a:endParaRPr>
          </a:p>
        </p:txBody>
      </p:sp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Single resonance: Bandwidth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 Box 40"/>
          <p:cNvSpPr txBox="1">
            <a:spLocks noChangeArrowheads="1"/>
          </p:cNvSpPr>
          <p:nvPr/>
        </p:nvSpPr>
        <p:spPr bwMode="auto">
          <a:xfrm>
            <a:off x="152400" y="3994150"/>
            <a:ext cx="4276725" cy="1169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sv-SE" sz="2000" i="1" dirty="0" smtClean="0">
                <a:solidFill>
                  <a:srgbClr val="000000"/>
                </a:solidFill>
              </a:rPr>
              <a:t>Q</a:t>
            </a:r>
            <a:r>
              <a:rPr lang="sv-SE" sz="2000" baseline="-25000" dirty="0" smtClean="0">
                <a:solidFill>
                  <a:srgbClr val="000000"/>
                </a:solidFill>
              </a:rPr>
              <a:t>intrinsic</a:t>
            </a:r>
            <a:r>
              <a:rPr lang="sv-SE" sz="2000" dirty="0" smtClean="0">
                <a:solidFill>
                  <a:srgbClr val="000000"/>
                </a:solidFill>
              </a:rPr>
              <a:t> represent a fundamental limitation on the </a:t>
            </a:r>
          </a:p>
          <a:p>
            <a:pPr>
              <a:spcBef>
                <a:spcPct val="50000"/>
              </a:spcBef>
            </a:pPr>
            <a:r>
              <a:rPr lang="sv-SE" sz="2000" dirty="0" smtClean="0">
                <a:solidFill>
                  <a:srgbClr val="FF0000"/>
                </a:solidFill>
              </a:rPr>
              <a:t>bandwidth-efficiency product</a:t>
            </a:r>
            <a:r>
              <a:rPr lang="sv-SE" sz="2000" dirty="0" smtClean="0">
                <a:solidFill>
                  <a:srgbClr val="000000"/>
                </a:solidFill>
              </a:rPr>
              <a:t>.</a:t>
            </a:r>
            <a:endParaRPr lang="en-GB" sz="2000" dirty="0" smtClean="0">
              <a:solidFill>
                <a:srgbClr val="000000"/>
              </a:solidFill>
            </a:endParaRPr>
          </a:p>
        </p:txBody>
      </p:sp>
      <p:pic>
        <p:nvPicPr>
          <p:cNvPr id="11" name="Picture 41" descr="fig3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1214438"/>
            <a:ext cx="4427538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6357938" y="1500188"/>
            <a:ext cx="109855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smtClean="0">
                <a:solidFill>
                  <a:srgbClr val="000000"/>
                </a:solidFill>
                <a:latin typeface="Times" pitchFamily="18" charset="0"/>
              </a:rPr>
              <a:t>Appr. formula</a:t>
            </a:r>
          </a:p>
        </p:txBody>
      </p:sp>
      <p:sp>
        <p:nvSpPr>
          <p:cNvPr id="13" name="Oval Callout 14"/>
          <p:cNvSpPr>
            <a:spLocks noChangeArrowheads="1"/>
          </p:cNvSpPr>
          <p:nvPr/>
        </p:nvSpPr>
        <p:spPr bwMode="auto">
          <a:xfrm>
            <a:off x="8001000" y="1785938"/>
            <a:ext cx="285750" cy="357187"/>
          </a:xfrm>
          <a:prstGeom prst="wedgeEllipseCallout">
            <a:avLst>
              <a:gd name="adj1" fmla="val -336676"/>
              <a:gd name="adj2" fmla="val -60514"/>
            </a:avLst>
          </a:prstGeom>
          <a:noFill/>
          <a:ln w="127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pSp>
        <p:nvGrpSpPr>
          <p:cNvPr id="14" name="Group 84"/>
          <p:cNvGrpSpPr>
            <a:grpSpLocks/>
          </p:cNvGrpSpPr>
          <p:nvPr/>
        </p:nvGrpSpPr>
        <p:grpSpPr bwMode="auto">
          <a:xfrm>
            <a:off x="7358082" y="2727557"/>
            <a:ext cx="785818" cy="1272760"/>
            <a:chOff x="4604" y="807"/>
            <a:chExt cx="545" cy="787"/>
          </a:xfrm>
          <a:solidFill>
            <a:schemeClr val="bg1"/>
          </a:solidFill>
        </p:grpSpPr>
        <p:sp>
          <p:nvSpPr>
            <p:cNvPr id="15" name="Oval 85"/>
            <p:cNvSpPr>
              <a:spLocks noChangeAspect="1" noChangeArrowheads="1"/>
            </p:cNvSpPr>
            <p:nvPr/>
          </p:nvSpPr>
          <p:spPr bwMode="auto">
            <a:xfrm>
              <a:off x="4604" y="836"/>
              <a:ext cx="545" cy="493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Times" pitchFamily="18" charset="0"/>
              </a:endParaRPr>
            </a:p>
          </p:txBody>
        </p:sp>
        <p:pic>
          <p:nvPicPr>
            <p:cNvPr id="16" name="Picture 86" descr="dipo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04" y="807"/>
              <a:ext cx="386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Line 87"/>
            <p:cNvSpPr>
              <a:spLocks noChangeShapeType="1"/>
            </p:cNvSpPr>
            <p:nvPr/>
          </p:nvSpPr>
          <p:spPr bwMode="auto">
            <a:xfrm>
              <a:off x="4604" y="1404"/>
              <a:ext cx="545" cy="0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8" name="Text Box 88"/>
            <p:cNvSpPr txBox="1">
              <a:spLocks noChangeArrowheads="1"/>
            </p:cNvSpPr>
            <p:nvPr/>
          </p:nvSpPr>
          <p:spPr bwMode="auto">
            <a:xfrm>
              <a:off x="4653" y="1347"/>
              <a:ext cx="446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sv-SE" sz="2000" dirty="0">
                  <a:solidFill>
                    <a:srgbClr val="FF0000"/>
                  </a:solidFill>
                </a:rPr>
                <a:t>2a</a:t>
              </a:r>
              <a:endParaRPr lang="en-GB" sz="2000" dirty="0">
                <a:solidFill>
                  <a:srgbClr val="FF0000"/>
                </a:solidFill>
              </a:endParaRPr>
            </a:p>
          </p:txBody>
        </p:sp>
        <p:sp>
          <p:nvSpPr>
            <p:cNvPr id="19" name="Line 89"/>
            <p:cNvSpPr>
              <a:spLocks noChangeShapeType="1"/>
            </p:cNvSpPr>
            <p:nvPr/>
          </p:nvSpPr>
          <p:spPr bwMode="auto">
            <a:xfrm flipV="1">
              <a:off x="4604" y="1086"/>
              <a:ext cx="0" cy="318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0" name="Line 90"/>
            <p:cNvSpPr>
              <a:spLocks noChangeShapeType="1"/>
            </p:cNvSpPr>
            <p:nvPr/>
          </p:nvSpPr>
          <p:spPr bwMode="auto">
            <a:xfrm flipV="1">
              <a:off x="5149" y="1086"/>
              <a:ext cx="0" cy="318"/>
            </a:xfrm>
            <a:prstGeom prst="line">
              <a:avLst/>
            </a:prstGeom>
            <a:grp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5835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8"/>
          <p:cNvSpPr>
            <a:spLocks noChangeArrowheads="1"/>
          </p:cNvSpPr>
          <p:nvPr/>
        </p:nvSpPr>
        <p:spPr bwMode="auto">
          <a:xfrm>
            <a:off x="3606800" y="2133600"/>
            <a:ext cx="3086100" cy="1998663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5" name="Rectangle 109"/>
          <p:cNvSpPr>
            <a:spLocks noChangeArrowheads="1"/>
          </p:cNvSpPr>
          <p:nvPr/>
        </p:nvSpPr>
        <p:spPr bwMode="auto">
          <a:xfrm>
            <a:off x="0" y="29956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466725" y="3787775"/>
            <a:ext cx="2808288" cy="2160588"/>
            <a:chOff x="9220" y="8438"/>
            <a:chExt cx="2520" cy="2636"/>
          </a:xfrm>
        </p:grpSpPr>
        <p:sp>
          <p:nvSpPr>
            <p:cNvPr id="7" name="Text Box 60"/>
            <p:cNvSpPr txBox="1">
              <a:spLocks noChangeArrowheads="1"/>
            </p:cNvSpPr>
            <p:nvPr/>
          </p:nvSpPr>
          <p:spPr bwMode="auto">
            <a:xfrm>
              <a:off x="9220" y="10714"/>
              <a:ext cx="1504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sv-SE" sz="1200" smtClean="0">
                  <a:solidFill>
                    <a:srgbClr val="000000"/>
                  </a:solidFill>
                  <a:latin typeface="Times" pitchFamily="18" charset="0"/>
                </a:rPr>
                <a:t>No matching</a:t>
              </a:r>
              <a:endParaRPr lang="en-GB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8" name="Text Box 61"/>
            <p:cNvSpPr txBox="1">
              <a:spLocks noChangeArrowheads="1"/>
            </p:cNvSpPr>
            <p:nvPr/>
          </p:nvSpPr>
          <p:spPr bwMode="auto">
            <a:xfrm>
              <a:off x="11052" y="10714"/>
              <a:ext cx="688" cy="2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sv-SE" sz="1200" smtClean="0">
                  <a:solidFill>
                    <a:srgbClr val="000000"/>
                  </a:solidFill>
                  <a:latin typeface="Times" pitchFamily="18" charset="0"/>
                </a:rPr>
                <a:t>Antenna</a:t>
              </a:r>
              <a:endParaRPr lang="en-GB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grpSp>
          <p:nvGrpSpPr>
            <p:cNvPr id="9" name="Group 62"/>
            <p:cNvGrpSpPr>
              <a:grpSpLocks/>
            </p:cNvGrpSpPr>
            <p:nvPr/>
          </p:nvGrpSpPr>
          <p:grpSpPr bwMode="auto">
            <a:xfrm>
              <a:off x="9400" y="8438"/>
              <a:ext cx="2340" cy="2406"/>
              <a:chOff x="9400" y="8438"/>
              <a:chExt cx="2340" cy="2406"/>
            </a:xfrm>
          </p:grpSpPr>
          <p:sp>
            <p:nvSpPr>
              <p:cNvPr id="10" name="Rectangle 63"/>
              <p:cNvSpPr>
                <a:spLocks noChangeArrowheads="1"/>
              </p:cNvSpPr>
              <p:nvPr/>
            </p:nvSpPr>
            <p:spPr bwMode="auto">
              <a:xfrm>
                <a:off x="11023" y="10068"/>
                <a:ext cx="101" cy="212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1" name="Rectangle 64"/>
              <p:cNvSpPr>
                <a:spLocks noChangeArrowheads="1"/>
              </p:cNvSpPr>
              <p:nvPr/>
            </p:nvSpPr>
            <p:spPr bwMode="auto">
              <a:xfrm>
                <a:off x="11023" y="10068"/>
                <a:ext cx="101" cy="212"/>
              </a:xfrm>
              <a:prstGeom prst="rect">
                <a:avLst/>
              </a:prstGeom>
              <a:noFill/>
              <a:ln w="1143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2" name="Line 65"/>
              <p:cNvSpPr>
                <a:spLocks noChangeShapeType="1"/>
              </p:cNvSpPr>
              <p:nvPr/>
            </p:nvSpPr>
            <p:spPr bwMode="auto">
              <a:xfrm>
                <a:off x="11075" y="9908"/>
                <a:ext cx="0" cy="16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3" name="Line 66"/>
              <p:cNvSpPr>
                <a:spLocks noChangeShapeType="1"/>
              </p:cNvSpPr>
              <p:nvPr/>
            </p:nvSpPr>
            <p:spPr bwMode="auto">
              <a:xfrm>
                <a:off x="11075" y="10280"/>
                <a:ext cx="0" cy="16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4" name="Line 67"/>
              <p:cNvSpPr>
                <a:spLocks noChangeShapeType="1"/>
              </p:cNvSpPr>
              <p:nvPr/>
            </p:nvSpPr>
            <p:spPr bwMode="auto">
              <a:xfrm>
                <a:off x="9821" y="10441"/>
                <a:ext cx="1254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5" name="Line 68"/>
              <p:cNvSpPr>
                <a:spLocks noChangeShapeType="1"/>
              </p:cNvSpPr>
              <p:nvPr/>
            </p:nvSpPr>
            <p:spPr bwMode="auto">
              <a:xfrm>
                <a:off x="11075" y="8838"/>
                <a:ext cx="0" cy="214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6" name="Line 69"/>
              <p:cNvSpPr>
                <a:spLocks noChangeShapeType="1"/>
              </p:cNvSpPr>
              <p:nvPr/>
            </p:nvSpPr>
            <p:spPr bwMode="auto">
              <a:xfrm>
                <a:off x="11075" y="9159"/>
                <a:ext cx="0" cy="214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7" name="Rectangle 70"/>
              <p:cNvSpPr>
                <a:spLocks noChangeArrowheads="1"/>
              </p:cNvSpPr>
              <p:nvPr/>
            </p:nvSpPr>
            <p:spPr bwMode="auto">
              <a:xfrm>
                <a:off x="10971" y="9032"/>
                <a:ext cx="205" cy="4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8" name="Rectangle 71"/>
              <p:cNvSpPr>
                <a:spLocks noChangeArrowheads="1"/>
              </p:cNvSpPr>
              <p:nvPr/>
            </p:nvSpPr>
            <p:spPr bwMode="auto">
              <a:xfrm>
                <a:off x="10971" y="9140"/>
                <a:ext cx="205" cy="40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19" name="Freeform 72"/>
              <p:cNvSpPr>
                <a:spLocks/>
              </p:cNvSpPr>
              <p:nvPr/>
            </p:nvSpPr>
            <p:spPr bwMode="auto">
              <a:xfrm>
                <a:off x="9769" y="8812"/>
                <a:ext cx="52" cy="55"/>
              </a:xfrm>
              <a:custGeom>
                <a:avLst/>
                <a:gdLst>
                  <a:gd name="T0" fmla="*/ 3 w 68"/>
                  <a:gd name="T1" fmla="*/ 2 h 68"/>
                  <a:gd name="T2" fmla="*/ 3 w 68"/>
                  <a:gd name="T3" fmla="*/ 3 h 68"/>
                  <a:gd name="T4" fmla="*/ 2 w 68"/>
                  <a:gd name="T5" fmla="*/ 4 h 68"/>
                  <a:gd name="T6" fmla="*/ 2 w 68"/>
                  <a:gd name="T7" fmla="*/ 5 h 68"/>
                  <a:gd name="T8" fmla="*/ 2 w 68"/>
                  <a:gd name="T9" fmla="*/ 5 h 68"/>
                  <a:gd name="T10" fmla="*/ 2 w 68"/>
                  <a:gd name="T11" fmla="*/ 5 h 68"/>
                  <a:gd name="T12" fmla="*/ 2 w 68"/>
                  <a:gd name="T13" fmla="*/ 5 h 68"/>
                  <a:gd name="T14" fmla="*/ 2 w 68"/>
                  <a:gd name="T15" fmla="*/ 5 h 68"/>
                  <a:gd name="T16" fmla="*/ 2 w 68"/>
                  <a:gd name="T17" fmla="*/ 4 h 68"/>
                  <a:gd name="T18" fmla="*/ 2 w 68"/>
                  <a:gd name="T19" fmla="*/ 3 h 68"/>
                  <a:gd name="T20" fmla="*/ 0 w 68"/>
                  <a:gd name="T21" fmla="*/ 2 h 68"/>
                  <a:gd name="T22" fmla="*/ 2 w 68"/>
                  <a:gd name="T23" fmla="*/ 2 h 68"/>
                  <a:gd name="T24" fmla="*/ 2 w 68"/>
                  <a:gd name="T25" fmla="*/ 2 h 68"/>
                  <a:gd name="T26" fmla="*/ 2 w 68"/>
                  <a:gd name="T27" fmla="*/ 2 h 68"/>
                  <a:gd name="T28" fmla="*/ 2 w 68"/>
                  <a:gd name="T29" fmla="*/ 0 h 68"/>
                  <a:gd name="T30" fmla="*/ 2 w 68"/>
                  <a:gd name="T31" fmla="*/ 0 h 68"/>
                  <a:gd name="T32" fmla="*/ 2 w 68"/>
                  <a:gd name="T33" fmla="*/ 0 h 68"/>
                  <a:gd name="T34" fmla="*/ 2 w 68"/>
                  <a:gd name="T35" fmla="*/ 2 h 68"/>
                  <a:gd name="T36" fmla="*/ 2 w 68"/>
                  <a:gd name="T37" fmla="*/ 2 h 68"/>
                  <a:gd name="T38" fmla="*/ 3 w 68"/>
                  <a:gd name="T39" fmla="*/ 2 h 68"/>
                  <a:gd name="T40" fmla="*/ 3 w 68"/>
                  <a:gd name="T41" fmla="*/ 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2"/>
                    </a:moveTo>
                    <a:lnTo>
                      <a:pt x="68" y="44"/>
                    </a:lnTo>
                    <a:lnTo>
                      <a:pt x="62" y="53"/>
                    </a:lnTo>
                    <a:lnTo>
                      <a:pt x="53" y="59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59"/>
                    </a:lnTo>
                    <a:lnTo>
                      <a:pt x="9" y="53"/>
                    </a:lnTo>
                    <a:lnTo>
                      <a:pt x="3" y="44"/>
                    </a:lnTo>
                    <a:lnTo>
                      <a:pt x="0" y="32"/>
                    </a:lnTo>
                    <a:lnTo>
                      <a:pt x="3" y="24"/>
                    </a:lnTo>
                    <a:lnTo>
                      <a:pt x="9" y="12"/>
                    </a:lnTo>
                    <a:lnTo>
                      <a:pt x="15" y="6"/>
                    </a:lnTo>
                    <a:lnTo>
                      <a:pt x="24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3" y="6"/>
                    </a:lnTo>
                    <a:lnTo>
                      <a:pt x="62" y="12"/>
                    </a:lnTo>
                    <a:lnTo>
                      <a:pt x="68" y="24"/>
                    </a:lnTo>
                    <a:lnTo>
                      <a:pt x="68" y="3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0" name="Freeform 73"/>
              <p:cNvSpPr>
                <a:spLocks/>
              </p:cNvSpPr>
              <p:nvPr/>
            </p:nvSpPr>
            <p:spPr bwMode="auto">
              <a:xfrm>
                <a:off x="9769" y="8812"/>
                <a:ext cx="52" cy="55"/>
              </a:xfrm>
              <a:custGeom>
                <a:avLst/>
                <a:gdLst>
                  <a:gd name="T0" fmla="*/ 3 w 68"/>
                  <a:gd name="T1" fmla="*/ 2 h 68"/>
                  <a:gd name="T2" fmla="*/ 3 w 68"/>
                  <a:gd name="T3" fmla="*/ 3 h 68"/>
                  <a:gd name="T4" fmla="*/ 2 w 68"/>
                  <a:gd name="T5" fmla="*/ 4 h 68"/>
                  <a:gd name="T6" fmla="*/ 2 w 68"/>
                  <a:gd name="T7" fmla="*/ 5 h 68"/>
                  <a:gd name="T8" fmla="*/ 2 w 68"/>
                  <a:gd name="T9" fmla="*/ 5 h 68"/>
                  <a:gd name="T10" fmla="*/ 2 w 68"/>
                  <a:gd name="T11" fmla="*/ 5 h 68"/>
                  <a:gd name="T12" fmla="*/ 2 w 68"/>
                  <a:gd name="T13" fmla="*/ 5 h 68"/>
                  <a:gd name="T14" fmla="*/ 2 w 68"/>
                  <a:gd name="T15" fmla="*/ 5 h 68"/>
                  <a:gd name="T16" fmla="*/ 2 w 68"/>
                  <a:gd name="T17" fmla="*/ 4 h 68"/>
                  <a:gd name="T18" fmla="*/ 2 w 68"/>
                  <a:gd name="T19" fmla="*/ 3 h 68"/>
                  <a:gd name="T20" fmla="*/ 0 w 68"/>
                  <a:gd name="T21" fmla="*/ 2 h 68"/>
                  <a:gd name="T22" fmla="*/ 2 w 68"/>
                  <a:gd name="T23" fmla="*/ 2 h 68"/>
                  <a:gd name="T24" fmla="*/ 2 w 68"/>
                  <a:gd name="T25" fmla="*/ 2 h 68"/>
                  <a:gd name="T26" fmla="*/ 2 w 68"/>
                  <a:gd name="T27" fmla="*/ 2 h 68"/>
                  <a:gd name="T28" fmla="*/ 2 w 68"/>
                  <a:gd name="T29" fmla="*/ 0 h 68"/>
                  <a:gd name="T30" fmla="*/ 2 w 68"/>
                  <a:gd name="T31" fmla="*/ 0 h 68"/>
                  <a:gd name="T32" fmla="*/ 2 w 68"/>
                  <a:gd name="T33" fmla="*/ 0 h 68"/>
                  <a:gd name="T34" fmla="*/ 2 w 68"/>
                  <a:gd name="T35" fmla="*/ 2 h 68"/>
                  <a:gd name="T36" fmla="*/ 2 w 68"/>
                  <a:gd name="T37" fmla="*/ 2 h 68"/>
                  <a:gd name="T38" fmla="*/ 3 w 68"/>
                  <a:gd name="T39" fmla="*/ 2 h 68"/>
                  <a:gd name="T40" fmla="*/ 3 w 68"/>
                  <a:gd name="T41" fmla="*/ 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2"/>
                    </a:moveTo>
                    <a:lnTo>
                      <a:pt x="68" y="44"/>
                    </a:lnTo>
                    <a:lnTo>
                      <a:pt x="62" y="53"/>
                    </a:lnTo>
                    <a:lnTo>
                      <a:pt x="53" y="59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59"/>
                    </a:lnTo>
                    <a:lnTo>
                      <a:pt x="9" y="53"/>
                    </a:lnTo>
                    <a:lnTo>
                      <a:pt x="3" y="44"/>
                    </a:lnTo>
                    <a:lnTo>
                      <a:pt x="0" y="32"/>
                    </a:lnTo>
                    <a:lnTo>
                      <a:pt x="3" y="24"/>
                    </a:lnTo>
                    <a:lnTo>
                      <a:pt x="9" y="12"/>
                    </a:lnTo>
                    <a:lnTo>
                      <a:pt x="15" y="6"/>
                    </a:lnTo>
                    <a:lnTo>
                      <a:pt x="24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3" y="6"/>
                    </a:lnTo>
                    <a:lnTo>
                      <a:pt x="62" y="12"/>
                    </a:lnTo>
                    <a:lnTo>
                      <a:pt x="68" y="24"/>
                    </a:lnTo>
                    <a:lnTo>
                      <a:pt x="68" y="32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1" name="Freeform 74"/>
              <p:cNvSpPr>
                <a:spLocks/>
              </p:cNvSpPr>
              <p:nvPr/>
            </p:nvSpPr>
            <p:spPr bwMode="auto">
              <a:xfrm>
                <a:off x="9769" y="10415"/>
                <a:ext cx="52" cy="54"/>
              </a:xfrm>
              <a:custGeom>
                <a:avLst/>
                <a:gdLst>
                  <a:gd name="T0" fmla="*/ 3 w 68"/>
                  <a:gd name="T1" fmla="*/ 2 h 68"/>
                  <a:gd name="T2" fmla="*/ 3 w 68"/>
                  <a:gd name="T3" fmla="*/ 3 h 68"/>
                  <a:gd name="T4" fmla="*/ 2 w 68"/>
                  <a:gd name="T5" fmla="*/ 4 h 68"/>
                  <a:gd name="T6" fmla="*/ 2 w 68"/>
                  <a:gd name="T7" fmla="*/ 4 h 68"/>
                  <a:gd name="T8" fmla="*/ 2 w 68"/>
                  <a:gd name="T9" fmla="*/ 5 h 68"/>
                  <a:gd name="T10" fmla="*/ 2 w 68"/>
                  <a:gd name="T11" fmla="*/ 5 h 68"/>
                  <a:gd name="T12" fmla="*/ 2 w 68"/>
                  <a:gd name="T13" fmla="*/ 5 h 68"/>
                  <a:gd name="T14" fmla="*/ 2 w 68"/>
                  <a:gd name="T15" fmla="*/ 4 h 68"/>
                  <a:gd name="T16" fmla="*/ 2 w 68"/>
                  <a:gd name="T17" fmla="*/ 4 h 68"/>
                  <a:gd name="T18" fmla="*/ 2 w 68"/>
                  <a:gd name="T19" fmla="*/ 3 h 68"/>
                  <a:gd name="T20" fmla="*/ 0 w 68"/>
                  <a:gd name="T21" fmla="*/ 2 h 68"/>
                  <a:gd name="T22" fmla="*/ 2 w 68"/>
                  <a:gd name="T23" fmla="*/ 2 h 68"/>
                  <a:gd name="T24" fmla="*/ 2 w 68"/>
                  <a:gd name="T25" fmla="*/ 2 h 68"/>
                  <a:gd name="T26" fmla="*/ 2 w 68"/>
                  <a:gd name="T27" fmla="*/ 2 h 68"/>
                  <a:gd name="T28" fmla="*/ 2 w 68"/>
                  <a:gd name="T29" fmla="*/ 2 h 68"/>
                  <a:gd name="T30" fmla="*/ 2 w 68"/>
                  <a:gd name="T31" fmla="*/ 0 h 68"/>
                  <a:gd name="T32" fmla="*/ 2 w 68"/>
                  <a:gd name="T33" fmla="*/ 2 h 68"/>
                  <a:gd name="T34" fmla="*/ 2 w 68"/>
                  <a:gd name="T35" fmla="*/ 2 h 68"/>
                  <a:gd name="T36" fmla="*/ 2 w 68"/>
                  <a:gd name="T37" fmla="*/ 2 h 68"/>
                  <a:gd name="T38" fmla="*/ 3 w 68"/>
                  <a:gd name="T39" fmla="*/ 2 h 68"/>
                  <a:gd name="T40" fmla="*/ 3 w 68"/>
                  <a:gd name="T41" fmla="*/ 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3"/>
                    </a:moveTo>
                    <a:lnTo>
                      <a:pt x="68" y="45"/>
                    </a:lnTo>
                    <a:lnTo>
                      <a:pt x="62" y="53"/>
                    </a:lnTo>
                    <a:lnTo>
                      <a:pt x="53" y="62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62"/>
                    </a:lnTo>
                    <a:lnTo>
                      <a:pt x="9" y="53"/>
                    </a:lnTo>
                    <a:lnTo>
                      <a:pt x="3" y="45"/>
                    </a:lnTo>
                    <a:lnTo>
                      <a:pt x="0" y="33"/>
                    </a:lnTo>
                    <a:lnTo>
                      <a:pt x="3" y="24"/>
                    </a:lnTo>
                    <a:lnTo>
                      <a:pt x="9" y="15"/>
                    </a:lnTo>
                    <a:lnTo>
                      <a:pt x="15" y="6"/>
                    </a:lnTo>
                    <a:lnTo>
                      <a:pt x="24" y="3"/>
                    </a:lnTo>
                    <a:lnTo>
                      <a:pt x="36" y="0"/>
                    </a:lnTo>
                    <a:lnTo>
                      <a:pt x="45" y="3"/>
                    </a:lnTo>
                    <a:lnTo>
                      <a:pt x="53" y="6"/>
                    </a:lnTo>
                    <a:lnTo>
                      <a:pt x="62" y="15"/>
                    </a:lnTo>
                    <a:lnTo>
                      <a:pt x="68" y="24"/>
                    </a:lnTo>
                    <a:lnTo>
                      <a:pt x="68" y="33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2" name="Freeform 75"/>
              <p:cNvSpPr>
                <a:spLocks/>
              </p:cNvSpPr>
              <p:nvPr/>
            </p:nvSpPr>
            <p:spPr bwMode="auto">
              <a:xfrm>
                <a:off x="9769" y="10415"/>
                <a:ext cx="52" cy="54"/>
              </a:xfrm>
              <a:custGeom>
                <a:avLst/>
                <a:gdLst>
                  <a:gd name="T0" fmla="*/ 3 w 68"/>
                  <a:gd name="T1" fmla="*/ 2 h 68"/>
                  <a:gd name="T2" fmla="*/ 3 w 68"/>
                  <a:gd name="T3" fmla="*/ 3 h 68"/>
                  <a:gd name="T4" fmla="*/ 2 w 68"/>
                  <a:gd name="T5" fmla="*/ 4 h 68"/>
                  <a:gd name="T6" fmla="*/ 2 w 68"/>
                  <a:gd name="T7" fmla="*/ 4 h 68"/>
                  <a:gd name="T8" fmla="*/ 2 w 68"/>
                  <a:gd name="T9" fmla="*/ 5 h 68"/>
                  <a:gd name="T10" fmla="*/ 2 w 68"/>
                  <a:gd name="T11" fmla="*/ 5 h 68"/>
                  <a:gd name="T12" fmla="*/ 2 w 68"/>
                  <a:gd name="T13" fmla="*/ 5 h 68"/>
                  <a:gd name="T14" fmla="*/ 2 w 68"/>
                  <a:gd name="T15" fmla="*/ 4 h 68"/>
                  <a:gd name="T16" fmla="*/ 2 w 68"/>
                  <a:gd name="T17" fmla="*/ 4 h 68"/>
                  <a:gd name="T18" fmla="*/ 2 w 68"/>
                  <a:gd name="T19" fmla="*/ 3 h 68"/>
                  <a:gd name="T20" fmla="*/ 0 w 68"/>
                  <a:gd name="T21" fmla="*/ 2 h 68"/>
                  <a:gd name="T22" fmla="*/ 2 w 68"/>
                  <a:gd name="T23" fmla="*/ 2 h 68"/>
                  <a:gd name="T24" fmla="*/ 2 w 68"/>
                  <a:gd name="T25" fmla="*/ 2 h 68"/>
                  <a:gd name="T26" fmla="*/ 2 w 68"/>
                  <a:gd name="T27" fmla="*/ 2 h 68"/>
                  <a:gd name="T28" fmla="*/ 2 w 68"/>
                  <a:gd name="T29" fmla="*/ 2 h 68"/>
                  <a:gd name="T30" fmla="*/ 2 w 68"/>
                  <a:gd name="T31" fmla="*/ 0 h 68"/>
                  <a:gd name="T32" fmla="*/ 2 w 68"/>
                  <a:gd name="T33" fmla="*/ 2 h 68"/>
                  <a:gd name="T34" fmla="*/ 2 w 68"/>
                  <a:gd name="T35" fmla="*/ 2 h 68"/>
                  <a:gd name="T36" fmla="*/ 2 w 68"/>
                  <a:gd name="T37" fmla="*/ 2 h 68"/>
                  <a:gd name="T38" fmla="*/ 3 w 68"/>
                  <a:gd name="T39" fmla="*/ 2 h 68"/>
                  <a:gd name="T40" fmla="*/ 3 w 68"/>
                  <a:gd name="T41" fmla="*/ 2 h 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68"/>
                  <a:gd name="T65" fmla="*/ 68 w 68"/>
                  <a:gd name="T66" fmla="*/ 68 h 6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68">
                    <a:moveTo>
                      <a:pt x="68" y="33"/>
                    </a:moveTo>
                    <a:lnTo>
                      <a:pt x="68" y="45"/>
                    </a:lnTo>
                    <a:lnTo>
                      <a:pt x="62" y="53"/>
                    </a:lnTo>
                    <a:lnTo>
                      <a:pt x="53" y="62"/>
                    </a:lnTo>
                    <a:lnTo>
                      <a:pt x="45" y="65"/>
                    </a:lnTo>
                    <a:lnTo>
                      <a:pt x="36" y="68"/>
                    </a:lnTo>
                    <a:lnTo>
                      <a:pt x="24" y="65"/>
                    </a:lnTo>
                    <a:lnTo>
                      <a:pt x="15" y="62"/>
                    </a:lnTo>
                    <a:lnTo>
                      <a:pt x="9" y="53"/>
                    </a:lnTo>
                    <a:lnTo>
                      <a:pt x="3" y="45"/>
                    </a:lnTo>
                    <a:lnTo>
                      <a:pt x="0" y="33"/>
                    </a:lnTo>
                    <a:lnTo>
                      <a:pt x="3" y="24"/>
                    </a:lnTo>
                    <a:lnTo>
                      <a:pt x="9" y="15"/>
                    </a:lnTo>
                    <a:lnTo>
                      <a:pt x="15" y="6"/>
                    </a:lnTo>
                    <a:lnTo>
                      <a:pt x="24" y="3"/>
                    </a:lnTo>
                    <a:lnTo>
                      <a:pt x="36" y="0"/>
                    </a:lnTo>
                    <a:lnTo>
                      <a:pt x="45" y="3"/>
                    </a:lnTo>
                    <a:lnTo>
                      <a:pt x="53" y="6"/>
                    </a:lnTo>
                    <a:lnTo>
                      <a:pt x="62" y="15"/>
                    </a:lnTo>
                    <a:lnTo>
                      <a:pt x="68" y="24"/>
                    </a:lnTo>
                    <a:lnTo>
                      <a:pt x="68" y="33"/>
                    </a:lnTo>
                  </a:path>
                </a:pathLst>
              </a:cu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3" name="Rectangle 76"/>
              <p:cNvSpPr>
                <a:spLocks noChangeArrowheads="1"/>
              </p:cNvSpPr>
              <p:nvPr/>
            </p:nvSpPr>
            <p:spPr bwMode="auto">
              <a:xfrm>
                <a:off x="11023" y="9533"/>
                <a:ext cx="101" cy="215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4" name="Rectangle 77"/>
              <p:cNvSpPr>
                <a:spLocks noChangeArrowheads="1"/>
              </p:cNvSpPr>
              <p:nvPr/>
            </p:nvSpPr>
            <p:spPr bwMode="auto">
              <a:xfrm>
                <a:off x="11023" y="9533"/>
                <a:ext cx="101" cy="215"/>
              </a:xfrm>
              <a:prstGeom prst="rect">
                <a:avLst/>
              </a:prstGeom>
              <a:noFill/>
              <a:ln w="1143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5" name="Line 78"/>
              <p:cNvSpPr>
                <a:spLocks noChangeShapeType="1"/>
              </p:cNvSpPr>
              <p:nvPr/>
            </p:nvSpPr>
            <p:spPr bwMode="auto">
              <a:xfrm>
                <a:off x="11075" y="9373"/>
                <a:ext cx="0" cy="16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6" name="Line 79"/>
              <p:cNvSpPr>
                <a:spLocks noChangeShapeType="1"/>
              </p:cNvSpPr>
              <p:nvPr/>
            </p:nvSpPr>
            <p:spPr bwMode="auto">
              <a:xfrm>
                <a:off x="11075" y="9748"/>
                <a:ext cx="0" cy="160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7" name="Freeform 80"/>
              <p:cNvSpPr>
                <a:spLocks/>
              </p:cNvSpPr>
              <p:nvPr/>
            </p:nvSpPr>
            <p:spPr bwMode="auto">
              <a:xfrm>
                <a:off x="9414" y="9508"/>
                <a:ext cx="198" cy="266"/>
              </a:xfrm>
              <a:custGeom>
                <a:avLst/>
                <a:gdLst>
                  <a:gd name="T0" fmla="*/ 0 w 259"/>
                  <a:gd name="T1" fmla="*/ 22 h 333"/>
                  <a:gd name="T2" fmla="*/ 0 w 259"/>
                  <a:gd name="T3" fmla="*/ 0 h 333"/>
                  <a:gd name="T4" fmla="*/ 11 w 259"/>
                  <a:gd name="T5" fmla="*/ 0 h 333"/>
                  <a:gd name="T6" fmla="*/ 0 60000 65536"/>
                  <a:gd name="T7" fmla="*/ 0 60000 65536"/>
                  <a:gd name="T8" fmla="*/ 0 60000 65536"/>
                  <a:gd name="T9" fmla="*/ 0 w 259"/>
                  <a:gd name="T10" fmla="*/ 0 h 333"/>
                  <a:gd name="T11" fmla="*/ 259 w 259"/>
                  <a:gd name="T12" fmla="*/ 333 h 3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9" h="333">
                    <a:moveTo>
                      <a:pt x="0" y="333"/>
                    </a:moveTo>
                    <a:lnTo>
                      <a:pt x="0" y="0"/>
                    </a:lnTo>
                    <a:lnTo>
                      <a:pt x="259" y="0"/>
                    </a:lnTo>
                  </a:path>
                </a:pathLst>
              </a:cu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8" name="Freeform 81"/>
              <p:cNvSpPr>
                <a:spLocks/>
              </p:cNvSpPr>
              <p:nvPr/>
            </p:nvSpPr>
            <p:spPr bwMode="auto">
              <a:xfrm>
                <a:off x="9512" y="9440"/>
                <a:ext cx="127" cy="134"/>
              </a:xfrm>
              <a:custGeom>
                <a:avLst/>
                <a:gdLst>
                  <a:gd name="T0" fmla="*/ 0 w 165"/>
                  <a:gd name="T1" fmla="*/ 11 h 168"/>
                  <a:gd name="T2" fmla="*/ 7 w 165"/>
                  <a:gd name="T3" fmla="*/ 6 h 168"/>
                  <a:gd name="T4" fmla="*/ 0 w 165"/>
                  <a:gd name="T5" fmla="*/ 0 h 168"/>
                  <a:gd name="T6" fmla="*/ 0 60000 65536"/>
                  <a:gd name="T7" fmla="*/ 0 60000 65536"/>
                  <a:gd name="T8" fmla="*/ 0 60000 65536"/>
                  <a:gd name="T9" fmla="*/ 0 w 165"/>
                  <a:gd name="T10" fmla="*/ 0 h 168"/>
                  <a:gd name="T11" fmla="*/ 165 w 165"/>
                  <a:gd name="T12" fmla="*/ 168 h 16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5" h="168">
                    <a:moveTo>
                      <a:pt x="0" y="168"/>
                    </a:moveTo>
                    <a:lnTo>
                      <a:pt x="165" y="85"/>
                    </a:lnTo>
                    <a:lnTo>
                      <a:pt x="0" y="0"/>
                    </a:lnTo>
                  </a:path>
                </a:pathLst>
              </a:cu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29" name="Line 82"/>
              <p:cNvSpPr>
                <a:spLocks noChangeShapeType="1"/>
              </p:cNvSpPr>
              <p:nvPr/>
            </p:nvSpPr>
            <p:spPr bwMode="auto">
              <a:xfrm>
                <a:off x="9821" y="8838"/>
                <a:ext cx="231" cy="1"/>
              </a:xfrm>
              <a:prstGeom prst="line">
                <a:avLst/>
              </a:prstGeom>
              <a:noFill/>
              <a:ln w="1143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0" name="Freeform 83"/>
              <p:cNvSpPr>
                <a:spLocks/>
              </p:cNvSpPr>
              <p:nvPr/>
            </p:nvSpPr>
            <p:spPr bwMode="auto">
              <a:xfrm>
                <a:off x="9416" y="9934"/>
                <a:ext cx="81" cy="106"/>
              </a:xfrm>
              <a:custGeom>
                <a:avLst/>
                <a:gdLst>
                  <a:gd name="T0" fmla="*/ 0 w 106"/>
                  <a:gd name="T1" fmla="*/ 9 h 133"/>
                  <a:gd name="T2" fmla="*/ 0 w 106"/>
                  <a:gd name="T3" fmla="*/ 8 h 133"/>
                  <a:gd name="T4" fmla="*/ 3 w 106"/>
                  <a:gd name="T5" fmla="*/ 2 h 133"/>
                  <a:gd name="T6" fmla="*/ 3 w 106"/>
                  <a:gd name="T7" fmla="*/ 2 h 133"/>
                  <a:gd name="T8" fmla="*/ 3 w 106"/>
                  <a:gd name="T9" fmla="*/ 2 h 133"/>
                  <a:gd name="T10" fmla="*/ 2 w 106"/>
                  <a:gd name="T11" fmla="*/ 2 h 133"/>
                  <a:gd name="T12" fmla="*/ 2 w 106"/>
                  <a:gd name="T13" fmla="*/ 0 h 133"/>
                  <a:gd name="T14" fmla="*/ 4 w 106"/>
                  <a:gd name="T15" fmla="*/ 0 h 133"/>
                  <a:gd name="T16" fmla="*/ 4 w 106"/>
                  <a:gd name="T17" fmla="*/ 2 h 133"/>
                  <a:gd name="T18" fmla="*/ 2 w 106"/>
                  <a:gd name="T19" fmla="*/ 7 h 133"/>
                  <a:gd name="T20" fmla="*/ 2 w 106"/>
                  <a:gd name="T21" fmla="*/ 8 h 133"/>
                  <a:gd name="T22" fmla="*/ 4 w 106"/>
                  <a:gd name="T23" fmla="*/ 8 h 133"/>
                  <a:gd name="T24" fmla="*/ 4 w 106"/>
                  <a:gd name="T25" fmla="*/ 9 h 133"/>
                  <a:gd name="T26" fmla="*/ 0 w 106"/>
                  <a:gd name="T27" fmla="*/ 9 h 1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6"/>
                  <a:gd name="T43" fmla="*/ 0 h 133"/>
                  <a:gd name="T44" fmla="*/ 106 w 106"/>
                  <a:gd name="T45" fmla="*/ 133 h 13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6" h="133">
                    <a:moveTo>
                      <a:pt x="0" y="133"/>
                    </a:moveTo>
                    <a:lnTo>
                      <a:pt x="0" y="118"/>
                    </a:lnTo>
                    <a:lnTo>
                      <a:pt x="67" y="33"/>
                    </a:lnTo>
                    <a:lnTo>
                      <a:pt x="76" y="24"/>
                    </a:lnTo>
                    <a:lnTo>
                      <a:pt x="82" y="15"/>
                    </a:lnTo>
                    <a:lnTo>
                      <a:pt x="8" y="15"/>
                    </a:lnTo>
                    <a:lnTo>
                      <a:pt x="8" y="0"/>
                    </a:lnTo>
                    <a:lnTo>
                      <a:pt x="103" y="0"/>
                    </a:lnTo>
                    <a:lnTo>
                      <a:pt x="103" y="15"/>
                    </a:lnTo>
                    <a:lnTo>
                      <a:pt x="29" y="109"/>
                    </a:lnTo>
                    <a:lnTo>
                      <a:pt x="20" y="118"/>
                    </a:lnTo>
                    <a:lnTo>
                      <a:pt x="106" y="118"/>
                    </a:lnTo>
                    <a:lnTo>
                      <a:pt x="106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1" name="Freeform 84"/>
              <p:cNvSpPr>
                <a:spLocks noEditPoints="1"/>
              </p:cNvSpPr>
              <p:nvPr/>
            </p:nvSpPr>
            <p:spPr bwMode="auto">
              <a:xfrm>
                <a:off x="9510" y="9934"/>
                <a:ext cx="14" cy="106"/>
              </a:xfrm>
              <a:custGeom>
                <a:avLst/>
                <a:gdLst>
                  <a:gd name="T0" fmla="*/ 0 w 18"/>
                  <a:gd name="T1" fmla="*/ 2 h 133"/>
                  <a:gd name="T2" fmla="*/ 0 w 18"/>
                  <a:gd name="T3" fmla="*/ 0 h 133"/>
                  <a:gd name="T4" fmla="*/ 2 w 18"/>
                  <a:gd name="T5" fmla="*/ 0 h 133"/>
                  <a:gd name="T6" fmla="*/ 2 w 18"/>
                  <a:gd name="T7" fmla="*/ 2 h 133"/>
                  <a:gd name="T8" fmla="*/ 0 w 18"/>
                  <a:gd name="T9" fmla="*/ 2 h 133"/>
                  <a:gd name="T10" fmla="*/ 0 w 18"/>
                  <a:gd name="T11" fmla="*/ 9 h 133"/>
                  <a:gd name="T12" fmla="*/ 0 w 18"/>
                  <a:gd name="T13" fmla="*/ 2 h 133"/>
                  <a:gd name="T14" fmla="*/ 2 w 18"/>
                  <a:gd name="T15" fmla="*/ 2 h 133"/>
                  <a:gd name="T16" fmla="*/ 2 w 18"/>
                  <a:gd name="T17" fmla="*/ 9 h 133"/>
                  <a:gd name="T18" fmla="*/ 0 w 18"/>
                  <a:gd name="T19" fmla="*/ 9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"/>
                  <a:gd name="T31" fmla="*/ 0 h 133"/>
                  <a:gd name="T32" fmla="*/ 18 w 18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" h="133">
                    <a:moveTo>
                      <a:pt x="0" y="18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close/>
                    <a:moveTo>
                      <a:pt x="0" y="133"/>
                    </a:moveTo>
                    <a:lnTo>
                      <a:pt x="0" y="36"/>
                    </a:lnTo>
                    <a:lnTo>
                      <a:pt x="18" y="36"/>
                    </a:lnTo>
                    <a:lnTo>
                      <a:pt x="18" y="133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2" name="Freeform 85"/>
              <p:cNvSpPr>
                <a:spLocks/>
              </p:cNvSpPr>
              <p:nvPr/>
            </p:nvSpPr>
            <p:spPr bwMode="auto">
              <a:xfrm>
                <a:off x="9542" y="9963"/>
                <a:ext cx="58" cy="77"/>
              </a:xfrm>
              <a:custGeom>
                <a:avLst/>
                <a:gdLst>
                  <a:gd name="T0" fmla="*/ 0 w 76"/>
                  <a:gd name="T1" fmla="*/ 6 h 97"/>
                  <a:gd name="T2" fmla="*/ 0 w 76"/>
                  <a:gd name="T3" fmla="*/ 0 h 97"/>
                  <a:gd name="T4" fmla="*/ 2 w 76"/>
                  <a:gd name="T5" fmla="*/ 0 h 97"/>
                  <a:gd name="T6" fmla="*/ 2 w 76"/>
                  <a:gd name="T7" fmla="*/ 2 h 97"/>
                  <a:gd name="T8" fmla="*/ 2 w 76"/>
                  <a:gd name="T9" fmla="*/ 2 h 97"/>
                  <a:gd name="T10" fmla="*/ 2 w 76"/>
                  <a:gd name="T11" fmla="*/ 0 h 97"/>
                  <a:gd name="T12" fmla="*/ 2 w 76"/>
                  <a:gd name="T13" fmla="*/ 0 h 97"/>
                  <a:gd name="T14" fmla="*/ 2 w 76"/>
                  <a:gd name="T15" fmla="*/ 0 h 97"/>
                  <a:gd name="T16" fmla="*/ 2 w 76"/>
                  <a:gd name="T17" fmla="*/ 2 h 97"/>
                  <a:gd name="T18" fmla="*/ 3 w 76"/>
                  <a:gd name="T19" fmla="*/ 2 h 97"/>
                  <a:gd name="T20" fmla="*/ 3 w 76"/>
                  <a:gd name="T21" fmla="*/ 2 h 97"/>
                  <a:gd name="T22" fmla="*/ 3 w 76"/>
                  <a:gd name="T23" fmla="*/ 2 h 97"/>
                  <a:gd name="T24" fmla="*/ 3 w 76"/>
                  <a:gd name="T25" fmla="*/ 2 h 97"/>
                  <a:gd name="T26" fmla="*/ 3 w 76"/>
                  <a:gd name="T27" fmla="*/ 2 h 97"/>
                  <a:gd name="T28" fmla="*/ 3 w 76"/>
                  <a:gd name="T29" fmla="*/ 2 h 97"/>
                  <a:gd name="T30" fmla="*/ 3 w 76"/>
                  <a:gd name="T31" fmla="*/ 6 h 97"/>
                  <a:gd name="T32" fmla="*/ 2 w 76"/>
                  <a:gd name="T33" fmla="*/ 6 h 97"/>
                  <a:gd name="T34" fmla="*/ 2 w 76"/>
                  <a:gd name="T35" fmla="*/ 2 h 97"/>
                  <a:gd name="T36" fmla="*/ 2 w 76"/>
                  <a:gd name="T37" fmla="*/ 2 h 97"/>
                  <a:gd name="T38" fmla="*/ 2 w 76"/>
                  <a:gd name="T39" fmla="*/ 2 h 97"/>
                  <a:gd name="T40" fmla="*/ 2 w 76"/>
                  <a:gd name="T41" fmla="*/ 2 h 97"/>
                  <a:gd name="T42" fmla="*/ 2 w 76"/>
                  <a:gd name="T43" fmla="*/ 2 h 97"/>
                  <a:gd name="T44" fmla="*/ 2 w 76"/>
                  <a:gd name="T45" fmla="*/ 2 h 97"/>
                  <a:gd name="T46" fmla="*/ 2 w 76"/>
                  <a:gd name="T47" fmla="*/ 2 h 97"/>
                  <a:gd name="T48" fmla="*/ 2 w 76"/>
                  <a:gd name="T49" fmla="*/ 2 h 97"/>
                  <a:gd name="T50" fmla="*/ 2 w 76"/>
                  <a:gd name="T51" fmla="*/ 2 h 97"/>
                  <a:gd name="T52" fmla="*/ 2 w 76"/>
                  <a:gd name="T53" fmla="*/ 2 h 97"/>
                  <a:gd name="T54" fmla="*/ 2 w 76"/>
                  <a:gd name="T55" fmla="*/ 2 h 97"/>
                  <a:gd name="T56" fmla="*/ 2 w 76"/>
                  <a:gd name="T57" fmla="*/ 3 h 97"/>
                  <a:gd name="T58" fmla="*/ 2 w 76"/>
                  <a:gd name="T59" fmla="*/ 6 h 97"/>
                  <a:gd name="T60" fmla="*/ 0 w 76"/>
                  <a:gd name="T61" fmla="*/ 6 h 9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6"/>
                  <a:gd name="T94" fmla="*/ 0 h 97"/>
                  <a:gd name="T95" fmla="*/ 76 w 76"/>
                  <a:gd name="T96" fmla="*/ 97 h 9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6" h="97">
                    <a:moveTo>
                      <a:pt x="0" y="97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14"/>
                    </a:lnTo>
                    <a:lnTo>
                      <a:pt x="26" y="6"/>
                    </a:lnTo>
                    <a:lnTo>
                      <a:pt x="35" y="0"/>
                    </a:lnTo>
                    <a:lnTo>
                      <a:pt x="47" y="0"/>
                    </a:lnTo>
                    <a:lnTo>
                      <a:pt x="53" y="0"/>
                    </a:lnTo>
                    <a:lnTo>
                      <a:pt x="62" y="3"/>
                    </a:lnTo>
                    <a:lnTo>
                      <a:pt x="67" y="6"/>
                    </a:lnTo>
                    <a:lnTo>
                      <a:pt x="70" y="11"/>
                    </a:lnTo>
                    <a:lnTo>
                      <a:pt x="73" y="14"/>
                    </a:lnTo>
                    <a:lnTo>
                      <a:pt x="76" y="23"/>
                    </a:lnTo>
                    <a:lnTo>
                      <a:pt x="76" y="29"/>
                    </a:lnTo>
                    <a:lnTo>
                      <a:pt x="76" y="38"/>
                    </a:lnTo>
                    <a:lnTo>
                      <a:pt x="76" y="97"/>
                    </a:lnTo>
                    <a:lnTo>
                      <a:pt x="59" y="97"/>
                    </a:lnTo>
                    <a:lnTo>
                      <a:pt x="59" y="41"/>
                    </a:lnTo>
                    <a:lnTo>
                      <a:pt x="59" y="32"/>
                    </a:lnTo>
                    <a:lnTo>
                      <a:pt x="56" y="26"/>
                    </a:lnTo>
                    <a:lnTo>
                      <a:pt x="56" y="20"/>
                    </a:lnTo>
                    <a:lnTo>
                      <a:pt x="50" y="17"/>
                    </a:lnTo>
                    <a:lnTo>
                      <a:pt x="47" y="14"/>
                    </a:lnTo>
                    <a:lnTo>
                      <a:pt x="41" y="14"/>
                    </a:lnTo>
                    <a:lnTo>
                      <a:pt x="32" y="17"/>
                    </a:lnTo>
                    <a:lnTo>
                      <a:pt x="23" y="20"/>
                    </a:lnTo>
                    <a:lnTo>
                      <a:pt x="20" y="26"/>
                    </a:lnTo>
                    <a:lnTo>
                      <a:pt x="17" y="35"/>
                    </a:lnTo>
                    <a:lnTo>
                      <a:pt x="17" y="47"/>
                    </a:lnTo>
                    <a:lnTo>
                      <a:pt x="17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3" name="Freeform 86"/>
              <p:cNvSpPr>
                <a:spLocks noEditPoints="1"/>
              </p:cNvSpPr>
              <p:nvPr/>
            </p:nvSpPr>
            <p:spPr bwMode="auto">
              <a:xfrm>
                <a:off x="11340" y="9533"/>
                <a:ext cx="88" cy="107"/>
              </a:xfrm>
              <a:custGeom>
                <a:avLst/>
                <a:gdLst>
                  <a:gd name="T0" fmla="*/ 0 w 115"/>
                  <a:gd name="T1" fmla="*/ 10 h 133"/>
                  <a:gd name="T2" fmla="*/ 0 w 115"/>
                  <a:gd name="T3" fmla="*/ 0 h 133"/>
                  <a:gd name="T4" fmla="*/ 2 w 115"/>
                  <a:gd name="T5" fmla="*/ 0 h 133"/>
                  <a:gd name="T6" fmla="*/ 3 w 115"/>
                  <a:gd name="T7" fmla="*/ 0 h 133"/>
                  <a:gd name="T8" fmla="*/ 4 w 115"/>
                  <a:gd name="T9" fmla="*/ 2 h 133"/>
                  <a:gd name="T10" fmla="*/ 4 w 115"/>
                  <a:gd name="T11" fmla="*/ 2 h 133"/>
                  <a:gd name="T12" fmla="*/ 4 w 115"/>
                  <a:gd name="T13" fmla="*/ 2 h 133"/>
                  <a:gd name="T14" fmla="*/ 4 w 115"/>
                  <a:gd name="T15" fmla="*/ 2 h 133"/>
                  <a:gd name="T16" fmla="*/ 4 w 115"/>
                  <a:gd name="T17" fmla="*/ 2 h 133"/>
                  <a:gd name="T18" fmla="*/ 4 w 115"/>
                  <a:gd name="T19" fmla="*/ 3 h 133"/>
                  <a:gd name="T20" fmla="*/ 4 w 115"/>
                  <a:gd name="T21" fmla="*/ 4 h 133"/>
                  <a:gd name="T22" fmla="*/ 4 w 115"/>
                  <a:gd name="T23" fmla="*/ 4 h 133"/>
                  <a:gd name="T24" fmla="*/ 4 w 115"/>
                  <a:gd name="T25" fmla="*/ 5 h 133"/>
                  <a:gd name="T26" fmla="*/ 3 w 115"/>
                  <a:gd name="T27" fmla="*/ 5 h 133"/>
                  <a:gd name="T28" fmla="*/ 3 w 115"/>
                  <a:gd name="T29" fmla="*/ 5 h 133"/>
                  <a:gd name="T30" fmla="*/ 3 w 115"/>
                  <a:gd name="T31" fmla="*/ 5 h 133"/>
                  <a:gd name="T32" fmla="*/ 3 w 115"/>
                  <a:gd name="T33" fmla="*/ 6 h 133"/>
                  <a:gd name="T34" fmla="*/ 4 w 115"/>
                  <a:gd name="T35" fmla="*/ 6 h 133"/>
                  <a:gd name="T36" fmla="*/ 4 w 115"/>
                  <a:gd name="T37" fmla="*/ 7 h 133"/>
                  <a:gd name="T38" fmla="*/ 5 w 115"/>
                  <a:gd name="T39" fmla="*/ 10 h 133"/>
                  <a:gd name="T40" fmla="*/ 4 w 115"/>
                  <a:gd name="T41" fmla="*/ 10 h 133"/>
                  <a:gd name="T42" fmla="*/ 3 w 115"/>
                  <a:gd name="T43" fmla="*/ 8 h 133"/>
                  <a:gd name="T44" fmla="*/ 3 w 115"/>
                  <a:gd name="T45" fmla="*/ 6 h 133"/>
                  <a:gd name="T46" fmla="*/ 3 w 115"/>
                  <a:gd name="T47" fmla="*/ 6 h 133"/>
                  <a:gd name="T48" fmla="*/ 2 w 115"/>
                  <a:gd name="T49" fmla="*/ 6 h 133"/>
                  <a:gd name="T50" fmla="*/ 2 w 115"/>
                  <a:gd name="T51" fmla="*/ 6 h 133"/>
                  <a:gd name="T52" fmla="*/ 2 w 115"/>
                  <a:gd name="T53" fmla="*/ 5 h 133"/>
                  <a:gd name="T54" fmla="*/ 2 w 115"/>
                  <a:gd name="T55" fmla="*/ 5 h 133"/>
                  <a:gd name="T56" fmla="*/ 2 w 115"/>
                  <a:gd name="T57" fmla="*/ 5 h 133"/>
                  <a:gd name="T58" fmla="*/ 2 w 115"/>
                  <a:gd name="T59" fmla="*/ 5 h 133"/>
                  <a:gd name="T60" fmla="*/ 2 w 115"/>
                  <a:gd name="T61" fmla="*/ 5 h 133"/>
                  <a:gd name="T62" fmla="*/ 2 w 115"/>
                  <a:gd name="T63" fmla="*/ 10 h 133"/>
                  <a:gd name="T64" fmla="*/ 0 w 115"/>
                  <a:gd name="T65" fmla="*/ 10 h 133"/>
                  <a:gd name="T66" fmla="*/ 2 w 115"/>
                  <a:gd name="T67" fmla="*/ 4 h 133"/>
                  <a:gd name="T68" fmla="*/ 2 w 115"/>
                  <a:gd name="T69" fmla="*/ 4 h 133"/>
                  <a:gd name="T70" fmla="*/ 3 w 115"/>
                  <a:gd name="T71" fmla="*/ 4 h 133"/>
                  <a:gd name="T72" fmla="*/ 3 w 115"/>
                  <a:gd name="T73" fmla="*/ 4 h 133"/>
                  <a:gd name="T74" fmla="*/ 3 w 115"/>
                  <a:gd name="T75" fmla="*/ 4 h 133"/>
                  <a:gd name="T76" fmla="*/ 3 w 115"/>
                  <a:gd name="T77" fmla="*/ 3 h 133"/>
                  <a:gd name="T78" fmla="*/ 4 w 115"/>
                  <a:gd name="T79" fmla="*/ 3 h 133"/>
                  <a:gd name="T80" fmla="*/ 4 w 115"/>
                  <a:gd name="T81" fmla="*/ 2 h 133"/>
                  <a:gd name="T82" fmla="*/ 4 w 115"/>
                  <a:gd name="T83" fmla="*/ 2 h 133"/>
                  <a:gd name="T84" fmla="*/ 3 w 115"/>
                  <a:gd name="T85" fmla="*/ 2 h 133"/>
                  <a:gd name="T86" fmla="*/ 3 w 115"/>
                  <a:gd name="T87" fmla="*/ 2 h 133"/>
                  <a:gd name="T88" fmla="*/ 3 w 115"/>
                  <a:gd name="T89" fmla="*/ 2 h 133"/>
                  <a:gd name="T90" fmla="*/ 2 w 115"/>
                  <a:gd name="T91" fmla="*/ 2 h 133"/>
                  <a:gd name="T92" fmla="*/ 2 w 115"/>
                  <a:gd name="T93" fmla="*/ 2 h 133"/>
                  <a:gd name="T94" fmla="*/ 2 w 115"/>
                  <a:gd name="T95" fmla="*/ 4 h 13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5"/>
                  <a:gd name="T145" fmla="*/ 0 h 133"/>
                  <a:gd name="T146" fmla="*/ 115 w 115"/>
                  <a:gd name="T147" fmla="*/ 133 h 13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5" h="133">
                    <a:moveTo>
                      <a:pt x="0" y="133"/>
                    </a:moveTo>
                    <a:lnTo>
                      <a:pt x="0" y="0"/>
                    </a:lnTo>
                    <a:lnTo>
                      <a:pt x="59" y="0"/>
                    </a:lnTo>
                    <a:lnTo>
                      <a:pt x="74" y="0"/>
                    </a:lnTo>
                    <a:lnTo>
                      <a:pt x="86" y="3"/>
                    </a:lnTo>
                    <a:lnTo>
                      <a:pt x="92" y="9"/>
                    </a:lnTo>
                    <a:lnTo>
                      <a:pt x="101" y="15"/>
                    </a:lnTo>
                    <a:lnTo>
                      <a:pt x="104" y="24"/>
                    </a:lnTo>
                    <a:lnTo>
                      <a:pt x="104" y="36"/>
                    </a:lnTo>
                    <a:lnTo>
                      <a:pt x="104" y="45"/>
                    </a:lnTo>
                    <a:lnTo>
                      <a:pt x="101" y="54"/>
                    </a:lnTo>
                    <a:lnTo>
                      <a:pt x="95" y="59"/>
                    </a:lnTo>
                    <a:lnTo>
                      <a:pt x="89" y="65"/>
                    </a:lnTo>
                    <a:lnTo>
                      <a:pt x="80" y="68"/>
                    </a:lnTo>
                    <a:lnTo>
                      <a:pt x="68" y="71"/>
                    </a:lnTo>
                    <a:lnTo>
                      <a:pt x="74" y="74"/>
                    </a:lnTo>
                    <a:lnTo>
                      <a:pt x="77" y="80"/>
                    </a:lnTo>
                    <a:lnTo>
                      <a:pt x="86" y="86"/>
                    </a:lnTo>
                    <a:lnTo>
                      <a:pt x="92" y="98"/>
                    </a:lnTo>
                    <a:lnTo>
                      <a:pt x="115" y="133"/>
                    </a:lnTo>
                    <a:lnTo>
                      <a:pt x="95" y="133"/>
                    </a:lnTo>
                    <a:lnTo>
                      <a:pt x="77" y="107"/>
                    </a:lnTo>
                    <a:lnTo>
                      <a:pt x="71" y="95"/>
                    </a:lnTo>
                    <a:lnTo>
                      <a:pt x="65" y="86"/>
                    </a:lnTo>
                    <a:lnTo>
                      <a:pt x="59" y="80"/>
                    </a:lnTo>
                    <a:lnTo>
                      <a:pt x="56" y="77"/>
                    </a:lnTo>
                    <a:lnTo>
                      <a:pt x="53" y="74"/>
                    </a:lnTo>
                    <a:lnTo>
                      <a:pt x="48" y="74"/>
                    </a:lnTo>
                    <a:lnTo>
                      <a:pt x="45" y="74"/>
                    </a:lnTo>
                    <a:lnTo>
                      <a:pt x="39" y="74"/>
                    </a:lnTo>
                    <a:lnTo>
                      <a:pt x="18" y="74"/>
                    </a:lnTo>
                    <a:lnTo>
                      <a:pt x="18" y="133"/>
                    </a:lnTo>
                    <a:lnTo>
                      <a:pt x="0" y="133"/>
                    </a:lnTo>
                    <a:close/>
                    <a:moveTo>
                      <a:pt x="18" y="59"/>
                    </a:moveTo>
                    <a:lnTo>
                      <a:pt x="56" y="59"/>
                    </a:lnTo>
                    <a:lnTo>
                      <a:pt x="65" y="56"/>
                    </a:lnTo>
                    <a:lnTo>
                      <a:pt x="74" y="56"/>
                    </a:lnTo>
                    <a:lnTo>
                      <a:pt x="80" y="54"/>
                    </a:lnTo>
                    <a:lnTo>
                      <a:pt x="83" y="48"/>
                    </a:lnTo>
                    <a:lnTo>
                      <a:pt x="86" y="42"/>
                    </a:lnTo>
                    <a:lnTo>
                      <a:pt x="86" y="36"/>
                    </a:lnTo>
                    <a:lnTo>
                      <a:pt x="86" y="27"/>
                    </a:lnTo>
                    <a:lnTo>
                      <a:pt x="80" y="21"/>
                    </a:lnTo>
                    <a:lnTo>
                      <a:pt x="74" y="18"/>
                    </a:lnTo>
                    <a:lnTo>
                      <a:pt x="68" y="15"/>
                    </a:lnTo>
                    <a:lnTo>
                      <a:pt x="59" y="15"/>
                    </a:lnTo>
                    <a:lnTo>
                      <a:pt x="18" y="15"/>
                    </a:lnTo>
                    <a:lnTo>
                      <a:pt x="18" y="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4" name="Rectangle 87"/>
              <p:cNvSpPr>
                <a:spLocks noChangeArrowheads="1"/>
              </p:cNvSpPr>
              <p:nvPr/>
            </p:nvSpPr>
            <p:spPr bwMode="auto">
              <a:xfrm>
                <a:off x="11442" y="9533"/>
                <a:ext cx="14" cy="107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5" name="Freeform 88"/>
              <p:cNvSpPr>
                <a:spLocks noEditPoints="1"/>
              </p:cNvSpPr>
              <p:nvPr/>
            </p:nvSpPr>
            <p:spPr bwMode="auto">
              <a:xfrm>
                <a:off x="11469" y="9562"/>
                <a:ext cx="68" cy="80"/>
              </a:xfrm>
              <a:custGeom>
                <a:avLst/>
                <a:gdLst>
                  <a:gd name="T0" fmla="*/ 0 w 89"/>
                  <a:gd name="T1" fmla="*/ 4 h 100"/>
                  <a:gd name="T2" fmla="*/ 2 w 89"/>
                  <a:gd name="T3" fmla="*/ 2 h 100"/>
                  <a:gd name="T4" fmla="*/ 2 w 89"/>
                  <a:gd name="T5" fmla="*/ 2 h 100"/>
                  <a:gd name="T6" fmla="*/ 2 w 89"/>
                  <a:gd name="T7" fmla="*/ 2 h 100"/>
                  <a:gd name="T8" fmla="*/ 2 w 89"/>
                  <a:gd name="T9" fmla="*/ 2 h 100"/>
                  <a:gd name="T10" fmla="*/ 2 w 89"/>
                  <a:gd name="T11" fmla="*/ 2 h 100"/>
                  <a:gd name="T12" fmla="*/ 2 w 89"/>
                  <a:gd name="T13" fmla="*/ 0 h 100"/>
                  <a:gd name="T14" fmla="*/ 2 w 89"/>
                  <a:gd name="T15" fmla="*/ 0 h 100"/>
                  <a:gd name="T16" fmla="*/ 2 w 89"/>
                  <a:gd name="T17" fmla="*/ 0 h 100"/>
                  <a:gd name="T18" fmla="*/ 3 w 89"/>
                  <a:gd name="T19" fmla="*/ 2 h 100"/>
                  <a:gd name="T20" fmla="*/ 3 w 89"/>
                  <a:gd name="T21" fmla="*/ 2 h 100"/>
                  <a:gd name="T22" fmla="*/ 3 w 89"/>
                  <a:gd name="T23" fmla="*/ 2 h 100"/>
                  <a:gd name="T24" fmla="*/ 4 w 89"/>
                  <a:gd name="T25" fmla="*/ 2 h 100"/>
                  <a:gd name="T26" fmla="*/ 4 w 89"/>
                  <a:gd name="T27" fmla="*/ 3 h 100"/>
                  <a:gd name="T28" fmla="*/ 4 w 89"/>
                  <a:gd name="T29" fmla="*/ 4 h 100"/>
                  <a:gd name="T30" fmla="*/ 4 w 89"/>
                  <a:gd name="T31" fmla="*/ 5 h 100"/>
                  <a:gd name="T32" fmla="*/ 3 w 89"/>
                  <a:gd name="T33" fmla="*/ 5 h 100"/>
                  <a:gd name="T34" fmla="*/ 3 w 89"/>
                  <a:gd name="T35" fmla="*/ 6 h 100"/>
                  <a:gd name="T36" fmla="*/ 3 w 89"/>
                  <a:gd name="T37" fmla="*/ 6 h 100"/>
                  <a:gd name="T38" fmla="*/ 2 w 89"/>
                  <a:gd name="T39" fmla="*/ 7 h 100"/>
                  <a:gd name="T40" fmla="*/ 2 w 89"/>
                  <a:gd name="T41" fmla="*/ 7 h 100"/>
                  <a:gd name="T42" fmla="*/ 2 w 89"/>
                  <a:gd name="T43" fmla="*/ 7 h 100"/>
                  <a:gd name="T44" fmla="*/ 2 w 89"/>
                  <a:gd name="T45" fmla="*/ 6 h 100"/>
                  <a:gd name="T46" fmla="*/ 2 w 89"/>
                  <a:gd name="T47" fmla="*/ 6 h 100"/>
                  <a:gd name="T48" fmla="*/ 2 w 89"/>
                  <a:gd name="T49" fmla="*/ 5 h 100"/>
                  <a:gd name="T50" fmla="*/ 2 w 89"/>
                  <a:gd name="T51" fmla="*/ 5 h 100"/>
                  <a:gd name="T52" fmla="*/ 0 w 89"/>
                  <a:gd name="T53" fmla="*/ 4 h 100"/>
                  <a:gd name="T54" fmla="*/ 2 w 89"/>
                  <a:gd name="T55" fmla="*/ 4 h 100"/>
                  <a:gd name="T56" fmla="*/ 2 w 89"/>
                  <a:gd name="T57" fmla="*/ 4 h 100"/>
                  <a:gd name="T58" fmla="*/ 2 w 89"/>
                  <a:gd name="T59" fmla="*/ 5 h 100"/>
                  <a:gd name="T60" fmla="*/ 2 w 89"/>
                  <a:gd name="T61" fmla="*/ 5 h 100"/>
                  <a:gd name="T62" fmla="*/ 2 w 89"/>
                  <a:gd name="T63" fmla="*/ 6 h 100"/>
                  <a:gd name="T64" fmla="*/ 2 w 89"/>
                  <a:gd name="T65" fmla="*/ 6 h 100"/>
                  <a:gd name="T66" fmla="*/ 2 w 89"/>
                  <a:gd name="T67" fmla="*/ 6 h 100"/>
                  <a:gd name="T68" fmla="*/ 2 w 89"/>
                  <a:gd name="T69" fmla="*/ 6 h 100"/>
                  <a:gd name="T70" fmla="*/ 2 w 89"/>
                  <a:gd name="T71" fmla="*/ 6 h 100"/>
                  <a:gd name="T72" fmla="*/ 2 w 89"/>
                  <a:gd name="T73" fmla="*/ 5 h 100"/>
                  <a:gd name="T74" fmla="*/ 3 w 89"/>
                  <a:gd name="T75" fmla="*/ 5 h 100"/>
                  <a:gd name="T76" fmla="*/ 3 w 89"/>
                  <a:gd name="T77" fmla="*/ 4 h 100"/>
                  <a:gd name="T78" fmla="*/ 3 w 89"/>
                  <a:gd name="T79" fmla="*/ 4 h 100"/>
                  <a:gd name="T80" fmla="*/ 3 w 89"/>
                  <a:gd name="T81" fmla="*/ 2 h 100"/>
                  <a:gd name="T82" fmla="*/ 3 w 89"/>
                  <a:gd name="T83" fmla="*/ 2 h 100"/>
                  <a:gd name="T84" fmla="*/ 2 w 89"/>
                  <a:gd name="T85" fmla="*/ 2 h 100"/>
                  <a:gd name="T86" fmla="*/ 2 w 89"/>
                  <a:gd name="T87" fmla="*/ 2 h 100"/>
                  <a:gd name="T88" fmla="*/ 2 w 89"/>
                  <a:gd name="T89" fmla="*/ 2 h 100"/>
                  <a:gd name="T90" fmla="*/ 2 w 89"/>
                  <a:gd name="T91" fmla="*/ 2 h 100"/>
                  <a:gd name="T92" fmla="*/ 2 w 89"/>
                  <a:gd name="T93" fmla="*/ 2 h 100"/>
                  <a:gd name="T94" fmla="*/ 2 w 89"/>
                  <a:gd name="T95" fmla="*/ 2 h 100"/>
                  <a:gd name="T96" fmla="*/ 2 w 89"/>
                  <a:gd name="T97" fmla="*/ 2 h 100"/>
                  <a:gd name="T98" fmla="*/ 2 w 89"/>
                  <a:gd name="T99" fmla="*/ 2 h 100"/>
                  <a:gd name="T100" fmla="*/ 2 w 89"/>
                  <a:gd name="T101" fmla="*/ 2 h 100"/>
                  <a:gd name="T102" fmla="*/ 2 w 89"/>
                  <a:gd name="T103" fmla="*/ 4 h 10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9"/>
                  <a:gd name="T157" fmla="*/ 0 h 100"/>
                  <a:gd name="T158" fmla="*/ 89 w 89"/>
                  <a:gd name="T159" fmla="*/ 100 h 10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9" h="100">
                    <a:moveTo>
                      <a:pt x="0" y="50"/>
                    </a:moveTo>
                    <a:lnTo>
                      <a:pt x="3" y="38"/>
                    </a:lnTo>
                    <a:lnTo>
                      <a:pt x="3" y="26"/>
                    </a:lnTo>
                    <a:lnTo>
                      <a:pt x="9" y="18"/>
                    </a:lnTo>
                    <a:lnTo>
                      <a:pt x="15" y="9"/>
                    </a:lnTo>
                    <a:lnTo>
                      <a:pt x="24" y="3"/>
                    </a:lnTo>
                    <a:lnTo>
                      <a:pt x="33" y="0"/>
                    </a:lnTo>
                    <a:lnTo>
                      <a:pt x="45" y="0"/>
                    </a:lnTo>
                    <a:lnTo>
                      <a:pt x="56" y="0"/>
                    </a:lnTo>
                    <a:lnTo>
                      <a:pt x="68" y="6"/>
                    </a:lnTo>
                    <a:lnTo>
                      <a:pt x="77" y="12"/>
                    </a:lnTo>
                    <a:lnTo>
                      <a:pt x="83" y="20"/>
                    </a:lnTo>
                    <a:lnTo>
                      <a:pt x="89" y="32"/>
                    </a:lnTo>
                    <a:lnTo>
                      <a:pt x="89" y="47"/>
                    </a:lnTo>
                    <a:lnTo>
                      <a:pt x="89" y="59"/>
                    </a:lnTo>
                    <a:lnTo>
                      <a:pt x="86" y="71"/>
                    </a:lnTo>
                    <a:lnTo>
                      <a:pt x="83" y="76"/>
                    </a:lnTo>
                    <a:lnTo>
                      <a:pt x="77" y="88"/>
                    </a:lnTo>
                    <a:lnTo>
                      <a:pt x="68" y="94"/>
                    </a:lnTo>
                    <a:lnTo>
                      <a:pt x="56" y="97"/>
                    </a:lnTo>
                    <a:lnTo>
                      <a:pt x="45" y="100"/>
                    </a:lnTo>
                    <a:lnTo>
                      <a:pt x="33" y="100"/>
                    </a:lnTo>
                    <a:lnTo>
                      <a:pt x="21" y="94"/>
                    </a:lnTo>
                    <a:lnTo>
                      <a:pt x="12" y="88"/>
                    </a:lnTo>
                    <a:lnTo>
                      <a:pt x="6" y="76"/>
                    </a:lnTo>
                    <a:lnTo>
                      <a:pt x="3" y="65"/>
                    </a:lnTo>
                    <a:lnTo>
                      <a:pt x="0" y="50"/>
                    </a:lnTo>
                    <a:close/>
                    <a:moveTo>
                      <a:pt x="18" y="50"/>
                    </a:moveTo>
                    <a:lnTo>
                      <a:pt x="18" y="59"/>
                    </a:lnTo>
                    <a:lnTo>
                      <a:pt x="21" y="68"/>
                    </a:lnTo>
                    <a:lnTo>
                      <a:pt x="27" y="76"/>
                    </a:lnTo>
                    <a:lnTo>
                      <a:pt x="33" y="79"/>
                    </a:lnTo>
                    <a:lnTo>
                      <a:pt x="39" y="82"/>
                    </a:lnTo>
                    <a:lnTo>
                      <a:pt x="45" y="85"/>
                    </a:lnTo>
                    <a:lnTo>
                      <a:pt x="53" y="82"/>
                    </a:lnTo>
                    <a:lnTo>
                      <a:pt x="59" y="79"/>
                    </a:lnTo>
                    <a:lnTo>
                      <a:pt x="62" y="76"/>
                    </a:lnTo>
                    <a:lnTo>
                      <a:pt x="68" y="68"/>
                    </a:lnTo>
                    <a:lnTo>
                      <a:pt x="71" y="59"/>
                    </a:lnTo>
                    <a:lnTo>
                      <a:pt x="71" y="50"/>
                    </a:lnTo>
                    <a:lnTo>
                      <a:pt x="71" y="38"/>
                    </a:lnTo>
                    <a:lnTo>
                      <a:pt x="68" y="29"/>
                    </a:lnTo>
                    <a:lnTo>
                      <a:pt x="62" y="23"/>
                    </a:lnTo>
                    <a:lnTo>
                      <a:pt x="59" y="18"/>
                    </a:lnTo>
                    <a:lnTo>
                      <a:pt x="53" y="15"/>
                    </a:lnTo>
                    <a:lnTo>
                      <a:pt x="45" y="15"/>
                    </a:lnTo>
                    <a:lnTo>
                      <a:pt x="39" y="15"/>
                    </a:lnTo>
                    <a:lnTo>
                      <a:pt x="33" y="18"/>
                    </a:lnTo>
                    <a:lnTo>
                      <a:pt x="27" y="23"/>
                    </a:lnTo>
                    <a:lnTo>
                      <a:pt x="21" y="29"/>
                    </a:lnTo>
                    <a:lnTo>
                      <a:pt x="18" y="38"/>
                    </a:lnTo>
                    <a:lnTo>
                      <a:pt x="18" y="5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6" name="Freeform 89"/>
              <p:cNvSpPr>
                <a:spLocks/>
              </p:cNvSpPr>
              <p:nvPr/>
            </p:nvSpPr>
            <p:spPr bwMode="auto">
              <a:xfrm>
                <a:off x="11548" y="9562"/>
                <a:ext cx="60" cy="80"/>
              </a:xfrm>
              <a:custGeom>
                <a:avLst/>
                <a:gdLst>
                  <a:gd name="T0" fmla="*/ 2 w 79"/>
                  <a:gd name="T1" fmla="*/ 5 h 100"/>
                  <a:gd name="T2" fmla="*/ 2 w 79"/>
                  <a:gd name="T3" fmla="*/ 6 h 100"/>
                  <a:gd name="T4" fmla="*/ 2 w 79"/>
                  <a:gd name="T5" fmla="*/ 6 h 100"/>
                  <a:gd name="T6" fmla="*/ 2 w 79"/>
                  <a:gd name="T7" fmla="*/ 6 h 100"/>
                  <a:gd name="T8" fmla="*/ 2 w 79"/>
                  <a:gd name="T9" fmla="*/ 5 h 100"/>
                  <a:gd name="T10" fmla="*/ 2 w 79"/>
                  <a:gd name="T11" fmla="*/ 5 h 100"/>
                  <a:gd name="T12" fmla="*/ 2 w 79"/>
                  <a:gd name="T13" fmla="*/ 4 h 100"/>
                  <a:gd name="T14" fmla="*/ 2 w 79"/>
                  <a:gd name="T15" fmla="*/ 4 h 100"/>
                  <a:gd name="T16" fmla="*/ 2 w 79"/>
                  <a:gd name="T17" fmla="*/ 3 h 100"/>
                  <a:gd name="T18" fmla="*/ 0 w 79"/>
                  <a:gd name="T19" fmla="*/ 2 h 100"/>
                  <a:gd name="T20" fmla="*/ 2 w 79"/>
                  <a:gd name="T21" fmla="*/ 2 h 100"/>
                  <a:gd name="T22" fmla="*/ 2 w 79"/>
                  <a:gd name="T23" fmla="*/ 2 h 100"/>
                  <a:gd name="T24" fmla="*/ 2 w 79"/>
                  <a:gd name="T25" fmla="*/ 0 h 100"/>
                  <a:gd name="T26" fmla="*/ 2 w 79"/>
                  <a:gd name="T27" fmla="*/ 0 h 100"/>
                  <a:gd name="T28" fmla="*/ 2 w 79"/>
                  <a:gd name="T29" fmla="*/ 2 h 100"/>
                  <a:gd name="T30" fmla="*/ 3 w 79"/>
                  <a:gd name="T31" fmla="*/ 2 h 100"/>
                  <a:gd name="T32" fmla="*/ 3 w 79"/>
                  <a:gd name="T33" fmla="*/ 2 h 100"/>
                  <a:gd name="T34" fmla="*/ 2 w 79"/>
                  <a:gd name="T35" fmla="*/ 2 h 100"/>
                  <a:gd name="T36" fmla="*/ 2 w 79"/>
                  <a:gd name="T37" fmla="*/ 2 h 100"/>
                  <a:gd name="T38" fmla="*/ 2 w 79"/>
                  <a:gd name="T39" fmla="*/ 2 h 100"/>
                  <a:gd name="T40" fmla="*/ 2 w 79"/>
                  <a:gd name="T41" fmla="*/ 2 h 100"/>
                  <a:gd name="T42" fmla="*/ 2 w 79"/>
                  <a:gd name="T43" fmla="*/ 2 h 100"/>
                  <a:gd name="T44" fmla="*/ 2 w 79"/>
                  <a:gd name="T45" fmla="*/ 2 h 100"/>
                  <a:gd name="T46" fmla="*/ 2 w 79"/>
                  <a:gd name="T47" fmla="*/ 2 h 100"/>
                  <a:gd name="T48" fmla="*/ 2 w 79"/>
                  <a:gd name="T49" fmla="*/ 3 h 100"/>
                  <a:gd name="T50" fmla="*/ 3 w 79"/>
                  <a:gd name="T51" fmla="*/ 4 h 100"/>
                  <a:gd name="T52" fmla="*/ 3 w 79"/>
                  <a:gd name="T53" fmla="*/ 5 h 100"/>
                  <a:gd name="T54" fmla="*/ 3 w 79"/>
                  <a:gd name="T55" fmla="*/ 5 h 100"/>
                  <a:gd name="T56" fmla="*/ 3 w 79"/>
                  <a:gd name="T57" fmla="*/ 6 h 100"/>
                  <a:gd name="T58" fmla="*/ 2 w 79"/>
                  <a:gd name="T59" fmla="*/ 7 h 100"/>
                  <a:gd name="T60" fmla="*/ 2 w 79"/>
                  <a:gd name="T61" fmla="*/ 7 h 100"/>
                  <a:gd name="T62" fmla="*/ 2 w 79"/>
                  <a:gd name="T63" fmla="*/ 6 h 100"/>
                  <a:gd name="T64" fmla="*/ 0 w 79"/>
                  <a:gd name="T65" fmla="*/ 6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9"/>
                  <a:gd name="T100" fmla="*/ 0 h 100"/>
                  <a:gd name="T101" fmla="*/ 79 w 79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9" h="100">
                    <a:moveTo>
                      <a:pt x="0" y="68"/>
                    </a:moveTo>
                    <a:lnTo>
                      <a:pt x="17" y="68"/>
                    </a:lnTo>
                    <a:lnTo>
                      <a:pt x="17" y="73"/>
                    </a:lnTo>
                    <a:lnTo>
                      <a:pt x="23" y="79"/>
                    </a:lnTo>
                    <a:lnTo>
                      <a:pt x="29" y="82"/>
                    </a:lnTo>
                    <a:lnTo>
                      <a:pt x="41" y="85"/>
                    </a:lnTo>
                    <a:lnTo>
                      <a:pt x="50" y="82"/>
                    </a:lnTo>
                    <a:lnTo>
                      <a:pt x="56" y="79"/>
                    </a:lnTo>
                    <a:lnTo>
                      <a:pt x="58" y="76"/>
                    </a:lnTo>
                    <a:lnTo>
                      <a:pt x="61" y="71"/>
                    </a:lnTo>
                    <a:lnTo>
                      <a:pt x="58" y="65"/>
                    </a:lnTo>
                    <a:lnTo>
                      <a:pt x="56" y="62"/>
                    </a:lnTo>
                    <a:lnTo>
                      <a:pt x="50" y="62"/>
                    </a:lnTo>
                    <a:lnTo>
                      <a:pt x="38" y="59"/>
                    </a:lnTo>
                    <a:lnTo>
                      <a:pt x="26" y="53"/>
                    </a:lnTo>
                    <a:lnTo>
                      <a:pt x="14" y="50"/>
                    </a:lnTo>
                    <a:lnTo>
                      <a:pt x="8" y="47"/>
                    </a:lnTo>
                    <a:lnTo>
                      <a:pt x="5" y="41"/>
                    </a:lnTo>
                    <a:lnTo>
                      <a:pt x="2" y="35"/>
                    </a:lnTo>
                    <a:lnTo>
                      <a:pt x="0" y="26"/>
                    </a:lnTo>
                    <a:lnTo>
                      <a:pt x="2" y="20"/>
                    </a:lnTo>
                    <a:lnTo>
                      <a:pt x="2" y="15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20" y="0"/>
                    </a:lnTo>
                    <a:lnTo>
                      <a:pt x="29" y="0"/>
                    </a:lnTo>
                    <a:lnTo>
                      <a:pt x="35" y="0"/>
                    </a:lnTo>
                    <a:lnTo>
                      <a:pt x="47" y="0"/>
                    </a:lnTo>
                    <a:lnTo>
                      <a:pt x="56" y="3"/>
                    </a:lnTo>
                    <a:lnTo>
                      <a:pt x="61" y="6"/>
                    </a:lnTo>
                    <a:lnTo>
                      <a:pt x="67" y="12"/>
                    </a:lnTo>
                    <a:lnTo>
                      <a:pt x="70" y="18"/>
                    </a:lnTo>
                    <a:lnTo>
                      <a:pt x="73" y="26"/>
                    </a:lnTo>
                    <a:lnTo>
                      <a:pt x="56" y="2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44" y="15"/>
                    </a:lnTo>
                    <a:lnTo>
                      <a:pt x="35" y="15"/>
                    </a:lnTo>
                    <a:lnTo>
                      <a:pt x="29" y="15"/>
                    </a:lnTo>
                    <a:lnTo>
                      <a:pt x="23" y="18"/>
                    </a:lnTo>
                    <a:lnTo>
                      <a:pt x="20" y="20"/>
                    </a:lnTo>
                    <a:lnTo>
                      <a:pt x="17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38" y="38"/>
                    </a:lnTo>
                    <a:lnTo>
                      <a:pt x="53" y="41"/>
                    </a:lnTo>
                    <a:lnTo>
                      <a:pt x="61" y="47"/>
                    </a:lnTo>
                    <a:lnTo>
                      <a:pt x="67" y="50"/>
                    </a:lnTo>
                    <a:lnTo>
                      <a:pt x="73" y="56"/>
                    </a:lnTo>
                    <a:lnTo>
                      <a:pt x="76" y="62"/>
                    </a:lnTo>
                    <a:lnTo>
                      <a:pt x="79" y="68"/>
                    </a:lnTo>
                    <a:lnTo>
                      <a:pt x="76" y="76"/>
                    </a:lnTo>
                    <a:lnTo>
                      <a:pt x="73" y="85"/>
                    </a:lnTo>
                    <a:lnTo>
                      <a:pt x="67" y="91"/>
                    </a:lnTo>
                    <a:lnTo>
                      <a:pt x="58" y="97"/>
                    </a:lnTo>
                    <a:lnTo>
                      <a:pt x="50" y="100"/>
                    </a:lnTo>
                    <a:lnTo>
                      <a:pt x="41" y="100"/>
                    </a:lnTo>
                    <a:lnTo>
                      <a:pt x="29" y="100"/>
                    </a:lnTo>
                    <a:lnTo>
                      <a:pt x="17" y="97"/>
                    </a:lnTo>
                    <a:lnTo>
                      <a:pt x="11" y="91"/>
                    </a:lnTo>
                    <a:lnTo>
                      <a:pt x="5" y="85"/>
                    </a:lnTo>
                    <a:lnTo>
                      <a:pt x="0" y="7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7" name="Freeform 90"/>
              <p:cNvSpPr>
                <a:spLocks/>
              </p:cNvSpPr>
              <p:nvPr/>
            </p:nvSpPr>
            <p:spPr bwMode="auto">
              <a:xfrm>
                <a:off x="11618" y="9562"/>
                <a:ext cx="60" cy="80"/>
              </a:xfrm>
              <a:custGeom>
                <a:avLst/>
                <a:gdLst>
                  <a:gd name="T0" fmla="*/ 2 w 79"/>
                  <a:gd name="T1" fmla="*/ 5 h 100"/>
                  <a:gd name="T2" fmla="*/ 2 w 79"/>
                  <a:gd name="T3" fmla="*/ 6 h 100"/>
                  <a:gd name="T4" fmla="*/ 2 w 79"/>
                  <a:gd name="T5" fmla="*/ 6 h 100"/>
                  <a:gd name="T6" fmla="*/ 2 w 79"/>
                  <a:gd name="T7" fmla="*/ 6 h 100"/>
                  <a:gd name="T8" fmla="*/ 2 w 79"/>
                  <a:gd name="T9" fmla="*/ 5 h 100"/>
                  <a:gd name="T10" fmla="*/ 2 w 79"/>
                  <a:gd name="T11" fmla="*/ 5 h 100"/>
                  <a:gd name="T12" fmla="*/ 2 w 79"/>
                  <a:gd name="T13" fmla="*/ 4 h 100"/>
                  <a:gd name="T14" fmla="*/ 2 w 79"/>
                  <a:gd name="T15" fmla="*/ 4 h 100"/>
                  <a:gd name="T16" fmla="*/ 2 w 79"/>
                  <a:gd name="T17" fmla="*/ 3 h 100"/>
                  <a:gd name="T18" fmla="*/ 2 w 79"/>
                  <a:gd name="T19" fmla="*/ 2 h 100"/>
                  <a:gd name="T20" fmla="*/ 2 w 79"/>
                  <a:gd name="T21" fmla="*/ 2 h 100"/>
                  <a:gd name="T22" fmla="*/ 2 w 79"/>
                  <a:gd name="T23" fmla="*/ 2 h 100"/>
                  <a:gd name="T24" fmla="*/ 2 w 79"/>
                  <a:gd name="T25" fmla="*/ 0 h 100"/>
                  <a:gd name="T26" fmla="*/ 2 w 79"/>
                  <a:gd name="T27" fmla="*/ 0 h 100"/>
                  <a:gd name="T28" fmla="*/ 2 w 79"/>
                  <a:gd name="T29" fmla="*/ 2 h 100"/>
                  <a:gd name="T30" fmla="*/ 3 w 79"/>
                  <a:gd name="T31" fmla="*/ 2 h 100"/>
                  <a:gd name="T32" fmla="*/ 3 w 79"/>
                  <a:gd name="T33" fmla="*/ 2 h 100"/>
                  <a:gd name="T34" fmla="*/ 2 w 79"/>
                  <a:gd name="T35" fmla="*/ 2 h 100"/>
                  <a:gd name="T36" fmla="*/ 2 w 79"/>
                  <a:gd name="T37" fmla="*/ 2 h 100"/>
                  <a:gd name="T38" fmla="*/ 2 w 79"/>
                  <a:gd name="T39" fmla="*/ 2 h 100"/>
                  <a:gd name="T40" fmla="*/ 2 w 79"/>
                  <a:gd name="T41" fmla="*/ 2 h 100"/>
                  <a:gd name="T42" fmla="*/ 2 w 79"/>
                  <a:gd name="T43" fmla="*/ 2 h 100"/>
                  <a:gd name="T44" fmla="*/ 2 w 79"/>
                  <a:gd name="T45" fmla="*/ 2 h 100"/>
                  <a:gd name="T46" fmla="*/ 2 w 79"/>
                  <a:gd name="T47" fmla="*/ 2 h 100"/>
                  <a:gd name="T48" fmla="*/ 2 w 79"/>
                  <a:gd name="T49" fmla="*/ 3 h 100"/>
                  <a:gd name="T50" fmla="*/ 3 w 79"/>
                  <a:gd name="T51" fmla="*/ 4 h 100"/>
                  <a:gd name="T52" fmla="*/ 3 w 79"/>
                  <a:gd name="T53" fmla="*/ 5 h 100"/>
                  <a:gd name="T54" fmla="*/ 3 w 79"/>
                  <a:gd name="T55" fmla="*/ 5 h 100"/>
                  <a:gd name="T56" fmla="*/ 3 w 79"/>
                  <a:gd name="T57" fmla="*/ 6 h 100"/>
                  <a:gd name="T58" fmla="*/ 2 w 79"/>
                  <a:gd name="T59" fmla="*/ 7 h 100"/>
                  <a:gd name="T60" fmla="*/ 2 w 79"/>
                  <a:gd name="T61" fmla="*/ 7 h 100"/>
                  <a:gd name="T62" fmla="*/ 2 w 79"/>
                  <a:gd name="T63" fmla="*/ 6 h 100"/>
                  <a:gd name="T64" fmla="*/ 2 w 79"/>
                  <a:gd name="T65" fmla="*/ 6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9"/>
                  <a:gd name="T100" fmla="*/ 0 h 100"/>
                  <a:gd name="T101" fmla="*/ 79 w 79"/>
                  <a:gd name="T102" fmla="*/ 100 h 10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9" h="100">
                    <a:moveTo>
                      <a:pt x="0" y="68"/>
                    </a:moveTo>
                    <a:lnTo>
                      <a:pt x="18" y="68"/>
                    </a:lnTo>
                    <a:lnTo>
                      <a:pt x="21" y="73"/>
                    </a:lnTo>
                    <a:lnTo>
                      <a:pt x="26" y="79"/>
                    </a:lnTo>
                    <a:lnTo>
                      <a:pt x="32" y="82"/>
                    </a:lnTo>
                    <a:lnTo>
                      <a:pt x="41" y="85"/>
                    </a:lnTo>
                    <a:lnTo>
                      <a:pt x="53" y="82"/>
                    </a:lnTo>
                    <a:lnTo>
                      <a:pt x="59" y="79"/>
                    </a:lnTo>
                    <a:lnTo>
                      <a:pt x="62" y="76"/>
                    </a:lnTo>
                    <a:lnTo>
                      <a:pt x="65" y="71"/>
                    </a:lnTo>
                    <a:lnTo>
                      <a:pt x="62" y="65"/>
                    </a:lnTo>
                    <a:lnTo>
                      <a:pt x="56" y="62"/>
                    </a:lnTo>
                    <a:lnTo>
                      <a:pt x="50" y="62"/>
                    </a:lnTo>
                    <a:lnTo>
                      <a:pt x="41" y="59"/>
                    </a:lnTo>
                    <a:lnTo>
                      <a:pt x="26" y="53"/>
                    </a:lnTo>
                    <a:lnTo>
                      <a:pt x="18" y="50"/>
                    </a:lnTo>
                    <a:lnTo>
                      <a:pt x="12" y="47"/>
                    </a:lnTo>
                    <a:lnTo>
                      <a:pt x="6" y="41"/>
                    </a:lnTo>
                    <a:lnTo>
                      <a:pt x="3" y="35"/>
                    </a:lnTo>
                    <a:lnTo>
                      <a:pt x="3" y="26"/>
                    </a:lnTo>
                    <a:lnTo>
                      <a:pt x="3" y="20"/>
                    </a:lnTo>
                    <a:lnTo>
                      <a:pt x="6" y="15"/>
                    </a:lnTo>
                    <a:lnTo>
                      <a:pt x="9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8" y="0"/>
                    </a:lnTo>
                    <a:lnTo>
                      <a:pt x="47" y="0"/>
                    </a:lnTo>
                    <a:lnTo>
                      <a:pt x="56" y="3"/>
                    </a:lnTo>
                    <a:lnTo>
                      <a:pt x="65" y="6"/>
                    </a:lnTo>
                    <a:lnTo>
                      <a:pt x="71" y="12"/>
                    </a:lnTo>
                    <a:lnTo>
                      <a:pt x="74" y="18"/>
                    </a:lnTo>
                    <a:lnTo>
                      <a:pt x="74" y="26"/>
                    </a:lnTo>
                    <a:lnTo>
                      <a:pt x="59" y="29"/>
                    </a:lnTo>
                    <a:lnTo>
                      <a:pt x="56" y="23"/>
                    </a:lnTo>
                    <a:lnTo>
                      <a:pt x="53" y="18"/>
                    </a:lnTo>
                    <a:lnTo>
                      <a:pt x="47" y="15"/>
                    </a:lnTo>
                    <a:lnTo>
                      <a:pt x="38" y="15"/>
                    </a:lnTo>
                    <a:lnTo>
                      <a:pt x="29" y="15"/>
                    </a:lnTo>
                    <a:lnTo>
                      <a:pt x="23" y="18"/>
                    </a:lnTo>
                    <a:lnTo>
                      <a:pt x="21" y="20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32" y="35"/>
                    </a:lnTo>
                    <a:lnTo>
                      <a:pt x="41" y="38"/>
                    </a:lnTo>
                    <a:lnTo>
                      <a:pt x="53" y="41"/>
                    </a:lnTo>
                    <a:lnTo>
                      <a:pt x="65" y="47"/>
                    </a:lnTo>
                    <a:lnTo>
                      <a:pt x="71" y="50"/>
                    </a:lnTo>
                    <a:lnTo>
                      <a:pt x="76" y="56"/>
                    </a:lnTo>
                    <a:lnTo>
                      <a:pt x="79" y="62"/>
                    </a:lnTo>
                    <a:lnTo>
                      <a:pt x="79" y="68"/>
                    </a:lnTo>
                    <a:lnTo>
                      <a:pt x="79" y="76"/>
                    </a:lnTo>
                    <a:lnTo>
                      <a:pt x="76" y="85"/>
                    </a:lnTo>
                    <a:lnTo>
                      <a:pt x="71" y="91"/>
                    </a:lnTo>
                    <a:lnTo>
                      <a:pt x="62" y="97"/>
                    </a:lnTo>
                    <a:lnTo>
                      <a:pt x="53" y="100"/>
                    </a:lnTo>
                    <a:lnTo>
                      <a:pt x="41" y="100"/>
                    </a:lnTo>
                    <a:lnTo>
                      <a:pt x="29" y="100"/>
                    </a:lnTo>
                    <a:lnTo>
                      <a:pt x="21" y="97"/>
                    </a:lnTo>
                    <a:lnTo>
                      <a:pt x="15" y="91"/>
                    </a:lnTo>
                    <a:lnTo>
                      <a:pt x="9" y="85"/>
                    </a:lnTo>
                    <a:lnTo>
                      <a:pt x="3" y="79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8" name="Freeform 91"/>
              <p:cNvSpPr>
                <a:spLocks noEditPoints="1"/>
              </p:cNvSpPr>
              <p:nvPr/>
            </p:nvSpPr>
            <p:spPr bwMode="auto">
              <a:xfrm>
                <a:off x="11340" y="10066"/>
                <a:ext cx="88" cy="109"/>
              </a:xfrm>
              <a:custGeom>
                <a:avLst/>
                <a:gdLst>
                  <a:gd name="T0" fmla="*/ 0 w 115"/>
                  <a:gd name="T1" fmla="*/ 9 h 136"/>
                  <a:gd name="T2" fmla="*/ 0 w 115"/>
                  <a:gd name="T3" fmla="*/ 0 h 136"/>
                  <a:gd name="T4" fmla="*/ 2 w 115"/>
                  <a:gd name="T5" fmla="*/ 0 h 136"/>
                  <a:gd name="T6" fmla="*/ 3 w 115"/>
                  <a:gd name="T7" fmla="*/ 2 h 136"/>
                  <a:gd name="T8" fmla="*/ 4 w 115"/>
                  <a:gd name="T9" fmla="*/ 2 h 136"/>
                  <a:gd name="T10" fmla="*/ 4 w 115"/>
                  <a:gd name="T11" fmla="*/ 2 h 136"/>
                  <a:gd name="T12" fmla="*/ 4 w 115"/>
                  <a:gd name="T13" fmla="*/ 2 h 136"/>
                  <a:gd name="T14" fmla="*/ 4 w 115"/>
                  <a:gd name="T15" fmla="*/ 2 h 136"/>
                  <a:gd name="T16" fmla="*/ 4 w 115"/>
                  <a:gd name="T17" fmla="*/ 2 h 136"/>
                  <a:gd name="T18" fmla="*/ 4 w 115"/>
                  <a:gd name="T19" fmla="*/ 3 h 136"/>
                  <a:gd name="T20" fmla="*/ 4 w 115"/>
                  <a:gd name="T21" fmla="*/ 4 h 136"/>
                  <a:gd name="T22" fmla="*/ 4 w 115"/>
                  <a:gd name="T23" fmla="*/ 5 h 136"/>
                  <a:gd name="T24" fmla="*/ 4 w 115"/>
                  <a:gd name="T25" fmla="*/ 5 h 136"/>
                  <a:gd name="T26" fmla="*/ 3 w 115"/>
                  <a:gd name="T27" fmla="*/ 5 h 136"/>
                  <a:gd name="T28" fmla="*/ 3 w 115"/>
                  <a:gd name="T29" fmla="*/ 5 h 136"/>
                  <a:gd name="T30" fmla="*/ 3 w 115"/>
                  <a:gd name="T31" fmla="*/ 6 h 136"/>
                  <a:gd name="T32" fmla="*/ 3 w 115"/>
                  <a:gd name="T33" fmla="*/ 6 h 136"/>
                  <a:gd name="T34" fmla="*/ 4 w 115"/>
                  <a:gd name="T35" fmla="*/ 6 h 136"/>
                  <a:gd name="T36" fmla="*/ 4 w 115"/>
                  <a:gd name="T37" fmla="*/ 7 h 136"/>
                  <a:gd name="T38" fmla="*/ 5 w 115"/>
                  <a:gd name="T39" fmla="*/ 9 h 136"/>
                  <a:gd name="T40" fmla="*/ 4 w 115"/>
                  <a:gd name="T41" fmla="*/ 9 h 136"/>
                  <a:gd name="T42" fmla="*/ 3 w 115"/>
                  <a:gd name="T43" fmla="*/ 7 h 136"/>
                  <a:gd name="T44" fmla="*/ 3 w 115"/>
                  <a:gd name="T45" fmla="*/ 7 h 136"/>
                  <a:gd name="T46" fmla="*/ 3 w 115"/>
                  <a:gd name="T47" fmla="*/ 6 h 136"/>
                  <a:gd name="T48" fmla="*/ 2 w 115"/>
                  <a:gd name="T49" fmla="*/ 6 h 136"/>
                  <a:gd name="T50" fmla="*/ 2 w 115"/>
                  <a:gd name="T51" fmla="*/ 6 h 136"/>
                  <a:gd name="T52" fmla="*/ 2 w 115"/>
                  <a:gd name="T53" fmla="*/ 6 h 136"/>
                  <a:gd name="T54" fmla="*/ 2 w 115"/>
                  <a:gd name="T55" fmla="*/ 6 h 136"/>
                  <a:gd name="T56" fmla="*/ 2 w 115"/>
                  <a:gd name="T57" fmla="*/ 6 h 136"/>
                  <a:gd name="T58" fmla="*/ 2 w 115"/>
                  <a:gd name="T59" fmla="*/ 6 h 136"/>
                  <a:gd name="T60" fmla="*/ 2 w 115"/>
                  <a:gd name="T61" fmla="*/ 6 h 136"/>
                  <a:gd name="T62" fmla="*/ 2 w 115"/>
                  <a:gd name="T63" fmla="*/ 9 h 136"/>
                  <a:gd name="T64" fmla="*/ 0 w 115"/>
                  <a:gd name="T65" fmla="*/ 9 h 136"/>
                  <a:gd name="T66" fmla="*/ 2 w 115"/>
                  <a:gd name="T67" fmla="*/ 4 h 136"/>
                  <a:gd name="T68" fmla="*/ 2 w 115"/>
                  <a:gd name="T69" fmla="*/ 4 h 136"/>
                  <a:gd name="T70" fmla="*/ 3 w 115"/>
                  <a:gd name="T71" fmla="*/ 4 h 136"/>
                  <a:gd name="T72" fmla="*/ 3 w 115"/>
                  <a:gd name="T73" fmla="*/ 4 h 136"/>
                  <a:gd name="T74" fmla="*/ 3 w 115"/>
                  <a:gd name="T75" fmla="*/ 4 h 136"/>
                  <a:gd name="T76" fmla="*/ 3 w 115"/>
                  <a:gd name="T77" fmla="*/ 4 h 136"/>
                  <a:gd name="T78" fmla="*/ 4 w 115"/>
                  <a:gd name="T79" fmla="*/ 3 h 136"/>
                  <a:gd name="T80" fmla="*/ 4 w 115"/>
                  <a:gd name="T81" fmla="*/ 2 h 136"/>
                  <a:gd name="T82" fmla="*/ 4 w 115"/>
                  <a:gd name="T83" fmla="*/ 2 h 136"/>
                  <a:gd name="T84" fmla="*/ 3 w 115"/>
                  <a:gd name="T85" fmla="*/ 2 h 136"/>
                  <a:gd name="T86" fmla="*/ 3 w 115"/>
                  <a:gd name="T87" fmla="*/ 2 h 136"/>
                  <a:gd name="T88" fmla="*/ 3 w 115"/>
                  <a:gd name="T89" fmla="*/ 2 h 136"/>
                  <a:gd name="T90" fmla="*/ 2 w 115"/>
                  <a:gd name="T91" fmla="*/ 2 h 136"/>
                  <a:gd name="T92" fmla="*/ 2 w 115"/>
                  <a:gd name="T93" fmla="*/ 2 h 136"/>
                  <a:gd name="T94" fmla="*/ 2 w 115"/>
                  <a:gd name="T95" fmla="*/ 4 h 1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15"/>
                  <a:gd name="T145" fmla="*/ 0 h 136"/>
                  <a:gd name="T146" fmla="*/ 115 w 115"/>
                  <a:gd name="T147" fmla="*/ 136 h 1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15" h="136">
                    <a:moveTo>
                      <a:pt x="0" y="136"/>
                    </a:moveTo>
                    <a:lnTo>
                      <a:pt x="0" y="0"/>
                    </a:lnTo>
                    <a:lnTo>
                      <a:pt x="59" y="0"/>
                    </a:lnTo>
                    <a:lnTo>
                      <a:pt x="74" y="3"/>
                    </a:lnTo>
                    <a:lnTo>
                      <a:pt x="86" y="6"/>
                    </a:lnTo>
                    <a:lnTo>
                      <a:pt x="92" y="9"/>
                    </a:lnTo>
                    <a:lnTo>
                      <a:pt x="101" y="18"/>
                    </a:lnTo>
                    <a:lnTo>
                      <a:pt x="104" y="27"/>
                    </a:lnTo>
                    <a:lnTo>
                      <a:pt x="104" y="39"/>
                    </a:lnTo>
                    <a:lnTo>
                      <a:pt x="104" y="47"/>
                    </a:lnTo>
                    <a:lnTo>
                      <a:pt x="101" y="53"/>
                    </a:lnTo>
                    <a:lnTo>
                      <a:pt x="95" y="62"/>
                    </a:lnTo>
                    <a:lnTo>
                      <a:pt x="89" y="68"/>
                    </a:lnTo>
                    <a:lnTo>
                      <a:pt x="80" y="71"/>
                    </a:lnTo>
                    <a:lnTo>
                      <a:pt x="68" y="74"/>
                    </a:lnTo>
                    <a:lnTo>
                      <a:pt x="74" y="77"/>
                    </a:lnTo>
                    <a:lnTo>
                      <a:pt x="77" y="80"/>
                    </a:lnTo>
                    <a:lnTo>
                      <a:pt x="86" y="89"/>
                    </a:lnTo>
                    <a:lnTo>
                      <a:pt x="92" y="98"/>
                    </a:lnTo>
                    <a:lnTo>
                      <a:pt x="115" y="136"/>
                    </a:lnTo>
                    <a:lnTo>
                      <a:pt x="95" y="136"/>
                    </a:lnTo>
                    <a:lnTo>
                      <a:pt x="77" y="106"/>
                    </a:lnTo>
                    <a:lnTo>
                      <a:pt x="71" y="98"/>
                    </a:lnTo>
                    <a:lnTo>
                      <a:pt x="65" y="89"/>
                    </a:lnTo>
                    <a:lnTo>
                      <a:pt x="59" y="83"/>
                    </a:lnTo>
                    <a:lnTo>
                      <a:pt x="56" y="80"/>
                    </a:lnTo>
                    <a:lnTo>
                      <a:pt x="53" y="77"/>
                    </a:lnTo>
                    <a:lnTo>
                      <a:pt x="48" y="77"/>
                    </a:lnTo>
                    <a:lnTo>
                      <a:pt x="45" y="77"/>
                    </a:lnTo>
                    <a:lnTo>
                      <a:pt x="39" y="77"/>
                    </a:lnTo>
                    <a:lnTo>
                      <a:pt x="18" y="77"/>
                    </a:lnTo>
                    <a:lnTo>
                      <a:pt x="18" y="136"/>
                    </a:lnTo>
                    <a:lnTo>
                      <a:pt x="0" y="136"/>
                    </a:lnTo>
                    <a:close/>
                    <a:moveTo>
                      <a:pt x="18" y="59"/>
                    </a:moveTo>
                    <a:lnTo>
                      <a:pt x="56" y="59"/>
                    </a:lnTo>
                    <a:lnTo>
                      <a:pt x="65" y="59"/>
                    </a:lnTo>
                    <a:lnTo>
                      <a:pt x="74" y="56"/>
                    </a:lnTo>
                    <a:lnTo>
                      <a:pt x="80" y="53"/>
                    </a:lnTo>
                    <a:lnTo>
                      <a:pt x="83" y="50"/>
                    </a:lnTo>
                    <a:lnTo>
                      <a:pt x="86" y="44"/>
                    </a:lnTo>
                    <a:lnTo>
                      <a:pt x="86" y="39"/>
                    </a:lnTo>
                    <a:lnTo>
                      <a:pt x="86" y="30"/>
                    </a:lnTo>
                    <a:lnTo>
                      <a:pt x="80" y="24"/>
                    </a:lnTo>
                    <a:lnTo>
                      <a:pt x="74" y="21"/>
                    </a:lnTo>
                    <a:lnTo>
                      <a:pt x="68" y="18"/>
                    </a:lnTo>
                    <a:lnTo>
                      <a:pt x="59" y="18"/>
                    </a:lnTo>
                    <a:lnTo>
                      <a:pt x="18" y="18"/>
                    </a:lnTo>
                    <a:lnTo>
                      <a:pt x="18" y="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9" name="Freeform 92"/>
              <p:cNvSpPr>
                <a:spLocks/>
              </p:cNvSpPr>
              <p:nvPr/>
            </p:nvSpPr>
            <p:spPr bwMode="auto">
              <a:xfrm>
                <a:off x="11442" y="10095"/>
                <a:ext cx="40" cy="80"/>
              </a:xfrm>
              <a:custGeom>
                <a:avLst/>
                <a:gdLst>
                  <a:gd name="T0" fmla="*/ 0 w 53"/>
                  <a:gd name="T1" fmla="*/ 7 h 100"/>
                  <a:gd name="T2" fmla="*/ 0 w 53"/>
                  <a:gd name="T3" fmla="*/ 2 h 100"/>
                  <a:gd name="T4" fmla="*/ 2 w 53"/>
                  <a:gd name="T5" fmla="*/ 2 h 100"/>
                  <a:gd name="T6" fmla="*/ 2 w 53"/>
                  <a:gd name="T7" fmla="*/ 2 h 100"/>
                  <a:gd name="T8" fmla="*/ 2 w 53"/>
                  <a:gd name="T9" fmla="*/ 2 h 100"/>
                  <a:gd name="T10" fmla="*/ 2 w 53"/>
                  <a:gd name="T11" fmla="*/ 2 h 100"/>
                  <a:gd name="T12" fmla="*/ 2 w 53"/>
                  <a:gd name="T13" fmla="*/ 2 h 100"/>
                  <a:gd name="T14" fmla="*/ 2 w 53"/>
                  <a:gd name="T15" fmla="*/ 0 h 100"/>
                  <a:gd name="T16" fmla="*/ 2 w 53"/>
                  <a:gd name="T17" fmla="*/ 2 h 100"/>
                  <a:gd name="T18" fmla="*/ 2 w 53"/>
                  <a:gd name="T19" fmla="*/ 2 h 100"/>
                  <a:gd name="T20" fmla="*/ 2 w 53"/>
                  <a:gd name="T21" fmla="*/ 2 h 100"/>
                  <a:gd name="T22" fmla="*/ 2 w 53"/>
                  <a:gd name="T23" fmla="*/ 2 h 100"/>
                  <a:gd name="T24" fmla="*/ 2 w 53"/>
                  <a:gd name="T25" fmla="*/ 2 h 100"/>
                  <a:gd name="T26" fmla="*/ 2 w 53"/>
                  <a:gd name="T27" fmla="*/ 2 h 100"/>
                  <a:gd name="T28" fmla="*/ 2 w 53"/>
                  <a:gd name="T29" fmla="*/ 2 h 100"/>
                  <a:gd name="T30" fmla="*/ 2 w 53"/>
                  <a:gd name="T31" fmla="*/ 2 h 100"/>
                  <a:gd name="T32" fmla="*/ 2 w 53"/>
                  <a:gd name="T33" fmla="*/ 2 h 100"/>
                  <a:gd name="T34" fmla="*/ 2 w 53"/>
                  <a:gd name="T35" fmla="*/ 2 h 100"/>
                  <a:gd name="T36" fmla="*/ 2 w 53"/>
                  <a:gd name="T37" fmla="*/ 4 h 100"/>
                  <a:gd name="T38" fmla="*/ 2 w 53"/>
                  <a:gd name="T39" fmla="*/ 7 h 100"/>
                  <a:gd name="T40" fmla="*/ 0 w 53"/>
                  <a:gd name="T41" fmla="*/ 7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3"/>
                  <a:gd name="T64" fmla="*/ 0 h 100"/>
                  <a:gd name="T65" fmla="*/ 53 w 53"/>
                  <a:gd name="T66" fmla="*/ 100 h 10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3" h="100">
                    <a:moveTo>
                      <a:pt x="0" y="100"/>
                    </a:moveTo>
                    <a:lnTo>
                      <a:pt x="0" y="3"/>
                    </a:lnTo>
                    <a:lnTo>
                      <a:pt x="18" y="3"/>
                    </a:lnTo>
                    <a:lnTo>
                      <a:pt x="18" y="17"/>
                    </a:lnTo>
                    <a:lnTo>
                      <a:pt x="21" y="8"/>
                    </a:lnTo>
                    <a:lnTo>
                      <a:pt x="27" y="3"/>
                    </a:lnTo>
                    <a:lnTo>
                      <a:pt x="29" y="3"/>
                    </a:lnTo>
                    <a:lnTo>
                      <a:pt x="35" y="0"/>
                    </a:lnTo>
                    <a:lnTo>
                      <a:pt x="44" y="3"/>
                    </a:lnTo>
                    <a:lnTo>
                      <a:pt x="53" y="6"/>
                    </a:lnTo>
                    <a:lnTo>
                      <a:pt x="47" y="20"/>
                    </a:lnTo>
                    <a:lnTo>
                      <a:pt x="41" y="17"/>
                    </a:lnTo>
                    <a:lnTo>
                      <a:pt x="35" y="17"/>
                    </a:lnTo>
                    <a:lnTo>
                      <a:pt x="29" y="17"/>
                    </a:lnTo>
                    <a:lnTo>
                      <a:pt x="27" y="20"/>
                    </a:lnTo>
                    <a:lnTo>
                      <a:pt x="24" y="23"/>
                    </a:lnTo>
                    <a:lnTo>
                      <a:pt x="21" y="29"/>
                    </a:lnTo>
                    <a:lnTo>
                      <a:pt x="18" y="38"/>
                    </a:lnTo>
                    <a:lnTo>
                      <a:pt x="18" y="50"/>
                    </a:lnTo>
                    <a:lnTo>
                      <a:pt x="18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0" name="Freeform 93"/>
              <p:cNvSpPr>
                <a:spLocks noEditPoints="1"/>
              </p:cNvSpPr>
              <p:nvPr/>
            </p:nvSpPr>
            <p:spPr bwMode="auto">
              <a:xfrm>
                <a:off x="11485" y="10095"/>
                <a:ext cx="67" cy="82"/>
              </a:xfrm>
              <a:custGeom>
                <a:avLst/>
                <a:gdLst>
                  <a:gd name="T0" fmla="*/ 2 w 88"/>
                  <a:gd name="T1" fmla="*/ 6 h 103"/>
                  <a:gd name="T2" fmla="*/ 2 w 88"/>
                  <a:gd name="T3" fmla="*/ 7 h 103"/>
                  <a:gd name="T4" fmla="*/ 2 w 88"/>
                  <a:gd name="T5" fmla="*/ 7 h 103"/>
                  <a:gd name="T6" fmla="*/ 2 w 88"/>
                  <a:gd name="T7" fmla="*/ 6 h 103"/>
                  <a:gd name="T8" fmla="*/ 2 w 88"/>
                  <a:gd name="T9" fmla="*/ 6 h 103"/>
                  <a:gd name="T10" fmla="*/ 2 w 88"/>
                  <a:gd name="T11" fmla="*/ 5 h 103"/>
                  <a:gd name="T12" fmla="*/ 2 w 88"/>
                  <a:gd name="T13" fmla="*/ 4 h 103"/>
                  <a:gd name="T14" fmla="*/ 2 w 88"/>
                  <a:gd name="T15" fmla="*/ 3 h 103"/>
                  <a:gd name="T16" fmla="*/ 2 w 88"/>
                  <a:gd name="T17" fmla="*/ 3 h 103"/>
                  <a:gd name="T18" fmla="*/ 2 w 88"/>
                  <a:gd name="T19" fmla="*/ 3 h 103"/>
                  <a:gd name="T20" fmla="*/ 2 w 88"/>
                  <a:gd name="T21" fmla="*/ 2 h 103"/>
                  <a:gd name="T22" fmla="*/ 2 w 88"/>
                  <a:gd name="T23" fmla="*/ 2 h 103"/>
                  <a:gd name="T24" fmla="*/ 2 w 88"/>
                  <a:gd name="T25" fmla="*/ 2 h 103"/>
                  <a:gd name="T26" fmla="*/ 2 w 88"/>
                  <a:gd name="T27" fmla="*/ 2 h 103"/>
                  <a:gd name="T28" fmla="*/ 2 w 88"/>
                  <a:gd name="T29" fmla="*/ 2 h 103"/>
                  <a:gd name="T30" fmla="*/ 2 w 88"/>
                  <a:gd name="T31" fmla="*/ 2 h 103"/>
                  <a:gd name="T32" fmla="*/ 2 w 88"/>
                  <a:gd name="T33" fmla="*/ 2 h 103"/>
                  <a:gd name="T34" fmla="*/ 2 w 88"/>
                  <a:gd name="T35" fmla="*/ 2 h 103"/>
                  <a:gd name="T36" fmla="*/ 2 w 88"/>
                  <a:gd name="T37" fmla="*/ 0 h 103"/>
                  <a:gd name="T38" fmla="*/ 2 w 88"/>
                  <a:gd name="T39" fmla="*/ 2 h 103"/>
                  <a:gd name="T40" fmla="*/ 3 w 88"/>
                  <a:gd name="T41" fmla="*/ 2 h 103"/>
                  <a:gd name="T42" fmla="*/ 3 w 88"/>
                  <a:gd name="T43" fmla="*/ 2 h 103"/>
                  <a:gd name="T44" fmla="*/ 3 w 88"/>
                  <a:gd name="T45" fmla="*/ 2 h 103"/>
                  <a:gd name="T46" fmla="*/ 3 w 88"/>
                  <a:gd name="T47" fmla="*/ 5 h 103"/>
                  <a:gd name="T48" fmla="*/ 3 w 88"/>
                  <a:gd name="T49" fmla="*/ 6 h 103"/>
                  <a:gd name="T50" fmla="*/ 4 w 88"/>
                  <a:gd name="T51" fmla="*/ 7 h 103"/>
                  <a:gd name="T52" fmla="*/ 3 w 88"/>
                  <a:gd name="T53" fmla="*/ 6 h 103"/>
                  <a:gd name="T54" fmla="*/ 2 w 88"/>
                  <a:gd name="T55" fmla="*/ 4 h 103"/>
                  <a:gd name="T56" fmla="*/ 2 w 88"/>
                  <a:gd name="T57" fmla="*/ 4 h 103"/>
                  <a:gd name="T58" fmla="*/ 2 w 88"/>
                  <a:gd name="T59" fmla="*/ 4 h 103"/>
                  <a:gd name="T60" fmla="*/ 2 w 88"/>
                  <a:gd name="T61" fmla="*/ 5 h 103"/>
                  <a:gd name="T62" fmla="*/ 2 w 88"/>
                  <a:gd name="T63" fmla="*/ 5 h 103"/>
                  <a:gd name="T64" fmla="*/ 2 w 88"/>
                  <a:gd name="T65" fmla="*/ 6 h 103"/>
                  <a:gd name="T66" fmla="*/ 2 w 88"/>
                  <a:gd name="T67" fmla="*/ 6 h 103"/>
                  <a:gd name="T68" fmla="*/ 2 w 88"/>
                  <a:gd name="T69" fmla="*/ 6 h 103"/>
                  <a:gd name="T70" fmla="*/ 2 w 88"/>
                  <a:gd name="T71" fmla="*/ 5 h 103"/>
                  <a:gd name="T72" fmla="*/ 2 w 88"/>
                  <a:gd name="T73" fmla="*/ 4 h 10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8"/>
                  <a:gd name="T112" fmla="*/ 0 h 103"/>
                  <a:gd name="T113" fmla="*/ 88 w 88"/>
                  <a:gd name="T114" fmla="*/ 103 h 10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8" h="103">
                    <a:moveTo>
                      <a:pt x="65" y="88"/>
                    </a:moveTo>
                    <a:lnTo>
                      <a:pt x="56" y="94"/>
                    </a:lnTo>
                    <a:lnTo>
                      <a:pt x="50" y="100"/>
                    </a:lnTo>
                    <a:lnTo>
                      <a:pt x="41" y="103"/>
                    </a:lnTo>
                    <a:lnTo>
                      <a:pt x="32" y="103"/>
                    </a:lnTo>
                    <a:lnTo>
                      <a:pt x="24" y="100"/>
                    </a:lnTo>
                    <a:lnTo>
                      <a:pt x="15" y="100"/>
                    </a:lnTo>
                    <a:lnTo>
                      <a:pt x="9" y="94"/>
                    </a:lnTo>
                    <a:lnTo>
                      <a:pt x="6" y="88"/>
                    </a:lnTo>
                    <a:lnTo>
                      <a:pt x="3" y="82"/>
                    </a:lnTo>
                    <a:lnTo>
                      <a:pt x="0" y="73"/>
                    </a:lnTo>
                    <a:lnTo>
                      <a:pt x="3" y="67"/>
                    </a:lnTo>
                    <a:lnTo>
                      <a:pt x="6" y="62"/>
                    </a:lnTo>
                    <a:lnTo>
                      <a:pt x="9" y="56"/>
                    </a:lnTo>
                    <a:lnTo>
                      <a:pt x="12" y="53"/>
                    </a:lnTo>
                    <a:lnTo>
                      <a:pt x="18" y="47"/>
                    </a:lnTo>
                    <a:lnTo>
                      <a:pt x="24" y="47"/>
                    </a:lnTo>
                    <a:lnTo>
                      <a:pt x="29" y="44"/>
                    </a:lnTo>
                    <a:lnTo>
                      <a:pt x="35" y="44"/>
                    </a:lnTo>
                    <a:lnTo>
                      <a:pt x="53" y="41"/>
                    </a:lnTo>
                    <a:lnTo>
                      <a:pt x="65" y="38"/>
                    </a:lnTo>
                    <a:lnTo>
                      <a:pt x="65" y="35"/>
                    </a:lnTo>
                    <a:lnTo>
                      <a:pt x="62" y="26"/>
                    </a:lnTo>
                    <a:lnTo>
                      <a:pt x="59" y="20"/>
                    </a:lnTo>
                    <a:lnTo>
                      <a:pt x="53" y="17"/>
                    </a:lnTo>
                    <a:lnTo>
                      <a:pt x="44" y="17"/>
                    </a:lnTo>
                    <a:lnTo>
                      <a:pt x="35" y="17"/>
                    </a:lnTo>
                    <a:lnTo>
                      <a:pt x="29" y="20"/>
                    </a:lnTo>
                    <a:lnTo>
                      <a:pt x="24" y="23"/>
                    </a:lnTo>
                    <a:lnTo>
                      <a:pt x="21" y="32"/>
                    </a:lnTo>
                    <a:lnTo>
                      <a:pt x="3" y="29"/>
                    </a:lnTo>
                    <a:lnTo>
                      <a:pt x="6" y="20"/>
                    </a:lnTo>
                    <a:lnTo>
                      <a:pt x="12" y="14"/>
                    </a:lnTo>
                    <a:lnTo>
                      <a:pt x="18" y="8"/>
                    </a:lnTo>
                    <a:lnTo>
                      <a:pt x="24" y="6"/>
                    </a:lnTo>
                    <a:lnTo>
                      <a:pt x="35" y="3"/>
                    </a:lnTo>
                    <a:lnTo>
                      <a:pt x="47" y="0"/>
                    </a:lnTo>
                    <a:lnTo>
                      <a:pt x="59" y="3"/>
                    </a:lnTo>
                    <a:lnTo>
                      <a:pt x="65" y="3"/>
                    </a:lnTo>
                    <a:lnTo>
                      <a:pt x="74" y="6"/>
                    </a:lnTo>
                    <a:lnTo>
                      <a:pt x="77" y="11"/>
                    </a:lnTo>
                    <a:lnTo>
                      <a:pt x="80" y="17"/>
                    </a:lnTo>
                    <a:lnTo>
                      <a:pt x="83" y="23"/>
                    </a:lnTo>
                    <a:lnTo>
                      <a:pt x="83" y="29"/>
                    </a:lnTo>
                    <a:lnTo>
                      <a:pt x="83" y="38"/>
                    </a:lnTo>
                    <a:lnTo>
                      <a:pt x="83" y="59"/>
                    </a:lnTo>
                    <a:lnTo>
                      <a:pt x="83" y="70"/>
                    </a:lnTo>
                    <a:lnTo>
                      <a:pt x="83" y="79"/>
                    </a:lnTo>
                    <a:lnTo>
                      <a:pt x="85" y="88"/>
                    </a:lnTo>
                    <a:lnTo>
                      <a:pt x="85" y="94"/>
                    </a:lnTo>
                    <a:lnTo>
                      <a:pt x="88" y="100"/>
                    </a:lnTo>
                    <a:lnTo>
                      <a:pt x="71" y="100"/>
                    </a:lnTo>
                    <a:lnTo>
                      <a:pt x="68" y="94"/>
                    </a:lnTo>
                    <a:lnTo>
                      <a:pt x="65" y="88"/>
                    </a:lnTo>
                    <a:close/>
                    <a:moveTo>
                      <a:pt x="65" y="53"/>
                    </a:moveTo>
                    <a:lnTo>
                      <a:pt x="53" y="56"/>
                    </a:lnTo>
                    <a:lnTo>
                      <a:pt x="38" y="59"/>
                    </a:lnTo>
                    <a:lnTo>
                      <a:pt x="32" y="62"/>
                    </a:lnTo>
                    <a:lnTo>
                      <a:pt x="27" y="62"/>
                    </a:lnTo>
                    <a:lnTo>
                      <a:pt x="24" y="64"/>
                    </a:lnTo>
                    <a:lnTo>
                      <a:pt x="21" y="67"/>
                    </a:lnTo>
                    <a:lnTo>
                      <a:pt x="21" y="70"/>
                    </a:lnTo>
                    <a:lnTo>
                      <a:pt x="18" y="73"/>
                    </a:lnTo>
                    <a:lnTo>
                      <a:pt x="21" y="79"/>
                    </a:lnTo>
                    <a:lnTo>
                      <a:pt x="24" y="82"/>
                    </a:lnTo>
                    <a:lnTo>
                      <a:pt x="29" y="85"/>
                    </a:lnTo>
                    <a:lnTo>
                      <a:pt x="35" y="85"/>
                    </a:lnTo>
                    <a:lnTo>
                      <a:pt x="44" y="85"/>
                    </a:lnTo>
                    <a:lnTo>
                      <a:pt x="53" y="82"/>
                    </a:lnTo>
                    <a:lnTo>
                      <a:pt x="56" y="79"/>
                    </a:lnTo>
                    <a:lnTo>
                      <a:pt x="62" y="73"/>
                    </a:lnTo>
                    <a:lnTo>
                      <a:pt x="62" y="67"/>
                    </a:lnTo>
                    <a:lnTo>
                      <a:pt x="65" y="59"/>
                    </a:lnTo>
                    <a:lnTo>
                      <a:pt x="65" y="5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1" name="Freeform 94"/>
              <p:cNvSpPr>
                <a:spLocks noEditPoints="1"/>
              </p:cNvSpPr>
              <p:nvPr/>
            </p:nvSpPr>
            <p:spPr bwMode="auto">
              <a:xfrm>
                <a:off x="11563" y="10066"/>
                <a:ext cx="64" cy="111"/>
              </a:xfrm>
              <a:custGeom>
                <a:avLst/>
                <a:gdLst>
                  <a:gd name="T0" fmla="*/ 3 w 83"/>
                  <a:gd name="T1" fmla="*/ 9 h 139"/>
                  <a:gd name="T2" fmla="*/ 3 w 83"/>
                  <a:gd name="T3" fmla="*/ 8 h 139"/>
                  <a:gd name="T4" fmla="*/ 2 w 83"/>
                  <a:gd name="T5" fmla="*/ 9 h 139"/>
                  <a:gd name="T6" fmla="*/ 2 w 83"/>
                  <a:gd name="T7" fmla="*/ 9 h 139"/>
                  <a:gd name="T8" fmla="*/ 2 w 83"/>
                  <a:gd name="T9" fmla="*/ 10 h 139"/>
                  <a:gd name="T10" fmla="*/ 2 w 83"/>
                  <a:gd name="T11" fmla="*/ 9 h 139"/>
                  <a:gd name="T12" fmla="*/ 2 w 83"/>
                  <a:gd name="T13" fmla="*/ 9 h 139"/>
                  <a:gd name="T14" fmla="*/ 2 w 83"/>
                  <a:gd name="T15" fmla="*/ 9 h 139"/>
                  <a:gd name="T16" fmla="*/ 2 w 83"/>
                  <a:gd name="T17" fmla="*/ 8 h 139"/>
                  <a:gd name="T18" fmla="*/ 0 w 83"/>
                  <a:gd name="T19" fmla="*/ 7 h 139"/>
                  <a:gd name="T20" fmla="*/ 0 w 83"/>
                  <a:gd name="T21" fmla="*/ 6 h 139"/>
                  <a:gd name="T22" fmla="*/ 0 w 83"/>
                  <a:gd name="T23" fmla="*/ 5 h 139"/>
                  <a:gd name="T24" fmla="*/ 2 w 83"/>
                  <a:gd name="T25" fmla="*/ 5 h 139"/>
                  <a:gd name="T26" fmla="*/ 2 w 83"/>
                  <a:gd name="T27" fmla="*/ 4 h 139"/>
                  <a:gd name="T28" fmla="*/ 2 w 83"/>
                  <a:gd name="T29" fmla="*/ 3 h 139"/>
                  <a:gd name="T30" fmla="*/ 2 w 83"/>
                  <a:gd name="T31" fmla="*/ 2 h 139"/>
                  <a:gd name="T32" fmla="*/ 2 w 83"/>
                  <a:gd name="T33" fmla="*/ 2 h 139"/>
                  <a:gd name="T34" fmla="*/ 2 w 83"/>
                  <a:gd name="T35" fmla="*/ 2 h 139"/>
                  <a:gd name="T36" fmla="*/ 2 w 83"/>
                  <a:gd name="T37" fmla="*/ 3 h 139"/>
                  <a:gd name="T38" fmla="*/ 3 w 83"/>
                  <a:gd name="T39" fmla="*/ 3 h 139"/>
                  <a:gd name="T40" fmla="*/ 3 w 83"/>
                  <a:gd name="T41" fmla="*/ 4 h 139"/>
                  <a:gd name="T42" fmla="*/ 3 w 83"/>
                  <a:gd name="T43" fmla="*/ 0 h 139"/>
                  <a:gd name="T44" fmla="*/ 4 w 83"/>
                  <a:gd name="T45" fmla="*/ 0 h 139"/>
                  <a:gd name="T46" fmla="*/ 4 w 83"/>
                  <a:gd name="T47" fmla="*/ 9 h 139"/>
                  <a:gd name="T48" fmla="*/ 3 w 83"/>
                  <a:gd name="T49" fmla="*/ 9 h 139"/>
                  <a:gd name="T50" fmla="*/ 2 w 83"/>
                  <a:gd name="T51" fmla="*/ 6 h 139"/>
                  <a:gd name="T52" fmla="*/ 2 w 83"/>
                  <a:gd name="T53" fmla="*/ 7 h 139"/>
                  <a:gd name="T54" fmla="*/ 2 w 83"/>
                  <a:gd name="T55" fmla="*/ 7 h 139"/>
                  <a:gd name="T56" fmla="*/ 2 w 83"/>
                  <a:gd name="T57" fmla="*/ 8 h 139"/>
                  <a:gd name="T58" fmla="*/ 2 w 83"/>
                  <a:gd name="T59" fmla="*/ 8 h 139"/>
                  <a:gd name="T60" fmla="*/ 2 w 83"/>
                  <a:gd name="T61" fmla="*/ 8 h 139"/>
                  <a:gd name="T62" fmla="*/ 2 w 83"/>
                  <a:gd name="T63" fmla="*/ 8 h 139"/>
                  <a:gd name="T64" fmla="*/ 2 w 83"/>
                  <a:gd name="T65" fmla="*/ 8 h 139"/>
                  <a:gd name="T66" fmla="*/ 3 w 83"/>
                  <a:gd name="T67" fmla="*/ 7 h 139"/>
                  <a:gd name="T68" fmla="*/ 3 w 83"/>
                  <a:gd name="T69" fmla="*/ 7 h 139"/>
                  <a:gd name="T70" fmla="*/ 3 w 83"/>
                  <a:gd name="T71" fmla="*/ 6 h 139"/>
                  <a:gd name="T72" fmla="*/ 3 w 83"/>
                  <a:gd name="T73" fmla="*/ 5 h 139"/>
                  <a:gd name="T74" fmla="*/ 3 w 83"/>
                  <a:gd name="T75" fmla="*/ 5 h 139"/>
                  <a:gd name="T76" fmla="*/ 2 w 83"/>
                  <a:gd name="T77" fmla="*/ 5 h 139"/>
                  <a:gd name="T78" fmla="*/ 2 w 83"/>
                  <a:gd name="T79" fmla="*/ 4 h 139"/>
                  <a:gd name="T80" fmla="*/ 2 w 83"/>
                  <a:gd name="T81" fmla="*/ 4 h 139"/>
                  <a:gd name="T82" fmla="*/ 2 w 83"/>
                  <a:gd name="T83" fmla="*/ 4 h 139"/>
                  <a:gd name="T84" fmla="*/ 2 w 83"/>
                  <a:gd name="T85" fmla="*/ 4 h 139"/>
                  <a:gd name="T86" fmla="*/ 2 w 83"/>
                  <a:gd name="T87" fmla="*/ 4 h 139"/>
                  <a:gd name="T88" fmla="*/ 2 w 83"/>
                  <a:gd name="T89" fmla="*/ 5 h 139"/>
                  <a:gd name="T90" fmla="*/ 2 w 83"/>
                  <a:gd name="T91" fmla="*/ 5 h 139"/>
                  <a:gd name="T92" fmla="*/ 2 w 83"/>
                  <a:gd name="T93" fmla="*/ 5 h 139"/>
                  <a:gd name="T94" fmla="*/ 2 w 83"/>
                  <a:gd name="T95" fmla="*/ 6 h 13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3"/>
                  <a:gd name="T145" fmla="*/ 0 h 139"/>
                  <a:gd name="T146" fmla="*/ 83 w 83"/>
                  <a:gd name="T147" fmla="*/ 139 h 13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3" h="139">
                    <a:moveTo>
                      <a:pt x="65" y="136"/>
                    </a:moveTo>
                    <a:lnTo>
                      <a:pt x="65" y="121"/>
                    </a:lnTo>
                    <a:lnTo>
                      <a:pt x="59" y="130"/>
                    </a:lnTo>
                    <a:lnTo>
                      <a:pt x="50" y="136"/>
                    </a:lnTo>
                    <a:lnTo>
                      <a:pt x="41" y="139"/>
                    </a:lnTo>
                    <a:lnTo>
                      <a:pt x="30" y="136"/>
                    </a:lnTo>
                    <a:lnTo>
                      <a:pt x="21" y="133"/>
                    </a:lnTo>
                    <a:lnTo>
                      <a:pt x="12" y="124"/>
                    </a:lnTo>
                    <a:lnTo>
                      <a:pt x="6" y="115"/>
                    </a:lnTo>
                    <a:lnTo>
                      <a:pt x="0" y="100"/>
                    </a:lnTo>
                    <a:lnTo>
                      <a:pt x="0" y="89"/>
                    </a:lnTo>
                    <a:lnTo>
                      <a:pt x="0" y="74"/>
                    </a:lnTo>
                    <a:lnTo>
                      <a:pt x="3" y="62"/>
                    </a:lnTo>
                    <a:lnTo>
                      <a:pt x="12" y="50"/>
                    </a:lnTo>
                    <a:lnTo>
                      <a:pt x="18" y="44"/>
                    </a:lnTo>
                    <a:lnTo>
                      <a:pt x="30" y="39"/>
                    </a:lnTo>
                    <a:lnTo>
                      <a:pt x="41" y="36"/>
                    </a:lnTo>
                    <a:lnTo>
                      <a:pt x="47" y="39"/>
                    </a:lnTo>
                    <a:lnTo>
                      <a:pt x="56" y="42"/>
                    </a:lnTo>
                    <a:lnTo>
                      <a:pt x="62" y="44"/>
                    </a:lnTo>
                    <a:lnTo>
                      <a:pt x="65" y="53"/>
                    </a:lnTo>
                    <a:lnTo>
                      <a:pt x="65" y="0"/>
                    </a:lnTo>
                    <a:lnTo>
                      <a:pt x="83" y="0"/>
                    </a:lnTo>
                    <a:lnTo>
                      <a:pt x="83" y="136"/>
                    </a:lnTo>
                    <a:lnTo>
                      <a:pt x="65" y="136"/>
                    </a:lnTo>
                    <a:close/>
                    <a:moveTo>
                      <a:pt x="18" y="89"/>
                    </a:moveTo>
                    <a:lnTo>
                      <a:pt x="18" y="98"/>
                    </a:lnTo>
                    <a:lnTo>
                      <a:pt x="21" y="106"/>
                    </a:lnTo>
                    <a:lnTo>
                      <a:pt x="24" y="115"/>
                    </a:lnTo>
                    <a:lnTo>
                      <a:pt x="33" y="121"/>
                    </a:lnTo>
                    <a:lnTo>
                      <a:pt x="41" y="121"/>
                    </a:lnTo>
                    <a:lnTo>
                      <a:pt x="50" y="121"/>
                    </a:lnTo>
                    <a:lnTo>
                      <a:pt x="59" y="115"/>
                    </a:lnTo>
                    <a:lnTo>
                      <a:pt x="62" y="106"/>
                    </a:lnTo>
                    <a:lnTo>
                      <a:pt x="65" y="100"/>
                    </a:lnTo>
                    <a:lnTo>
                      <a:pt x="65" y="89"/>
                    </a:lnTo>
                    <a:lnTo>
                      <a:pt x="65" y="77"/>
                    </a:lnTo>
                    <a:lnTo>
                      <a:pt x="62" y="68"/>
                    </a:lnTo>
                    <a:lnTo>
                      <a:pt x="59" y="62"/>
                    </a:lnTo>
                    <a:lnTo>
                      <a:pt x="53" y="56"/>
                    </a:lnTo>
                    <a:lnTo>
                      <a:pt x="47" y="53"/>
                    </a:lnTo>
                    <a:lnTo>
                      <a:pt x="41" y="53"/>
                    </a:lnTo>
                    <a:lnTo>
                      <a:pt x="36" y="53"/>
                    </a:lnTo>
                    <a:lnTo>
                      <a:pt x="30" y="56"/>
                    </a:lnTo>
                    <a:lnTo>
                      <a:pt x="24" y="62"/>
                    </a:lnTo>
                    <a:lnTo>
                      <a:pt x="21" y="68"/>
                    </a:lnTo>
                    <a:lnTo>
                      <a:pt x="18" y="77"/>
                    </a:lnTo>
                    <a:lnTo>
                      <a:pt x="18" y="8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2" name="Line 95"/>
              <p:cNvSpPr>
                <a:spLocks noChangeShapeType="1"/>
              </p:cNvSpPr>
              <p:nvPr/>
            </p:nvSpPr>
            <p:spPr bwMode="auto">
              <a:xfrm>
                <a:off x="10692" y="8438"/>
                <a:ext cx="0" cy="266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3" name="Line 96"/>
              <p:cNvSpPr>
                <a:spLocks noChangeShapeType="1"/>
              </p:cNvSpPr>
              <p:nvPr/>
            </p:nvSpPr>
            <p:spPr bwMode="auto">
              <a:xfrm>
                <a:off x="10692" y="8972"/>
                <a:ext cx="0" cy="267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4" name="Line 97"/>
              <p:cNvSpPr>
                <a:spLocks noChangeShapeType="1"/>
              </p:cNvSpPr>
              <p:nvPr/>
            </p:nvSpPr>
            <p:spPr bwMode="auto">
              <a:xfrm>
                <a:off x="10692" y="9508"/>
                <a:ext cx="0" cy="266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5" name="Line 98"/>
              <p:cNvSpPr>
                <a:spLocks noChangeShapeType="1"/>
              </p:cNvSpPr>
              <p:nvPr/>
            </p:nvSpPr>
            <p:spPr bwMode="auto">
              <a:xfrm>
                <a:off x="10692" y="10040"/>
                <a:ext cx="0" cy="269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6" name="Line 99"/>
              <p:cNvSpPr>
                <a:spLocks noChangeShapeType="1"/>
              </p:cNvSpPr>
              <p:nvPr/>
            </p:nvSpPr>
            <p:spPr bwMode="auto">
              <a:xfrm>
                <a:off x="10692" y="10576"/>
                <a:ext cx="0" cy="268"/>
              </a:xfrm>
              <a:prstGeom prst="line">
                <a:avLst/>
              </a:prstGeom>
              <a:noFill/>
              <a:ln w="2032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7" name="Rectangle 100"/>
              <p:cNvSpPr>
                <a:spLocks noChangeArrowheads="1"/>
              </p:cNvSpPr>
              <p:nvPr/>
            </p:nvSpPr>
            <p:spPr bwMode="auto">
              <a:xfrm>
                <a:off x="11189" y="9382"/>
                <a:ext cx="551" cy="86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48" name="Rectangle 101"/>
              <p:cNvSpPr>
                <a:spLocks noChangeArrowheads="1"/>
              </p:cNvSpPr>
              <p:nvPr/>
            </p:nvSpPr>
            <p:spPr bwMode="auto">
              <a:xfrm>
                <a:off x="9400" y="9814"/>
                <a:ext cx="275" cy="28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graphicFrame>
            <p:nvGraphicFramePr>
              <p:cNvPr id="49" name="Object 102"/>
              <p:cNvGraphicFramePr>
                <a:graphicFrameLocks/>
              </p:cNvGraphicFramePr>
              <p:nvPr/>
            </p:nvGraphicFramePr>
            <p:xfrm>
              <a:off x="9400" y="9814"/>
              <a:ext cx="291" cy="2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2809" name="Equation" r:id="rId3" imgW="203040" imgH="228600" progId="Equation.DSMT4">
                      <p:embed/>
                    </p:oleObj>
                  </mc:Choice>
                  <mc:Fallback>
                    <p:oleObj name="Equation" r:id="rId3" imgW="20304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400" y="9814"/>
                            <a:ext cx="291" cy="2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0" name="Object 103"/>
              <p:cNvGraphicFramePr>
                <a:graphicFrameLocks/>
              </p:cNvGraphicFramePr>
              <p:nvPr/>
            </p:nvGraphicFramePr>
            <p:xfrm>
              <a:off x="11189" y="10102"/>
              <a:ext cx="245" cy="2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2810" name="Equation" r:id="rId5" imgW="203040" imgH="228600" progId="Equation.DSMT4">
                      <p:embed/>
                    </p:oleObj>
                  </mc:Choice>
                  <mc:Fallback>
                    <p:oleObj name="Equation" r:id="rId5" imgW="20304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189" y="10102"/>
                            <a:ext cx="245" cy="2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1" name="Object 104"/>
              <p:cNvGraphicFramePr>
                <a:graphicFrameLocks/>
              </p:cNvGraphicFramePr>
              <p:nvPr/>
            </p:nvGraphicFramePr>
            <p:xfrm>
              <a:off x="11189" y="9526"/>
              <a:ext cx="306" cy="2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2811" name="Equation" r:id="rId6" imgW="253800" imgH="228600" progId="Equation.DSMT4">
                      <p:embed/>
                    </p:oleObj>
                  </mc:Choice>
                  <mc:Fallback>
                    <p:oleObj name="Equation" r:id="rId6" imgW="25380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189" y="9526"/>
                            <a:ext cx="306" cy="2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2" name="Object 105"/>
              <p:cNvGraphicFramePr>
                <a:graphicFrameLocks/>
              </p:cNvGraphicFramePr>
              <p:nvPr/>
            </p:nvGraphicFramePr>
            <p:xfrm>
              <a:off x="11189" y="8950"/>
              <a:ext cx="468" cy="30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92812" name="Equation" r:id="rId8" imgW="152280" imgH="177480" progId="Equation.DSMT4">
                      <p:embed/>
                    </p:oleObj>
                  </mc:Choice>
                  <mc:Fallback>
                    <p:oleObj name="Equation" r:id="rId8" imgW="152280" imgH="17748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189" y="8950"/>
                            <a:ext cx="468" cy="30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3" name="Line 106"/>
              <p:cNvSpPr>
                <a:spLocks noChangeShapeType="1"/>
              </p:cNvSpPr>
              <p:nvPr/>
            </p:nvSpPr>
            <p:spPr bwMode="auto">
              <a:xfrm flipV="1">
                <a:off x="9985" y="8839"/>
                <a:ext cx="108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</p:grpSp>
      <p:sp>
        <p:nvSpPr>
          <p:cNvPr id="54" name="Rectangle 111"/>
          <p:cNvSpPr>
            <a:spLocks noChangeArrowheads="1"/>
          </p:cNvSpPr>
          <p:nvPr/>
        </p:nvSpPr>
        <p:spPr bwMode="auto">
          <a:xfrm>
            <a:off x="395288" y="3571875"/>
            <a:ext cx="3240087" cy="2449513"/>
          </a:xfrm>
          <a:prstGeom prst="rect">
            <a:avLst/>
          </a:prstGeom>
          <a:solidFill>
            <a:schemeClr val="bg1">
              <a:alpha val="14117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55" name="Text Box 112"/>
          <p:cNvSpPr txBox="1">
            <a:spLocks noChangeArrowheads="1"/>
          </p:cNvSpPr>
          <p:nvPr/>
        </p:nvSpPr>
        <p:spPr bwMode="auto">
          <a:xfrm>
            <a:off x="395288" y="1412875"/>
            <a:ext cx="3240087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>
              <a:spcBef>
                <a:spcPct val="50000"/>
              </a:spcBef>
              <a:buFontTx/>
              <a:buChar char="•"/>
            </a:pPr>
            <a:r>
              <a:rPr lang="sv-SE" smtClean="0">
                <a:solidFill>
                  <a:srgbClr val="000000"/>
                </a:solidFill>
              </a:rPr>
              <a:t>No matching network</a:t>
            </a:r>
          </a:p>
          <a:p>
            <a:pPr marL="361950" indent="-361950">
              <a:spcBef>
                <a:spcPct val="50000"/>
              </a:spcBef>
              <a:buFontTx/>
              <a:buChar char="•"/>
            </a:pPr>
            <a:r>
              <a:rPr lang="sv-SE" smtClean="0">
                <a:solidFill>
                  <a:srgbClr val="000000"/>
                </a:solidFill>
              </a:rPr>
              <a:t>No resonances</a:t>
            </a:r>
          </a:p>
          <a:p>
            <a:pPr marL="361950" indent="-361950">
              <a:spcBef>
                <a:spcPct val="50000"/>
              </a:spcBef>
              <a:buFontTx/>
              <a:buChar char="•"/>
            </a:pPr>
            <a:r>
              <a:rPr lang="sv-SE" smtClean="0">
                <a:solidFill>
                  <a:srgbClr val="000000"/>
                </a:solidFill>
              </a:rPr>
              <a:t>What is Q then?</a:t>
            </a:r>
          </a:p>
        </p:txBody>
      </p:sp>
      <p:sp>
        <p:nvSpPr>
          <p:cNvPr id="56" name="Rectangle 114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Gradual transition: Q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57" name="Group 177"/>
          <p:cNvGrpSpPr>
            <a:grpSpLocks/>
          </p:cNvGrpSpPr>
          <p:nvPr/>
        </p:nvGrpSpPr>
        <p:grpSpPr bwMode="auto">
          <a:xfrm>
            <a:off x="3995738" y="1196975"/>
            <a:ext cx="1079500" cy="1916113"/>
            <a:chOff x="4876" y="1706"/>
            <a:chExt cx="681" cy="1087"/>
          </a:xfrm>
        </p:grpSpPr>
        <p:pic>
          <p:nvPicPr>
            <p:cNvPr id="58" name="Picture 178"/>
            <p:cNvPicPr>
              <a:picLocks noChangeAspect="1" noChangeArrowheads="1"/>
            </p:cNvPicPr>
            <p:nvPr/>
          </p:nvPicPr>
          <p:blipFill>
            <a:blip r:embed="rId10" cstate="print"/>
            <a:srcRect r="50046"/>
            <a:stretch>
              <a:fillRect/>
            </a:stretch>
          </p:blipFill>
          <p:spPr bwMode="auto">
            <a:xfrm>
              <a:off x="4959" y="1706"/>
              <a:ext cx="506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" name="Oval 179"/>
            <p:cNvSpPr>
              <a:spLocks noChangeAspect="1" noChangeArrowheads="1"/>
            </p:cNvSpPr>
            <p:nvPr/>
          </p:nvSpPr>
          <p:spPr bwMode="auto">
            <a:xfrm>
              <a:off x="4876" y="1842"/>
              <a:ext cx="681" cy="59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0" name="Line 180"/>
            <p:cNvSpPr>
              <a:spLocks noChangeShapeType="1"/>
            </p:cNvSpPr>
            <p:nvPr/>
          </p:nvSpPr>
          <p:spPr bwMode="auto">
            <a:xfrm>
              <a:off x="4876" y="2556"/>
              <a:ext cx="6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1" name="Text Box 181"/>
            <p:cNvSpPr txBox="1">
              <a:spLocks noChangeArrowheads="1"/>
            </p:cNvSpPr>
            <p:nvPr/>
          </p:nvSpPr>
          <p:spPr bwMode="auto">
            <a:xfrm>
              <a:off x="4937" y="2534"/>
              <a:ext cx="558" cy="2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mtClean="0">
                  <a:solidFill>
                    <a:srgbClr val="000000"/>
                  </a:solidFill>
                  <a:latin typeface="Times" pitchFamily="18" charset="0"/>
                </a:rPr>
                <a:t>2a</a:t>
              </a:r>
              <a:endParaRPr lang="en-GB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2" name="Line 182"/>
            <p:cNvSpPr>
              <a:spLocks noChangeShapeType="1"/>
            </p:cNvSpPr>
            <p:nvPr/>
          </p:nvSpPr>
          <p:spPr bwMode="auto">
            <a:xfrm flipV="1">
              <a:off x="4876" y="2157"/>
              <a:ext cx="0" cy="3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63" name="Line 183"/>
            <p:cNvSpPr>
              <a:spLocks noChangeShapeType="1"/>
            </p:cNvSpPr>
            <p:nvPr/>
          </p:nvSpPr>
          <p:spPr bwMode="auto">
            <a:xfrm flipV="1">
              <a:off x="5557" y="2157"/>
              <a:ext cx="0" cy="3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graphicFrame>
        <p:nvGraphicFramePr>
          <p:cNvPr id="64" name="Object 1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832216"/>
              </p:ext>
            </p:extLst>
          </p:nvPr>
        </p:nvGraphicFramePr>
        <p:xfrm>
          <a:off x="5507038" y="2205038"/>
          <a:ext cx="2654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813" name="Equation" r:id="rId11" imgW="965160" imgH="291960" progId="Equation.DSMT4">
                  <p:embed/>
                </p:oleObj>
              </mc:Choice>
              <mc:Fallback>
                <p:oleObj name="Equation" r:id="rId11" imgW="96516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38" y="2205038"/>
                        <a:ext cx="2654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1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879550"/>
              </p:ext>
            </p:extLst>
          </p:nvPr>
        </p:nvGraphicFramePr>
        <p:xfrm>
          <a:off x="4786313" y="4283058"/>
          <a:ext cx="3033712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814" name="Equation" r:id="rId13" imgW="1904760" imgH="203040" progId="Equation.DSMT4">
                  <p:embed/>
                </p:oleObj>
              </mc:Choice>
              <mc:Fallback>
                <p:oleObj name="Equation" r:id="rId13" imgW="19047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3" y="4283058"/>
                        <a:ext cx="3033712" cy="322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Text Box 191"/>
          <p:cNvSpPr txBox="1">
            <a:spLocks noChangeArrowheads="1"/>
          </p:cNvSpPr>
          <p:nvPr/>
        </p:nvSpPr>
        <p:spPr bwMode="auto">
          <a:xfrm>
            <a:off x="4786313" y="3140058"/>
            <a:ext cx="3671887" cy="830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mtClean="0">
                <a:solidFill>
                  <a:srgbClr val="000000"/>
                </a:solidFill>
              </a:rPr>
              <a:t>Use fundamental limitations on Q to get  </a:t>
            </a:r>
            <a:r>
              <a:rPr lang="sv-SE" i="1" smtClean="0">
                <a:solidFill>
                  <a:srgbClr val="FC0128"/>
                </a:solidFill>
              </a:rPr>
              <a:t>f</a:t>
            </a:r>
            <a:r>
              <a:rPr lang="sv-SE" baseline="-25000" smtClean="0">
                <a:solidFill>
                  <a:srgbClr val="FC0128"/>
                </a:solidFill>
              </a:rPr>
              <a:t>cutoff</a:t>
            </a:r>
            <a:endParaRPr lang="en-GB" smtClean="0">
              <a:solidFill>
                <a:srgbClr val="FC0128"/>
              </a:solidFill>
            </a:endParaRPr>
          </a:p>
        </p:txBody>
      </p:sp>
      <p:graphicFrame>
        <p:nvGraphicFramePr>
          <p:cNvPr id="67" name="Object 1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740459"/>
              </p:ext>
            </p:extLst>
          </p:nvPr>
        </p:nvGraphicFramePr>
        <p:xfrm>
          <a:off x="4784725" y="4841858"/>
          <a:ext cx="3930650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2815" name="Equation" r:id="rId15" imgW="1828800" imgH="457200" progId="Equation.DSMT4">
                  <p:embed/>
                </p:oleObj>
              </mc:Choice>
              <mc:Fallback>
                <p:oleObj name="Equation" r:id="rId15" imgW="18288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4725" y="4841858"/>
                        <a:ext cx="3930650" cy="941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Text Box 191"/>
          <p:cNvSpPr txBox="1">
            <a:spLocks noChangeArrowheads="1"/>
          </p:cNvSpPr>
          <p:nvPr/>
        </p:nvSpPr>
        <p:spPr bwMode="auto">
          <a:xfrm>
            <a:off x="5651500" y="1773238"/>
            <a:ext cx="237648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mtClean="0">
                <a:solidFill>
                  <a:srgbClr val="000000"/>
                </a:solidFill>
              </a:rPr>
              <a:t>Mismatch factor:</a:t>
            </a:r>
            <a:endParaRPr lang="en-GB" smtClean="0">
              <a:solidFill>
                <a:srgbClr val="FC01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468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2813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Gradual transition: Q determines gradual cut-off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7" name="Picture 85"/>
          <p:cNvPicPr>
            <a:picLocks noChangeAspect="1" noChangeArrowheads="1"/>
          </p:cNvPicPr>
          <p:nvPr/>
        </p:nvPicPr>
        <p:blipFill>
          <a:blip r:embed="rId2" cstate="print"/>
          <a:srcRect r="49861"/>
          <a:stretch>
            <a:fillRect/>
          </a:stretch>
        </p:blipFill>
        <p:spPr bwMode="auto">
          <a:xfrm>
            <a:off x="6227763" y="4215871"/>
            <a:ext cx="143986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7"/>
          <p:cNvSpPr>
            <a:spLocks noChangeArrowheads="1"/>
          </p:cNvSpPr>
          <p:nvPr/>
        </p:nvSpPr>
        <p:spPr bwMode="auto">
          <a:xfrm>
            <a:off x="4823619" y="1524000"/>
            <a:ext cx="4248150" cy="25908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  <a:latin typeface="Times" pitchFamily="18" charset="0"/>
            </a:endParaRPr>
          </a:p>
        </p:txBody>
      </p:sp>
      <p:sp>
        <p:nvSpPr>
          <p:cNvPr id="9" name="Text Box 88"/>
          <p:cNvSpPr txBox="1">
            <a:spLocks noChangeArrowheads="1"/>
          </p:cNvSpPr>
          <p:nvPr/>
        </p:nvSpPr>
        <p:spPr bwMode="auto">
          <a:xfrm>
            <a:off x="4832086" y="1649412"/>
            <a:ext cx="4356100" cy="2465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indent="-361950" defTabSz="714375">
              <a:spcBef>
                <a:spcPct val="50000"/>
              </a:spcBef>
              <a:buFontTx/>
              <a:buChar char="•"/>
            </a:pPr>
            <a:r>
              <a:rPr lang="sv-SE" dirty="0" smtClean="0">
                <a:solidFill>
                  <a:srgbClr val="000000"/>
                </a:solidFill>
              </a:rPr>
              <a:t>Q represents the cut-off frequency </a:t>
            </a:r>
          </a:p>
          <a:p>
            <a:pPr marL="361950" indent="-361950" defTabSz="714375">
              <a:spcBef>
                <a:spcPct val="50000"/>
              </a:spcBef>
              <a:buFontTx/>
              <a:buChar char="•"/>
            </a:pPr>
            <a:r>
              <a:rPr lang="sv-SE" i="1" dirty="0" smtClean="0">
                <a:solidFill>
                  <a:srgbClr val="000000"/>
                </a:solidFill>
              </a:rPr>
              <a:t>ka</a:t>
            </a:r>
            <a:r>
              <a:rPr lang="sv-SE" dirty="0" smtClean="0">
                <a:solidFill>
                  <a:srgbClr val="000000"/>
                </a:solidFill>
              </a:rPr>
              <a:t> = 1 relates the gradual cut-off for the first spherical modes to the cut-off frequency for small antennas</a:t>
            </a:r>
            <a:endParaRPr lang="en-GB" dirty="0" smtClean="0">
              <a:solidFill>
                <a:srgbClr val="00000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42082" y="1724553"/>
            <a:ext cx="4681537" cy="3503613"/>
            <a:chOff x="142082" y="1724553"/>
            <a:chExt cx="4681537" cy="3503613"/>
          </a:xfrm>
        </p:grpSpPr>
        <p:pic>
          <p:nvPicPr>
            <p:cNvPr id="11" name="Picture 10" descr="fig5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082" y="1724553"/>
              <a:ext cx="4681537" cy="3503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 rot="-5400000">
              <a:off x="-757236" y="3098008"/>
              <a:ext cx="2165350" cy="36671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dirty="0" smtClean="0">
                  <a:solidFill>
                    <a:srgbClr val="000000"/>
                  </a:solidFill>
                </a:rPr>
                <a:t>Mismatch factor (dB)</a:t>
              </a:r>
              <a:endParaRPr lang="en-GB" sz="1800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30237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9388" y="1125538"/>
            <a:ext cx="4464050" cy="1370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dirty="0" smtClean="0">
                <a:solidFill>
                  <a:srgbClr val="000000"/>
                </a:solidFill>
              </a:rPr>
              <a:t>The bandwidth can be increased by using multiple resonances.</a:t>
            </a:r>
          </a:p>
          <a:p>
            <a:pPr>
              <a:spcBef>
                <a:spcPct val="50000"/>
              </a:spcBef>
            </a:pPr>
            <a:endParaRPr lang="en-GB" dirty="0" smtClean="0">
              <a:solidFill>
                <a:srgbClr val="000000"/>
              </a:solidFill>
              <a:latin typeface="Times" pitchFamily="18" charset="0"/>
            </a:endParaRPr>
          </a:p>
        </p:txBody>
      </p:sp>
      <p:pic>
        <p:nvPicPr>
          <p:cNvPr id="5" name="Picture 7" descr="P21200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125538"/>
            <a:ext cx="28082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50825" y="1989138"/>
            <a:ext cx="4968875" cy="1311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/>
            <a:r>
              <a:rPr lang="sv-SE" sz="2000" dirty="0" smtClean="0">
                <a:solidFill>
                  <a:srgbClr val="000000"/>
                </a:solidFill>
              </a:rPr>
              <a:t>Examples:</a:t>
            </a:r>
          </a:p>
          <a:p>
            <a:pPr marL="266700" indent="-266700">
              <a:buFontTx/>
              <a:buChar char="•"/>
            </a:pPr>
            <a:r>
              <a:rPr lang="sv-SE" sz="2000" b="1" dirty="0" smtClean="0">
                <a:solidFill>
                  <a:srgbClr val="000000"/>
                </a:solidFill>
              </a:rPr>
              <a:t>The log-periodic dipole array</a:t>
            </a:r>
          </a:p>
          <a:p>
            <a:pPr marL="266700" indent="-266700">
              <a:buFontTx/>
              <a:buChar char="•"/>
            </a:pPr>
            <a:r>
              <a:rPr lang="sv-SE" sz="2000" b="1" dirty="0" smtClean="0">
                <a:solidFill>
                  <a:srgbClr val="000000"/>
                </a:solidFill>
              </a:rPr>
              <a:t>The 11 –antenna</a:t>
            </a:r>
            <a:r>
              <a:rPr lang="sv-SE" sz="2000" dirty="0" smtClean="0">
                <a:solidFill>
                  <a:srgbClr val="000000"/>
                </a:solidFill>
              </a:rPr>
              <a:t>. The BW is increased by adding elements, the </a:t>
            </a:r>
            <a:r>
              <a:rPr lang="sv-SE" sz="2000" b="1" dirty="0" smtClean="0">
                <a:solidFill>
                  <a:srgbClr val="000000"/>
                </a:solidFill>
              </a:rPr>
              <a:t>volume is constant</a:t>
            </a:r>
            <a:r>
              <a:rPr lang="sv-SE" sz="2000" dirty="0" smtClean="0">
                <a:solidFill>
                  <a:srgbClr val="000000"/>
                </a:solidFill>
              </a:rPr>
              <a:t>!</a:t>
            </a:r>
            <a:endParaRPr lang="en-GB" sz="2000" dirty="0" smtClean="0">
              <a:solidFill>
                <a:srgbClr val="000000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Multiple resonance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179388" y="3429000"/>
            <a:ext cx="1366837" cy="2378075"/>
            <a:chOff x="4332" y="2205"/>
            <a:chExt cx="861" cy="1498"/>
          </a:xfrm>
        </p:grpSpPr>
        <p:sp>
          <p:nvSpPr>
            <p:cNvPr id="9" name="Line 15"/>
            <p:cNvSpPr>
              <a:spLocks noChangeShapeType="1"/>
            </p:cNvSpPr>
            <p:nvPr/>
          </p:nvSpPr>
          <p:spPr bwMode="auto">
            <a:xfrm flipV="1">
              <a:off x="5193" y="2205"/>
              <a:ext cx="0" cy="681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 flipV="1">
              <a:off x="5193" y="3022"/>
              <a:ext cx="0" cy="681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 flipV="1">
              <a:off x="4830" y="2341"/>
              <a:ext cx="0" cy="546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2" name="Line 18"/>
            <p:cNvSpPr>
              <a:spLocks noChangeShapeType="1"/>
            </p:cNvSpPr>
            <p:nvPr/>
          </p:nvSpPr>
          <p:spPr bwMode="auto">
            <a:xfrm flipV="1">
              <a:off x="4830" y="3022"/>
              <a:ext cx="0" cy="500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 flipV="1">
              <a:off x="4558" y="2523"/>
              <a:ext cx="0" cy="363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 flipV="1">
              <a:off x="4558" y="3022"/>
              <a:ext cx="0" cy="363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flipV="1">
              <a:off x="4332" y="2659"/>
              <a:ext cx="0" cy="227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6" name="Line 25"/>
            <p:cNvSpPr>
              <a:spLocks noChangeShapeType="1"/>
            </p:cNvSpPr>
            <p:nvPr/>
          </p:nvSpPr>
          <p:spPr bwMode="auto">
            <a:xfrm flipV="1">
              <a:off x="4332" y="3022"/>
              <a:ext cx="0" cy="227"/>
            </a:xfrm>
            <a:prstGeom prst="line">
              <a:avLst/>
            </a:prstGeom>
            <a:noFill/>
            <a:ln w="635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7" name="Line 26"/>
            <p:cNvSpPr>
              <a:spLocks noChangeShapeType="1"/>
            </p:cNvSpPr>
            <p:nvPr/>
          </p:nvSpPr>
          <p:spPr bwMode="auto">
            <a:xfrm flipV="1">
              <a:off x="4332" y="2886"/>
              <a:ext cx="226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8" name="Line 27"/>
            <p:cNvSpPr>
              <a:spLocks noChangeShapeType="1"/>
            </p:cNvSpPr>
            <p:nvPr/>
          </p:nvSpPr>
          <p:spPr bwMode="auto">
            <a:xfrm flipV="1">
              <a:off x="4830" y="2886"/>
              <a:ext cx="363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19" name="Line 28"/>
            <p:cNvSpPr>
              <a:spLocks noChangeShapeType="1"/>
            </p:cNvSpPr>
            <p:nvPr/>
          </p:nvSpPr>
          <p:spPr bwMode="auto">
            <a:xfrm>
              <a:off x="4830" y="2886"/>
              <a:ext cx="363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0" name="Line 29"/>
            <p:cNvSpPr>
              <a:spLocks noChangeShapeType="1"/>
            </p:cNvSpPr>
            <p:nvPr/>
          </p:nvSpPr>
          <p:spPr bwMode="auto">
            <a:xfrm>
              <a:off x="4558" y="2886"/>
              <a:ext cx="272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1" name="Line 30"/>
            <p:cNvSpPr>
              <a:spLocks noChangeShapeType="1"/>
            </p:cNvSpPr>
            <p:nvPr/>
          </p:nvSpPr>
          <p:spPr bwMode="auto">
            <a:xfrm flipH="1">
              <a:off x="4558" y="2886"/>
              <a:ext cx="272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2" name="Line 31"/>
            <p:cNvSpPr>
              <a:spLocks noChangeShapeType="1"/>
            </p:cNvSpPr>
            <p:nvPr/>
          </p:nvSpPr>
          <p:spPr bwMode="auto">
            <a:xfrm flipH="1" flipV="1">
              <a:off x="4332" y="2886"/>
              <a:ext cx="226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pic>
        <p:nvPicPr>
          <p:cNvPr id="23" name="Picture 33"/>
          <p:cNvPicPr>
            <a:picLocks noChangeAspect="1" noChangeArrowheads="1"/>
          </p:cNvPicPr>
          <p:nvPr/>
        </p:nvPicPr>
        <p:blipFill>
          <a:blip r:embed="rId4" cstate="print"/>
          <a:srcRect t="2124" r="6024"/>
          <a:stretch>
            <a:fillRect/>
          </a:stretch>
        </p:blipFill>
        <p:spPr bwMode="auto">
          <a:xfrm>
            <a:off x="5580063" y="3429000"/>
            <a:ext cx="338455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2268538" y="3716338"/>
            <a:ext cx="2951162" cy="1727200"/>
            <a:chOff x="2064" y="2251"/>
            <a:chExt cx="3311" cy="1633"/>
          </a:xfrm>
        </p:grpSpPr>
        <p:grpSp>
          <p:nvGrpSpPr>
            <p:cNvPr id="25" name="Group 12"/>
            <p:cNvGrpSpPr>
              <a:grpSpLocks/>
            </p:cNvGrpSpPr>
            <p:nvPr/>
          </p:nvGrpSpPr>
          <p:grpSpPr bwMode="auto">
            <a:xfrm>
              <a:off x="2064" y="2432"/>
              <a:ext cx="3221" cy="1225"/>
              <a:chOff x="793" y="1026"/>
              <a:chExt cx="4355" cy="1996"/>
            </a:xfrm>
          </p:grpSpPr>
          <p:grpSp>
            <p:nvGrpSpPr>
              <p:cNvPr id="28" name="Group 13"/>
              <p:cNvGrpSpPr>
                <a:grpSpLocks noChangeAspect="1"/>
              </p:cNvGrpSpPr>
              <p:nvPr/>
            </p:nvGrpSpPr>
            <p:grpSpPr bwMode="auto">
              <a:xfrm>
                <a:off x="793" y="1026"/>
                <a:ext cx="4355" cy="1980"/>
                <a:chOff x="1460" y="3073"/>
                <a:chExt cx="3891" cy="1772"/>
              </a:xfrm>
            </p:grpSpPr>
            <p:grpSp>
              <p:nvGrpSpPr>
                <p:cNvPr id="38" name="Group 14"/>
                <p:cNvGrpSpPr>
                  <a:grpSpLocks noChangeAspect="1"/>
                </p:cNvGrpSpPr>
                <p:nvPr/>
              </p:nvGrpSpPr>
              <p:grpSpPr bwMode="auto">
                <a:xfrm>
                  <a:off x="1460" y="3735"/>
                  <a:ext cx="291" cy="662"/>
                  <a:chOff x="2111" y="3990"/>
                  <a:chExt cx="291" cy="662"/>
                </a:xfrm>
              </p:grpSpPr>
              <p:sp>
                <p:nvSpPr>
                  <p:cNvPr id="143" name="Freeform 15"/>
                  <p:cNvSpPr>
                    <a:spLocks noChangeAspect="1"/>
                  </p:cNvSpPr>
                  <p:nvPr/>
                </p:nvSpPr>
                <p:spPr bwMode="auto">
                  <a:xfrm>
                    <a:off x="2125" y="4058"/>
                    <a:ext cx="198" cy="266"/>
                  </a:xfrm>
                  <a:custGeom>
                    <a:avLst/>
                    <a:gdLst>
                      <a:gd name="T0" fmla="*/ 0 w 259"/>
                      <a:gd name="T1" fmla="*/ 22 h 333"/>
                      <a:gd name="T2" fmla="*/ 0 w 259"/>
                      <a:gd name="T3" fmla="*/ 0 h 333"/>
                      <a:gd name="T4" fmla="*/ 11 w 259"/>
                      <a:gd name="T5" fmla="*/ 0 h 333"/>
                      <a:gd name="T6" fmla="*/ 0 60000 65536"/>
                      <a:gd name="T7" fmla="*/ 0 60000 65536"/>
                      <a:gd name="T8" fmla="*/ 0 60000 65536"/>
                      <a:gd name="T9" fmla="*/ 0 w 259"/>
                      <a:gd name="T10" fmla="*/ 0 h 333"/>
                      <a:gd name="T11" fmla="*/ 259 w 259"/>
                      <a:gd name="T12" fmla="*/ 333 h 33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59" h="333">
                        <a:moveTo>
                          <a:pt x="0" y="333"/>
                        </a:moveTo>
                        <a:lnTo>
                          <a:pt x="0" y="0"/>
                        </a:lnTo>
                        <a:lnTo>
                          <a:pt x="259" y="0"/>
                        </a:lnTo>
                      </a:path>
                    </a:pathLst>
                  </a:custGeom>
                  <a:noFill/>
                  <a:ln w="2032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44" name="Freeform 16"/>
                  <p:cNvSpPr>
                    <a:spLocks noChangeAspect="1"/>
                  </p:cNvSpPr>
                  <p:nvPr/>
                </p:nvSpPr>
                <p:spPr bwMode="auto">
                  <a:xfrm>
                    <a:off x="2223" y="3990"/>
                    <a:ext cx="127" cy="134"/>
                  </a:xfrm>
                  <a:custGeom>
                    <a:avLst/>
                    <a:gdLst>
                      <a:gd name="T0" fmla="*/ 0 w 165"/>
                      <a:gd name="T1" fmla="*/ 11 h 168"/>
                      <a:gd name="T2" fmla="*/ 7 w 165"/>
                      <a:gd name="T3" fmla="*/ 6 h 168"/>
                      <a:gd name="T4" fmla="*/ 0 w 165"/>
                      <a:gd name="T5" fmla="*/ 0 h 168"/>
                      <a:gd name="T6" fmla="*/ 0 60000 65536"/>
                      <a:gd name="T7" fmla="*/ 0 60000 65536"/>
                      <a:gd name="T8" fmla="*/ 0 60000 65536"/>
                      <a:gd name="T9" fmla="*/ 0 w 165"/>
                      <a:gd name="T10" fmla="*/ 0 h 168"/>
                      <a:gd name="T11" fmla="*/ 165 w 165"/>
                      <a:gd name="T12" fmla="*/ 168 h 16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65" h="168">
                        <a:moveTo>
                          <a:pt x="0" y="168"/>
                        </a:moveTo>
                        <a:lnTo>
                          <a:pt x="165" y="8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032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45" name="Freeform 17"/>
                  <p:cNvSpPr>
                    <a:spLocks noChangeAspect="1"/>
                  </p:cNvSpPr>
                  <p:nvPr/>
                </p:nvSpPr>
                <p:spPr bwMode="auto">
                  <a:xfrm>
                    <a:off x="2127" y="4484"/>
                    <a:ext cx="81" cy="106"/>
                  </a:xfrm>
                  <a:custGeom>
                    <a:avLst/>
                    <a:gdLst>
                      <a:gd name="T0" fmla="*/ 0 w 106"/>
                      <a:gd name="T1" fmla="*/ 9 h 133"/>
                      <a:gd name="T2" fmla="*/ 0 w 106"/>
                      <a:gd name="T3" fmla="*/ 8 h 133"/>
                      <a:gd name="T4" fmla="*/ 3 w 106"/>
                      <a:gd name="T5" fmla="*/ 2 h 133"/>
                      <a:gd name="T6" fmla="*/ 3 w 106"/>
                      <a:gd name="T7" fmla="*/ 2 h 133"/>
                      <a:gd name="T8" fmla="*/ 3 w 106"/>
                      <a:gd name="T9" fmla="*/ 2 h 133"/>
                      <a:gd name="T10" fmla="*/ 2 w 106"/>
                      <a:gd name="T11" fmla="*/ 2 h 133"/>
                      <a:gd name="T12" fmla="*/ 2 w 106"/>
                      <a:gd name="T13" fmla="*/ 0 h 133"/>
                      <a:gd name="T14" fmla="*/ 4 w 106"/>
                      <a:gd name="T15" fmla="*/ 0 h 133"/>
                      <a:gd name="T16" fmla="*/ 4 w 106"/>
                      <a:gd name="T17" fmla="*/ 2 h 133"/>
                      <a:gd name="T18" fmla="*/ 2 w 106"/>
                      <a:gd name="T19" fmla="*/ 7 h 133"/>
                      <a:gd name="T20" fmla="*/ 2 w 106"/>
                      <a:gd name="T21" fmla="*/ 8 h 133"/>
                      <a:gd name="T22" fmla="*/ 4 w 106"/>
                      <a:gd name="T23" fmla="*/ 8 h 133"/>
                      <a:gd name="T24" fmla="*/ 4 w 106"/>
                      <a:gd name="T25" fmla="*/ 9 h 133"/>
                      <a:gd name="T26" fmla="*/ 0 w 106"/>
                      <a:gd name="T27" fmla="*/ 9 h 133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106"/>
                      <a:gd name="T43" fmla="*/ 0 h 133"/>
                      <a:gd name="T44" fmla="*/ 106 w 106"/>
                      <a:gd name="T45" fmla="*/ 133 h 133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106" h="133">
                        <a:moveTo>
                          <a:pt x="0" y="133"/>
                        </a:moveTo>
                        <a:lnTo>
                          <a:pt x="0" y="118"/>
                        </a:lnTo>
                        <a:lnTo>
                          <a:pt x="67" y="33"/>
                        </a:lnTo>
                        <a:lnTo>
                          <a:pt x="76" y="24"/>
                        </a:lnTo>
                        <a:lnTo>
                          <a:pt x="82" y="15"/>
                        </a:lnTo>
                        <a:lnTo>
                          <a:pt x="8" y="15"/>
                        </a:lnTo>
                        <a:lnTo>
                          <a:pt x="8" y="0"/>
                        </a:lnTo>
                        <a:lnTo>
                          <a:pt x="103" y="0"/>
                        </a:lnTo>
                        <a:lnTo>
                          <a:pt x="103" y="15"/>
                        </a:lnTo>
                        <a:lnTo>
                          <a:pt x="29" y="109"/>
                        </a:lnTo>
                        <a:lnTo>
                          <a:pt x="20" y="118"/>
                        </a:lnTo>
                        <a:lnTo>
                          <a:pt x="106" y="118"/>
                        </a:lnTo>
                        <a:lnTo>
                          <a:pt x="106" y="133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46" name="Freeform 18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2221" y="4484"/>
                    <a:ext cx="14" cy="106"/>
                  </a:xfrm>
                  <a:custGeom>
                    <a:avLst/>
                    <a:gdLst>
                      <a:gd name="T0" fmla="*/ 0 w 18"/>
                      <a:gd name="T1" fmla="*/ 2 h 133"/>
                      <a:gd name="T2" fmla="*/ 0 w 18"/>
                      <a:gd name="T3" fmla="*/ 0 h 133"/>
                      <a:gd name="T4" fmla="*/ 2 w 18"/>
                      <a:gd name="T5" fmla="*/ 0 h 133"/>
                      <a:gd name="T6" fmla="*/ 2 w 18"/>
                      <a:gd name="T7" fmla="*/ 2 h 133"/>
                      <a:gd name="T8" fmla="*/ 0 w 18"/>
                      <a:gd name="T9" fmla="*/ 2 h 133"/>
                      <a:gd name="T10" fmla="*/ 0 w 18"/>
                      <a:gd name="T11" fmla="*/ 9 h 133"/>
                      <a:gd name="T12" fmla="*/ 0 w 18"/>
                      <a:gd name="T13" fmla="*/ 2 h 133"/>
                      <a:gd name="T14" fmla="*/ 2 w 18"/>
                      <a:gd name="T15" fmla="*/ 2 h 133"/>
                      <a:gd name="T16" fmla="*/ 2 w 18"/>
                      <a:gd name="T17" fmla="*/ 9 h 133"/>
                      <a:gd name="T18" fmla="*/ 0 w 18"/>
                      <a:gd name="T19" fmla="*/ 9 h 1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8"/>
                      <a:gd name="T31" fmla="*/ 0 h 133"/>
                      <a:gd name="T32" fmla="*/ 18 w 18"/>
                      <a:gd name="T33" fmla="*/ 133 h 1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8" h="133">
                        <a:moveTo>
                          <a:pt x="0" y="18"/>
                        </a:move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8" y="18"/>
                        </a:lnTo>
                        <a:lnTo>
                          <a:pt x="0" y="18"/>
                        </a:lnTo>
                        <a:close/>
                        <a:moveTo>
                          <a:pt x="0" y="133"/>
                        </a:moveTo>
                        <a:lnTo>
                          <a:pt x="0" y="36"/>
                        </a:lnTo>
                        <a:lnTo>
                          <a:pt x="18" y="36"/>
                        </a:lnTo>
                        <a:lnTo>
                          <a:pt x="18" y="133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47" name="Freeform 19"/>
                  <p:cNvSpPr>
                    <a:spLocks noChangeAspect="1"/>
                  </p:cNvSpPr>
                  <p:nvPr/>
                </p:nvSpPr>
                <p:spPr bwMode="auto">
                  <a:xfrm>
                    <a:off x="2253" y="4513"/>
                    <a:ext cx="58" cy="77"/>
                  </a:xfrm>
                  <a:custGeom>
                    <a:avLst/>
                    <a:gdLst>
                      <a:gd name="T0" fmla="*/ 0 w 76"/>
                      <a:gd name="T1" fmla="*/ 6 h 97"/>
                      <a:gd name="T2" fmla="*/ 0 w 76"/>
                      <a:gd name="T3" fmla="*/ 0 h 97"/>
                      <a:gd name="T4" fmla="*/ 2 w 76"/>
                      <a:gd name="T5" fmla="*/ 0 h 97"/>
                      <a:gd name="T6" fmla="*/ 2 w 76"/>
                      <a:gd name="T7" fmla="*/ 2 h 97"/>
                      <a:gd name="T8" fmla="*/ 2 w 76"/>
                      <a:gd name="T9" fmla="*/ 2 h 97"/>
                      <a:gd name="T10" fmla="*/ 2 w 76"/>
                      <a:gd name="T11" fmla="*/ 0 h 97"/>
                      <a:gd name="T12" fmla="*/ 2 w 76"/>
                      <a:gd name="T13" fmla="*/ 0 h 97"/>
                      <a:gd name="T14" fmla="*/ 2 w 76"/>
                      <a:gd name="T15" fmla="*/ 0 h 97"/>
                      <a:gd name="T16" fmla="*/ 2 w 76"/>
                      <a:gd name="T17" fmla="*/ 2 h 97"/>
                      <a:gd name="T18" fmla="*/ 3 w 76"/>
                      <a:gd name="T19" fmla="*/ 2 h 97"/>
                      <a:gd name="T20" fmla="*/ 3 w 76"/>
                      <a:gd name="T21" fmla="*/ 2 h 97"/>
                      <a:gd name="T22" fmla="*/ 3 w 76"/>
                      <a:gd name="T23" fmla="*/ 2 h 97"/>
                      <a:gd name="T24" fmla="*/ 3 w 76"/>
                      <a:gd name="T25" fmla="*/ 2 h 97"/>
                      <a:gd name="T26" fmla="*/ 3 w 76"/>
                      <a:gd name="T27" fmla="*/ 2 h 97"/>
                      <a:gd name="T28" fmla="*/ 3 w 76"/>
                      <a:gd name="T29" fmla="*/ 2 h 97"/>
                      <a:gd name="T30" fmla="*/ 3 w 76"/>
                      <a:gd name="T31" fmla="*/ 6 h 97"/>
                      <a:gd name="T32" fmla="*/ 2 w 76"/>
                      <a:gd name="T33" fmla="*/ 6 h 97"/>
                      <a:gd name="T34" fmla="*/ 2 w 76"/>
                      <a:gd name="T35" fmla="*/ 2 h 97"/>
                      <a:gd name="T36" fmla="*/ 2 w 76"/>
                      <a:gd name="T37" fmla="*/ 2 h 97"/>
                      <a:gd name="T38" fmla="*/ 2 w 76"/>
                      <a:gd name="T39" fmla="*/ 2 h 97"/>
                      <a:gd name="T40" fmla="*/ 2 w 76"/>
                      <a:gd name="T41" fmla="*/ 2 h 97"/>
                      <a:gd name="T42" fmla="*/ 2 w 76"/>
                      <a:gd name="T43" fmla="*/ 2 h 97"/>
                      <a:gd name="T44" fmla="*/ 2 w 76"/>
                      <a:gd name="T45" fmla="*/ 2 h 97"/>
                      <a:gd name="T46" fmla="*/ 2 w 76"/>
                      <a:gd name="T47" fmla="*/ 2 h 97"/>
                      <a:gd name="T48" fmla="*/ 2 w 76"/>
                      <a:gd name="T49" fmla="*/ 2 h 97"/>
                      <a:gd name="T50" fmla="*/ 2 w 76"/>
                      <a:gd name="T51" fmla="*/ 2 h 97"/>
                      <a:gd name="T52" fmla="*/ 2 w 76"/>
                      <a:gd name="T53" fmla="*/ 2 h 97"/>
                      <a:gd name="T54" fmla="*/ 2 w 76"/>
                      <a:gd name="T55" fmla="*/ 2 h 97"/>
                      <a:gd name="T56" fmla="*/ 2 w 76"/>
                      <a:gd name="T57" fmla="*/ 3 h 97"/>
                      <a:gd name="T58" fmla="*/ 2 w 76"/>
                      <a:gd name="T59" fmla="*/ 6 h 97"/>
                      <a:gd name="T60" fmla="*/ 0 w 76"/>
                      <a:gd name="T61" fmla="*/ 6 h 97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76"/>
                      <a:gd name="T94" fmla="*/ 0 h 97"/>
                      <a:gd name="T95" fmla="*/ 76 w 76"/>
                      <a:gd name="T96" fmla="*/ 97 h 97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76" h="97">
                        <a:moveTo>
                          <a:pt x="0" y="97"/>
                        </a:moveTo>
                        <a:lnTo>
                          <a:pt x="0" y="0"/>
                        </a:lnTo>
                        <a:lnTo>
                          <a:pt x="17" y="0"/>
                        </a:lnTo>
                        <a:lnTo>
                          <a:pt x="17" y="14"/>
                        </a:lnTo>
                        <a:lnTo>
                          <a:pt x="26" y="6"/>
                        </a:lnTo>
                        <a:lnTo>
                          <a:pt x="35" y="0"/>
                        </a:lnTo>
                        <a:lnTo>
                          <a:pt x="47" y="0"/>
                        </a:lnTo>
                        <a:lnTo>
                          <a:pt x="53" y="0"/>
                        </a:lnTo>
                        <a:lnTo>
                          <a:pt x="62" y="3"/>
                        </a:lnTo>
                        <a:lnTo>
                          <a:pt x="67" y="6"/>
                        </a:lnTo>
                        <a:lnTo>
                          <a:pt x="70" y="11"/>
                        </a:lnTo>
                        <a:lnTo>
                          <a:pt x="73" y="14"/>
                        </a:lnTo>
                        <a:lnTo>
                          <a:pt x="76" y="23"/>
                        </a:lnTo>
                        <a:lnTo>
                          <a:pt x="76" y="29"/>
                        </a:lnTo>
                        <a:lnTo>
                          <a:pt x="76" y="38"/>
                        </a:lnTo>
                        <a:lnTo>
                          <a:pt x="76" y="97"/>
                        </a:lnTo>
                        <a:lnTo>
                          <a:pt x="59" y="97"/>
                        </a:lnTo>
                        <a:lnTo>
                          <a:pt x="59" y="41"/>
                        </a:lnTo>
                        <a:lnTo>
                          <a:pt x="59" y="32"/>
                        </a:lnTo>
                        <a:lnTo>
                          <a:pt x="56" y="26"/>
                        </a:lnTo>
                        <a:lnTo>
                          <a:pt x="56" y="20"/>
                        </a:lnTo>
                        <a:lnTo>
                          <a:pt x="50" y="17"/>
                        </a:lnTo>
                        <a:lnTo>
                          <a:pt x="47" y="14"/>
                        </a:lnTo>
                        <a:lnTo>
                          <a:pt x="41" y="14"/>
                        </a:lnTo>
                        <a:lnTo>
                          <a:pt x="32" y="17"/>
                        </a:lnTo>
                        <a:lnTo>
                          <a:pt x="23" y="20"/>
                        </a:lnTo>
                        <a:lnTo>
                          <a:pt x="20" y="26"/>
                        </a:lnTo>
                        <a:lnTo>
                          <a:pt x="17" y="35"/>
                        </a:lnTo>
                        <a:lnTo>
                          <a:pt x="17" y="47"/>
                        </a:lnTo>
                        <a:lnTo>
                          <a:pt x="17" y="97"/>
                        </a:lnTo>
                        <a:lnTo>
                          <a:pt x="0" y="9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48" name="Rectangle 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111" y="4364"/>
                    <a:ext cx="275" cy="28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graphicFrame>
                <p:nvGraphicFramePr>
                  <p:cNvPr id="149" name="Object 21"/>
                  <p:cNvGraphicFramePr>
                    <a:graphicFrameLocks noChangeAspect="1"/>
                  </p:cNvGraphicFramePr>
                  <p:nvPr/>
                </p:nvGraphicFramePr>
                <p:xfrm>
                  <a:off x="2111" y="4364"/>
                  <a:ext cx="291" cy="28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793932" name="Equation" r:id="rId5" imgW="215640" imgH="228600" progId="Equation.DSMT4">
                          <p:embed/>
                        </p:oleObj>
                      </mc:Choice>
                      <mc:Fallback>
                        <p:oleObj name="Equation" r:id="rId5" imgW="215640" imgH="22860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111" y="4364"/>
                                <a:ext cx="291" cy="28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39" name="Line 22"/>
                <p:cNvSpPr>
                  <a:spLocks noChangeAspect="1" noChangeShapeType="1"/>
                </p:cNvSpPr>
                <p:nvPr/>
              </p:nvSpPr>
              <p:spPr bwMode="auto">
                <a:xfrm>
                  <a:off x="1931" y="3104"/>
                  <a:ext cx="342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oval" w="med" len="med"/>
                  <a:tailEnd type="oval" w="med" len="med"/>
                </a:ln>
              </p:spPr>
              <p:txBody>
                <a:bodyPr/>
                <a:lstStyle/>
                <a:p>
                  <a:endParaRPr lang="en-US" smtClean="0">
                    <a:solidFill>
                      <a:srgbClr val="000000"/>
                    </a:solidFill>
                    <a:latin typeface="Times" pitchFamily="18" charset="0"/>
                  </a:endParaRPr>
                </a:p>
              </p:txBody>
            </p:sp>
            <p:grpSp>
              <p:nvGrpSpPr>
                <p:cNvPr id="40" name="Group 23"/>
                <p:cNvGrpSpPr>
                  <a:grpSpLocks noChangeAspect="1"/>
                </p:cNvGrpSpPr>
                <p:nvPr/>
              </p:nvGrpSpPr>
              <p:grpSpPr bwMode="auto">
                <a:xfrm>
                  <a:off x="2602" y="3074"/>
                  <a:ext cx="769" cy="1771"/>
                  <a:chOff x="3682" y="4005"/>
                  <a:chExt cx="769" cy="1771"/>
                </a:xfrm>
              </p:grpSpPr>
              <p:sp>
                <p:nvSpPr>
                  <p:cNvPr id="110" name="Rectangle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1" name="Rectangle 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noFill/>
                  <a:ln w="1143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2" name="Line 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24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3" name="Line 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615"/>
                    <a:ext cx="0" cy="161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4" name="Rectangle 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4868"/>
                    <a:ext cx="101" cy="215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5" name="Line 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08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6" name="Freeform 30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4868"/>
                    <a:ext cx="88" cy="107"/>
                  </a:xfrm>
                  <a:custGeom>
                    <a:avLst/>
                    <a:gdLst>
                      <a:gd name="T0" fmla="*/ 0 w 115"/>
                      <a:gd name="T1" fmla="*/ 10 h 133"/>
                      <a:gd name="T2" fmla="*/ 0 w 115"/>
                      <a:gd name="T3" fmla="*/ 0 h 133"/>
                      <a:gd name="T4" fmla="*/ 2 w 115"/>
                      <a:gd name="T5" fmla="*/ 0 h 133"/>
                      <a:gd name="T6" fmla="*/ 3 w 115"/>
                      <a:gd name="T7" fmla="*/ 0 h 133"/>
                      <a:gd name="T8" fmla="*/ 4 w 115"/>
                      <a:gd name="T9" fmla="*/ 2 h 133"/>
                      <a:gd name="T10" fmla="*/ 4 w 115"/>
                      <a:gd name="T11" fmla="*/ 2 h 133"/>
                      <a:gd name="T12" fmla="*/ 4 w 115"/>
                      <a:gd name="T13" fmla="*/ 2 h 133"/>
                      <a:gd name="T14" fmla="*/ 4 w 115"/>
                      <a:gd name="T15" fmla="*/ 2 h 133"/>
                      <a:gd name="T16" fmla="*/ 4 w 115"/>
                      <a:gd name="T17" fmla="*/ 2 h 133"/>
                      <a:gd name="T18" fmla="*/ 4 w 115"/>
                      <a:gd name="T19" fmla="*/ 3 h 133"/>
                      <a:gd name="T20" fmla="*/ 4 w 115"/>
                      <a:gd name="T21" fmla="*/ 4 h 133"/>
                      <a:gd name="T22" fmla="*/ 4 w 115"/>
                      <a:gd name="T23" fmla="*/ 4 h 133"/>
                      <a:gd name="T24" fmla="*/ 4 w 115"/>
                      <a:gd name="T25" fmla="*/ 5 h 133"/>
                      <a:gd name="T26" fmla="*/ 3 w 115"/>
                      <a:gd name="T27" fmla="*/ 5 h 133"/>
                      <a:gd name="T28" fmla="*/ 3 w 115"/>
                      <a:gd name="T29" fmla="*/ 5 h 133"/>
                      <a:gd name="T30" fmla="*/ 3 w 115"/>
                      <a:gd name="T31" fmla="*/ 5 h 133"/>
                      <a:gd name="T32" fmla="*/ 3 w 115"/>
                      <a:gd name="T33" fmla="*/ 6 h 133"/>
                      <a:gd name="T34" fmla="*/ 4 w 115"/>
                      <a:gd name="T35" fmla="*/ 6 h 133"/>
                      <a:gd name="T36" fmla="*/ 4 w 115"/>
                      <a:gd name="T37" fmla="*/ 7 h 133"/>
                      <a:gd name="T38" fmla="*/ 5 w 115"/>
                      <a:gd name="T39" fmla="*/ 10 h 133"/>
                      <a:gd name="T40" fmla="*/ 4 w 115"/>
                      <a:gd name="T41" fmla="*/ 10 h 133"/>
                      <a:gd name="T42" fmla="*/ 3 w 115"/>
                      <a:gd name="T43" fmla="*/ 8 h 133"/>
                      <a:gd name="T44" fmla="*/ 3 w 115"/>
                      <a:gd name="T45" fmla="*/ 6 h 133"/>
                      <a:gd name="T46" fmla="*/ 3 w 115"/>
                      <a:gd name="T47" fmla="*/ 6 h 133"/>
                      <a:gd name="T48" fmla="*/ 2 w 115"/>
                      <a:gd name="T49" fmla="*/ 6 h 133"/>
                      <a:gd name="T50" fmla="*/ 2 w 115"/>
                      <a:gd name="T51" fmla="*/ 6 h 133"/>
                      <a:gd name="T52" fmla="*/ 2 w 115"/>
                      <a:gd name="T53" fmla="*/ 5 h 133"/>
                      <a:gd name="T54" fmla="*/ 2 w 115"/>
                      <a:gd name="T55" fmla="*/ 5 h 133"/>
                      <a:gd name="T56" fmla="*/ 2 w 115"/>
                      <a:gd name="T57" fmla="*/ 5 h 133"/>
                      <a:gd name="T58" fmla="*/ 2 w 115"/>
                      <a:gd name="T59" fmla="*/ 5 h 133"/>
                      <a:gd name="T60" fmla="*/ 2 w 115"/>
                      <a:gd name="T61" fmla="*/ 5 h 133"/>
                      <a:gd name="T62" fmla="*/ 2 w 115"/>
                      <a:gd name="T63" fmla="*/ 10 h 133"/>
                      <a:gd name="T64" fmla="*/ 0 w 115"/>
                      <a:gd name="T65" fmla="*/ 10 h 133"/>
                      <a:gd name="T66" fmla="*/ 2 w 115"/>
                      <a:gd name="T67" fmla="*/ 4 h 133"/>
                      <a:gd name="T68" fmla="*/ 2 w 115"/>
                      <a:gd name="T69" fmla="*/ 4 h 133"/>
                      <a:gd name="T70" fmla="*/ 3 w 115"/>
                      <a:gd name="T71" fmla="*/ 4 h 133"/>
                      <a:gd name="T72" fmla="*/ 3 w 115"/>
                      <a:gd name="T73" fmla="*/ 4 h 133"/>
                      <a:gd name="T74" fmla="*/ 3 w 115"/>
                      <a:gd name="T75" fmla="*/ 4 h 133"/>
                      <a:gd name="T76" fmla="*/ 3 w 115"/>
                      <a:gd name="T77" fmla="*/ 3 h 133"/>
                      <a:gd name="T78" fmla="*/ 4 w 115"/>
                      <a:gd name="T79" fmla="*/ 3 h 133"/>
                      <a:gd name="T80" fmla="*/ 4 w 115"/>
                      <a:gd name="T81" fmla="*/ 2 h 133"/>
                      <a:gd name="T82" fmla="*/ 4 w 115"/>
                      <a:gd name="T83" fmla="*/ 2 h 133"/>
                      <a:gd name="T84" fmla="*/ 3 w 115"/>
                      <a:gd name="T85" fmla="*/ 2 h 133"/>
                      <a:gd name="T86" fmla="*/ 3 w 115"/>
                      <a:gd name="T87" fmla="*/ 2 h 133"/>
                      <a:gd name="T88" fmla="*/ 3 w 115"/>
                      <a:gd name="T89" fmla="*/ 2 h 133"/>
                      <a:gd name="T90" fmla="*/ 2 w 115"/>
                      <a:gd name="T91" fmla="*/ 2 h 133"/>
                      <a:gd name="T92" fmla="*/ 2 w 115"/>
                      <a:gd name="T93" fmla="*/ 2 h 133"/>
                      <a:gd name="T94" fmla="*/ 2 w 115"/>
                      <a:gd name="T95" fmla="*/ 4 h 13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3"/>
                      <a:gd name="T146" fmla="*/ 115 w 115"/>
                      <a:gd name="T147" fmla="*/ 133 h 13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3">
                        <a:moveTo>
                          <a:pt x="0" y="133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0"/>
                        </a:lnTo>
                        <a:lnTo>
                          <a:pt x="86" y="3"/>
                        </a:lnTo>
                        <a:lnTo>
                          <a:pt x="92" y="9"/>
                        </a:lnTo>
                        <a:lnTo>
                          <a:pt x="101" y="15"/>
                        </a:lnTo>
                        <a:lnTo>
                          <a:pt x="104" y="24"/>
                        </a:lnTo>
                        <a:lnTo>
                          <a:pt x="104" y="36"/>
                        </a:lnTo>
                        <a:lnTo>
                          <a:pt x="104" y="45"/>
                        </a:lnTo>
                        <a:lnTo>
                          <a:pt x="101" y="54"/>
                        </a:lnTo>
                        <a:lnTo>
                          <a:pt x="95" y="59"/>
                        </a:lnTo>
                        <a:lnTo>
                          <a:pt x="89" y="65"/>
                        </a:lnTo>
                        <a:lnTo>
                          <a:pt x="80" y="68"/>
                        </a:lnTo>
                        <a:lnTo>
                          <a:pt x="68" y="71"/>
                        </a:lnTo>
                        <a:lnTo>
                          <a:pt x="74" y="74"/>
                        </a:lnTo>
                        <a:lnTo>
                          <a:pt x="77" y="80"/>
                        </a:lnTo>
                        <a:lnTo>
                          <a:pt x="86" y="86"/>
                        </a:lnTo>
                        <a:lnTo>
                          <a:pt x="92" y="98"/>
                        </a:lnTo>
                        <a:lnTo>
                          <a:pt x="115" y="133"/>
                        </a:lnTo>
                        <a:lnTo>
                          <a:pt x="95" y="133"/>
                        </a:lnTo>
                        <a:lnTo>
                          <a:pt x="77" y="107"/>
                        </a:lnTo>
                        <a:lnTo>
                          <a:pt x="71" y="95"/>
                        </a:lnTo>
                        <a:lnTo>
                          <a:pt x="65" y="86"/>
                        </a:lnTo>
                        <a:lnTo>
                          <a:pt x="59" y="80"/>
                        </a:lnTo>
                        <a:lnTo>
                          <a:pt x="56" y="77"/>
                        </a:lnTo>
                        <a:lnTo>
                          <a:pt x="53" y="74"/>
                        </a:lnTo>
                        <a:lnTo>
                          <a:pt x="48" y="74"/>
                        </a:lnTo>
                        <a:lnTo>
                          <a:pt x="45" y="74"/>
                        </a:lnTo>
                        <a:lnTo>
                          <a:pt x="39" y="74"/>
                        </a:lnTo>
                        <a:lnTo>
                          <a:pt x="18" y="74"/>
                        </a:lnTo>
                        <a:lnTo>
                          <a:pt x="18" y="133"/>
                        </a:lnTo>
                        <a:lnTo>
                          <a:pt x="0" y="133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6"/>
                        </a:lnTo>
                        <a:lnTo>
                          <a:pt x="74" y="56"/>
                        </a:lnTo>
                        <a:lnTo>
                          <a:pt x="80" y="54"/>
                        </a:lnTo>
                        <a:lnTo>
                          <a:pt x="83" y="48"/>
                        </a:lnTo>
                        <a:lnTo>
                          <a:pt x="86" y="42"/>
                        </a:lnTo>
                        <a:lnTo>
                          <a:pt x="86" y="36"/>
                        </a:lnTo>
                        <a:lnTo>
                          <a:pt x="86" y="27"/>
                        </a:lnTo>
                        <a:lnTo>
                          <a:pt x="80" y="21"/>
                        </a:lnTo>
                        <a:lnTo>
                          <a:pt x="74" y="18"/>
                        </a:lnTo>
                        <a:lnTo>
                          <a:pt x="68" y="15"/>
                        </a:lnTo>
                        <a:lnTo>
                          <a:pt x="59" y="15"/>
                        </a:lnTo>
                        <a:lnTo>
                          <a:pt x="18" y="15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7" name="Rectangle 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3" y="4868"/>
                    <a:ext cx="14" cy="107"/>
                  </a:xfrm>
                  <a:prstGeom prst="rect">
                    <a:avLst/>
                  </a:pr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8" name="Freeform 32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80" y="4897"/>
                    <a:ext cx="68" cy="80"/>
                  </a:xfrm>
                  <a:custGeom>
                    <a:avLst/>
                    <a:gdLst>
                      <a:gd name="T0" fmla="*/ 0 w 89"/>
                      <a:gd name="T1" fmla="*/ 4 h 100"/>
                      <a:gd name="T2" fmla="*/ 2 w 89"/>
                      <a:gd name="T3" fmla="*/ 2 h 100"/>
                      <a:gd name="T4" fmla="*/ 2 w 89"/>
                      <a:gd name="T5" fmla="*/ 2 h 100"/>
                      <a:gd name="T6" fmla="*/ 2 w 89"/>
                      <a:gd name="T7" fmla="*/ 2 h 100"/>
                      <a:gd name="T8" fmla="*/ 2 w 89"/>
                      <a:gd name="T9" fmla="*/ 2 h 100"/>
                      <a:gd name="T10" fmla="*/ 2 w 89"/>
                      <a:gd name="T11" fmla="*/ 2 h 100"/>
                      <a:gd name="T12" fmla="*/ 2 w 89"/>
                      <a:gd name="T13" fmla="*/ 0 h 100"/>
                      <a:gd name="T14" fmla="*/ 2 w 89"/>
                      <a:gd name="T15" fmla="*/ 0 h 100"/>
                      <a:gd name="T16" fmla="*/ 2 w 89"/>
                      <a:gd name="T17" fmla="*/ 0 h 100"/>
                      <a:gd name="T18" fmla="*/ 3 w 89"/>
                      <a:gd name="T19" fmla="*/ 2 h 100"/>
                      <a:gd name="T20" fmla="*/ 3 w 89"/>
                      <a:gd name="T21" fmla="*/ 2 h 100"/>
                      <a:gd name="T22" fmla="*/ 3 w 89"/>
                      <a:gd name="T23" fmla="*/ 2 h 100"/>
                      <a:gd name="T24" fmla="*/ 4 w 89"/>
                      <a:gd name="T25" fmla="*/ 2 h 100"/>
                      <a:gd name="T26" fmla="*/ 4 w 89"/>
                      <a:gd name="T27" fmla="*/ 3 h 100"/>
                      <a:gd name="T28" fmla="*/ 4 w 89"/>
                      <a:gd name="T29" fmla="*/ 4 h 100"/>
                      <a:gd name="T30" fmla="*/ 4 w 89"/>
                      <a:gd name="T31" fmla="*/ 5 h 100"/>
                      <a:gd name="T32" fmla="*/ 3 w 89"/>
                      <a:gd name="T33" fmla="*/ 5 h 100"/>
                      <a:gd name="T34" fmla="*/ 3 w 89"/>
                      <a:gd name="T35" fmla="*/ 6 h 100"/>
                      <a:gd name="T36" fmla="*/ 3 w 89"/>
                      <a:gd name="T37" fmla="*/ 6 h 100"/>
                      <a:gd name="T38" fmla="*/ 2 w 89"/>
                      <a:gd name="T39" fmla="*/ 7 h 100"/>
                      <a:gd name="T40" fmla="*/ 2 w 89"/>
                      <a:gd name="T41" fmla="*/ 7 h 100"/>
                      <a:gd name="T42" fmla="*/ 2 w 89"/>
                      <a:gd name="T43" fmla="*/ 7 h 100"/>
                      <a:gd name="T44" fmla="*/ 2 w 89"/>
                      <a:gd name="T45" fmla="*/ 6 h 100"/>
                      <a:gd name="T46" fmla="*/ 2 w 89"/>
                      <a:gd name="T47" fmla="*/ 6 h 100"/>
                      <a:gd name="T48" fmla="*/ 2 w 89"/>
                      <a:gd name="T49" fmla="*/ 5 h 100"/>
                      <a:gd name="T50" fmla="*/ 2 w 89"/>
                      <a:gd name="T51" fmla="*/ 5 h 100"/>
                      <a:gd name="T52" fmla="*/ 0 w 89"/>
                      <a:gd name="T53" fmla="*/ 4 h 100"/>
                      <a:gd name="T54" fmla="*/ 2 w 89"/>
                      <a:gd name="T55" fmla="*/ 4 h 100"/>
                      <a:gd name="T56" fmla="*/ 2 w 89"/>
                      <a:gd name="T57" fmla="*/ 4 h 100"/>
                      <a:gd name="T58" fmla="*/ 2 w 89"/>
                      <a:gd name="T59" fmla="*/ 5 h 100"/>
                      <a:gd name="T60" fmla="*/ 2 w 89"/>
                      <a:gd name="T61" fmla="*/ 5 h 100"/>
                      <a:gd name="T62" fmla="*/ 2 w 89"/>
                      <a:gd name="T63" fmla="*/ 6 h 100"/>
                      <a:gd name="T64" fmla="*/ 2 w 89"/>
                      <a:gd name="T65" fmla="*/ 6 h 100"/>
                      <a:gd name="T66" fmla="*/ 2 w 89"/>
                      <a:gd name="T67" fmla="*/ 6 h 100"/>
                      <a:gd name="T68" fmla="*/ 2 w 89"/>
                      <a:gd name="T69" fmla="*/ 6 h 100"/>
                      <a:gd name="T70" fmla="*/ 2 w 89"/>
                      <a:gd name="T71" fmla="*/ 6 h 100"/>
                      <a:gd name="T72" fmla="*/ 2 w 89"/>
                      <a:gd name="T73" fmla="*/ 5 h 100"/>
                      <a:gd name="T74" fmla="*/ 3 w 89"/>
                      <a:gd name="T75" fmla="*/ 5 h 100"/>
                      <a:gd name="T76" fmla="*/ 3 w 89"/>
                      <a:gd name="T77" fmla="*/ 4 h 100"/>
                      <a:gd name="T78" fmla="*/ 3 w 89"/>
                      <a:gd name="T79" fmla="*/ 4 h 100"/>
                      <a:gd name="T80" fmla="*/ 3 w 89"/>
                      <a:gd name="T81" fmla="*/ 2 h 100"/>
                      <a:gd name="T82" fmla="*/ 3 w 89"/>
                      <a:gd name="T83" fmla="*/ 2 h 100"/>
                      <a:gd name="T84" fmla="*/ 2 w 89"/>
                      <a:gd name="T85" fmla="*/ 2 h 100"/>
                      <a:gd name="T86" fmla="*/ 2 w 89"/>
                      <a:gd name="T87" fmla="*/ 2 h 100"/>
                      <a:gd name="T88" fmla="*/ 2 w 89"/>
                      <a:gd name="T89" fmla="*/ 2 h 100"/>
                      <a:gd name="T90" fmla="*/ 2 w 89"/>
                      <a:gd name="T91" fmla="*/ 2 h 100"/>
                      <a:gd name="T92" fmla="*/ 2 w 89"/>
                      <a:gd name="T93" fmla="*/ 2 h 100"/>
                      <a:gd name="T94" fmla="*/ 2 w 89"/>
                      <a:gd name="T95" fmla="*/ 2 h 100"/>
                      <a:gd name="T96" fmla="*/ 2 w 89"/>
                      <a:gd name="T97" fmla="*/ 2 h 100"/>
                      <a:gd name="T98" fmla="*/ 2 w 89"/>
                      <a:gd name="T99" fmla="*/ 2 h 100"/>
                      <a:gd name="T100" fmla="*/ 2 w 89"/>
                      <a:gd name="T101" fmla="*/ 2 h 100"/>
                      <a:gd name="T102" fmla="*/ 2 w 89"/>
                      <a:gd name="T103" fmla="*/ 4 h 10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00"/>
                      <a:gd name="T158" fmla="*/ 89 w 89"/>
                      <a:gd name="T159" fmla="*/ 100 h 10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00">
                        <a:moveTo>
                          <a:pt x="0" y="50"/>
                        </a:moveTo>
                        <a:lnTo>
                          <a:pt x="3" y="38"/>
                        </a:lnTo>
                        <a:lnTo>
                          <a:pt x="3" y="26"/>
                        </a:lnTo>
                        <a:lnTo>
                          <a:pt x="9" y="18"/>
                        </a:lnTo>
                        <a:lnTo>
                          <a:pt x="15" y="9"/>
                        </a:lnTo>
                        <a:lnTo>
                          <a:pt x="24" y="3"/>
                        </a:lnTo>
                        <a:lnTo>
                          <a:pt x="33" y="0"/>
                        </a:lnTo>
                        <a:lnTo>
                          <a:pt x="45" y="0"/>
                        </a:lnTo>
                        <a:lnTo>
                          <a:pt x="56" y="0"/>
                        </a:lnTo>
                        <a:lnTo>
                          <a:pt x="68" y="6"/>
                        </a:lnTo>
                        <a:lnTo>
                          <a:pt x="77" y="12"/>
                        </a:lnTo>
                        <a:lnTo>
                          <a:pt x="83" y="20"/>
                        </a:lnTo>
                        <a:lnTo>
                          <a:pt x="89" y="32"/>
                        </a:lnTo>
                        <a:lnTo>
                          <a:pt x="89" y="47"/>
                        </a:lnTo>
                        <a:lnTo>
                          <a:pt x="89" y="59"/>
                        </a:lnTo>
                        <a:lnTo>
                          <a:pt x="86" y="71"/>
                        </a:lnTo>
                        <a:lnTo>
                          <a:pt x="83" y="76"/>
                        </a:lnTo>
                        <a:lnTo>
                          <a:pt x="77" y="88"/>
                        </a:lnTo>
                        <a:lnTo>
                          <a:pt x="68" y="94"/>
                        </a:lnTo>
                        <a:lnTo>
                          <a:pt x="56" y="97"/>
                        </a:lnTo>
                        <a:lnTo>
                          <a:pt x="45" y="100"/>
                        </a:lnTo>
                        <a:lnTo>
                          <a:pt x="33" y="100"/>
                        </a:lnTo>
                        <a:lnTo>
                          <a:pt x="21" y="94"/>
                        </a:lnTo>
                        <a:lnTo>
                          <a:pt x="12" y="88"/>
                        </a:lnTo>
                        <a:lnTo>
                          <a:pt x="6" y="76"/>
                        </a:lnTo>
                        <a:lnTo>
                          <a:pt x="3" y="65"/>
                        </a:lnTo>
                        <a:lnTo>
                          <a:pt x="0" y="50"/>
                        </a:lnTo>
                        <a:close/>
                        <a:moveTo>
                          <a:pt x="18" y="50"/>
                        </a:moveTo>
                        <a:lnTo>
                          <a:pt x="18" y="59"/>
                        </a:lnTo>
                        <a:lnTo>
                          <a:pt x="21" y="68"/>
                        </a:lnTo>
                        <a:lnTo>
                          <a:pt x="27" y="76"/>
                        </a:lnTo>
                        <a:lnTo>
                          <a:pt x="33" y="79"/>
                        </a:lnTo>
                        <a:lnTo>
                          <a:pt x="39" y="82"/>
                        </a:lnTo>
                        <a:lnTo>
                          <a:pt x="45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8" y="68"/>
                        </a:lnTo>
                        <a:lnTo>
                          <a:pt x="71" y="59"/>
                        </a:lnTo>
                        <a:lnTo>
                          <a:pt x="71" y="50"/>
                        </a:lnTo>
                        <a:lnTo>
                          <a:pt x="71" y="38"/>
                        </a:lnTo>
                        <a:lnTo>
                          <a:pt x="68" y="29"/>
                        </a:lnTo>
                        <a:lnTo>
                          <a:pt x="62" y="23"/>
                        </a:lnTo>
                        <a:lnTo>
                          <a:pt x="59" y="18"/>
                        </a:lnTo>
                        <a:lnTo>
                          <a:pt x="53" y="15"/>
                        </a:lnTo>
                        <a:lnTo>
                          <a:pt x="45" y="15"/>
                        </a:lnTo>
                        <a:lnTo>
                          <a:pt x="39" y="15"/>
                        </a:lnTo>
                        <a:lnTo>
                          <a:pt x="33" y="18"/>
                        </a:lnTo>
                        <a:lnTo>
                          <a:pt x="27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19" name="Freeform 33"/>
                  <p:cNvSpPr>
                    <a:spLocks noChangeAspect="1"/>
                  </p:cNvSpPr>
                  <p:nvPr/>
                </p:nvSpPr>
                <p:spPr bwMode="auto">
                  <a:xfrm>
                    <a:off x="425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0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0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7" y="68"/>
                        </a:lnTo>
                        <a:lnTo>
                          <a:pt x="17" y="73"/>
                        </a:lnTo>
                        <a:lnTo>
                          <a:pt x="23" y="79"/>
                        </a:lnTo>
                        <a:lnTo>
                          <a:pt x="29" y="82"/>
                        </a:lnTo>
                        <a:lnTo>
                          <a:pt x="41" y="85"/>
                        </a:lnTo>
                        <a:lnTo>
                          <a:pt x="50" y="82"/>
                        </a:lnTo>
                        <a:lnTo>
                          <a:pt x="56" y="79"/>
                        </a:lnTo>
                        <a:lnTo>
                          <a:pt x="58" y="76"/>
                        </a:lnTo>
                        <a:lnTo>
                          <a:pt x="61" y="71"/>
                        </a:lnTo>
                        <a:lnTo>
                          <a:pt x="58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38" y="59"/>
                        </a:lnTo>
                        <a:lnTo>
                          <a:pt x="26" y="53"/>
                        </a:lnTo>
                        <a:lnTo>
                          <a:pt x="14" y="50"/>
                        </a:lnTo>
                        <a:lnTo>
                          <a:pt x="8" y="47"/>
                        </a:lnTo>
                        <a:lnTo>
                          <a:pt x="5" y="41"/>
                        </a:lnTo>
                        <a:lnTo>
                          <a:pt x="2" y="35"/>
                        </a:lnTo>
                        <a:lnTo>
                          <a:pt x="0" y="26"/>
                        </a:lnTo>
                        <a:lnTo>
                          <a:pt x="2" y="20"/>
                        </a:lnTo>
                        <a:lnTo>
                          <a:pt x="2" y="15"/>
                        </a:lnTo>
                        <a:lnTo>
                          <a:pt x="5" y="9"/>
                        </a:lnTo>
                        <a:lnTo>
                          <a:pt x="11" y="6"/>
                        </a:lnTo>
                        <a:lnTo>
                          <a:pt x="14" y="3"/>
                        </a:lnTo>
                        <a:lnTo>
                          <a:pt x="20" y="0"/>
                        </a:lnTo>
                        <a:lnTo>
                          <a:pt x="29" y="0"/>
                        </a:lnTo>
                        <a:lnTo>
                          <a:pt x="35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1" y="6"/>
                        </a:lnTo>
                        <a:lnTo>
                          <a:pt x="67" y="12"/>
                        </a:lnTo>
                        <a:lnTo>
                          <a:pt x="70" y="18"/>
                        </a:lnTo>
                        <a:lnTo>
                          <a:pt x="73" y="26"/>
                        </a:lnTo>
                        <a:lnTo>
                          <a:pt x="56" y="29"/>
                        </a:lnTo>
                        <a:lnTo>
                          <a:pt x="53" y="23"/>
                        </a:lnTo>
                        <a:lnTo>
                          <a:pt x="50" y="18"/>
                        </a:lnTo>
                        <a:lnTo>
                          <a:pt x="44" y="15"/>
                        </a:lnTo>
                        <a:lnTo>
                          <a:pt x="35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0" y="20"/>
                        </a:lnTo>
                        <a:lnTo>
                          <a:pt x="17" y="26"/>
                        </a:lnTo>
                        <a:lnTo>
                          <a:pt x="17" y="29"/>
                        </a:lnTo>
                        <a:lnTo>
                          <a:pt x="20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29" y="35"/>
                        </a:lnTo>
                        <a:lnTo>
                          <a:pt x="38" y="38"/>
                        </a:lnTo>
                        <a:lnTo>
                          <a:pt x="53" y="41"/>
                        </a:lnTo>
                        <a:lnTo>
                          <a:pt x="61" y="47"/>
                        </a:lnTo>
                        <a:lnTo>
                          <a:pt x="67" y="50"/>
                        </a:lnTo>
                        <a:lnTo>
                          <a:pt x="73" y="56"/>
                        </a:lnTo>
                        <a:lnTo>
                          <a:pt x="76" y="62"/>
                        </a:lnTo>
                        <a:lnTo>
                          <a:pt x="79" y="68"/>
                        </a:lnTo>
                        <a:lnTo>
                          <a:pt x="76" y="76"/>
                        </a:lnTo>
                        <a:lnTo>
                          <a:pt x="73" y="85"/>
                        </a:lnTo>
                        <a:lnTo>
                          <a:pt x="67" y="91"/>
                        </a:lnTo>
                        <a:lnTo>
                          <a:pt x="58" y="97"/>
                        </a:lnTo>
                        <a:lnTo>
                          <a:pt x="50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17" y="97"/>
                        </a:lnTo>
                        <a:lnTo>
                          <a:pt x="11" y="91"/>
                        </a:lnTo>
                        <a:lnTo>
                          <a:pt x="5" y="85"/>
                        </a:lnTo>
                        <a:lnTo>
                          <a:pt x="0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0" name="Freeform 34"/>
                  <p:cNvSpPr>
                    <a:spLocks noChangeAspect="1"/>
                  </p:cNvSpPr>
                  <p:nvPr/>
                </p:nvSpPr>
                <p:spPr bwMode="auto">
                  <a:xfrm>
                    <a:off x="432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2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2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8" y="68"/>
                        </a:lnTo>
                        <a:lnTo>
                          <a:pt x="21" y="73"/>
                        </a:lnTo>
                        <a:lnTo>
                          <a:pt x="26" y="79"/>
                        </a:lnTo>
                        <a:lnTo>
                          <a:pt x="32" y="82"/>
                        </a:lnTo>
                        <a:lnTo>
                          <a:pt x="41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5" y="71"/>
                        </a:lnTo>
                        <a:lnTo>
                          <a:pt x="62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41" y="59"/>
                        </a:lnTo>
                        <a:lnTo>
                          <a:pt x="26" y="53"/>
                        </a:lnTo>
                        <a:lnTo>
                          <a:pt x="18" y="50"/>
                        </a:lnTo>
                        <a:lnTo>
                          <a:pt x="12" y="47"/>
                        </a:lnTo>
                        <a:lnTo>
                          <a:pt x="6" y="41"/>
                        </a:lnTo>
                        <a:lnTo>
                          <a:pt x="3" y="35"/>
                        </a:lnTo>
                        <a:lnTo>
                          <a:pt x="3" y="26"/>
                        </a:lnTo>
                        <a:lnTo>
                          <a:pt x="3" y="20"/>
                        </a:lnTo>
                        <a:lnTo>
                          <a:pt x="6" y="15"/>
                        </a:lnTo>
                        <a:lnTo>
                          <a:pt x="9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3" y="0"/>
                        </a:lnTo>
                        <a:lnTo>
                          <a:pt x="29" y="0"/>
                        </a:lnTo>
                        <a:lnTo>
                          <a:pt x="38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5" y="6"/>
                        </a:lnTo>
                        <a:lnTo>
                          <a:pt x="71" y="12"/>
                        </a:lnTo>
                        <a:lnTo>
                          <a:pt x="74" y="18"/>
                        </a:lnTo>
                        <a:lnTo>
                          <a:pt x="74" y="26"/>
                        </a:lnTo>
                        <a:lnTo>
                          <a:pt x="59" y="29"/>
                        </a:lnTo>
                        <a:lnTo>
                          <a:pt x="56" y="23"/>
                        </a:lnTo>
                        <a:lnTo>
                          <a:pt x="53" y="18"/>
                        </a:lnTo>
                        <a:lnTo>
                          <a:pt x="47" y="15"/>
                        </a:lnTo>
                        <a:lnTo>
                          <a:pt x="38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1" y="20"/>
                        </a:lnTo>
                        <a:lnTo>
                          <a:pt x="21" y="26"/>
                        </a:lnTo>
                        <a:lnTo>
                          <a:pt x="21" y="29"/>
                        </a:lnTo>
                        <a:lnTo>
                          <a:pt x="23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32" y="35"/>
                        </a:lnTo>
                        <a:lnTo>
                          <a:pt x="41" y="38"/>
                        </a:lnTo>
                        <a:lnTo>
                          <a:pt x="53" y="41"/>
                        </a:lnTo>
                        <a:lnTo>
                          <a:pt x="65" y="47"/>
                        </a:lnTo>
                        <a:lnTo>
                          <a:pt x="71" y="50"/>
                        </a:lnTo>
                        <a:lnTo>
                          <a:pt x="76" y="56"/>
                        </a:lnTo>
                        <a:lnTo>
                          <a:pt x="79" y="62"/>
                        </a:lnTo>
                        <a:lnTo>
                          <a:pt x="79" y="68"/>
                        </a:lnTo>
                        <a:lnTo>
                          <a:pt x="79" y="76"/>
                        </a:lnTo>
                        <a:lnTo>
                          <a:pt x="76" y="85"/>
                        </a:lnTo>
                        <a:lnTo>
                          <a:pt x="71" y="91"/>
                        </a:lnTo>
                        <a:lnTo>
                          <a:pt x="62" y="97"/>
                        </a:lnTo>
                        <a:lnTo>
                          <a:pt x="53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21" y="97"/>
                        </a:lnTo>
                        <a:lnTo>
                          <a:pt x="15" y="91"/>
                        </a:lnTo>
                        <a:lnTo>
                          <a:pt x="9" y="85"/>
                        </a:lnTo>
                        <a:lnTo>
                          <a:pt x="3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1" name="Freeform 35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5401"/>
                    <a:ext cx="88" cy="109"/>
                  </a:xfrm>
                  <a:custGeom>
                    <a:avLst/>
                    <a:gdLst>
                      <a:gd name="T0" fmla="*/ 0 w 115"/>
                      <a:gd name="T1" fmla="*/ 9 h 136"/>
                      <a:gd name="T2" fmla="*/ 0 w 115"/>
                      <a:gd name="T3" fmla="*/ 0 h 136"/>
                      <a:gd name="T4" fmla="*/ 2 w 115"/>
                      <a:gd name="T5" fmla="*/ 0 h 136"/>
                      <a:gd name="T6" fmla="*/ 3 w 115"/>
                      <a:gd name="T7" fmla="*/ 2 h 136"/>
                      <a:gd name="T8" fmla="*/ 4 w 115"/>
                      <a:gd name="T9" fmla="*/ 2 h 136"/>
                      <a:gd name="T10" fmla="*/ 4 w 115"/>
                      <a:gd name="T11" fmla="*/ 2 h 136"/>
                      <a:gd name="T12" fmla="*/ 4 w 115"/>
                      <a:gd name="T13" fmla="*/ 2 h 136"/>
                      <a:gd name="T14" fmla="*/ 4 w 115"/>
                      <a:gd name="T15" fmla="*/ 2 h 136"/>
                      <a:gd name="T16" fmla="*/ 4 w 115"/>
                      <a:gd name="T17" fmla="*/ 2 h 136"/>
                      <a:gd name="T18" fmla="*/ 4 w 115"/>
                      <a:gd name="T19" fmla="*/ 3 h 136"/>
                      <a:gd name="T20" fmla="*/ 4 w 115"/>
                      <a:gd name="T21" fmla="*/ 4 h 136"/>
                      <a:gd name="T22" fmla="*/ 4 w 115"/>
                      <a:gd name="T23" fmla="*/ 5 h 136"/>
                      <a:gd name="T24" fmla="*/ 4 w 115"/>
                      <a:gd name="T25" fmla="*/ 5 h 136"/>
                      <a:gd name="T26" fmla="*/ 3 w 115"/>
                      <a:gd name="T27" fmla="*/ 5 h 136"/>
                      <a:gd name="T28" fmla="*/ 3 w 115"/>
                      <a:gd name="T29" fmla="*/ 5 h 136"/>
                      <a:gd name="T30" fmla="*/ 3 w 115"/>
                      <a:gd name="T31" fmla="*/ 6 h 136"/>
                      <a:gd name="T32" fmla="*/ 3 w 115"/>
                      <a:gd name="T33" fmla="*/ 6 h 136"/>
                      <a:gd name="T34" fmla="*/ 4 w 115"/>
                      <a:gd name="T35" fmla="*/ 6 h 136"/>
                      <a:gd name="T36" fmla="*/ 4 w 115"/>
                      <a:gd name="T37" fmla="*/ 7 h 136"/>
                      <a:gd name="T38" fmla="*/ 5 w 115"/>
                      <a:gd name="T39" fmla="*/ 9 h 136"/>
                      <a:gd name="T40" fmla="*/ 4 w 115"/>
                      <a:gd name="T41" fmla="*/ 9 h 136"/>
                      <a:gd name="T42" fmla="*/ 3 w 115"/>
                      <a:gd name="T43" fmla="*/ 7 h 136"/>
                      <a:gd name="T44" fmla="*/ 3 w 115"/>
                      <a:gd name="T45" fmla="*/ 7 h 136"/>
                      <a:gd name="T46" fmla="*/ 3 w 115"/>
                      <a:gd name="T47" fmla="*/ 6 h 136"/>
                      <a:gd name="T48" fmla="*/ 2 w 115"/>
                      <a:gd name="T49" fmla="*/ 6 h 136"/>
                      <a:gd name="T50" fmla="*/ 2 w 115"/>
                      <a:gd name="T51" fmla="*/ 6 h 136"/>
                      <a:gd name="T52" fmla="*/ 2 w 115"/>
                      <a:gd name="T53" fmla="*/ 6 h 136"/>
                      <a:gd name="T54" fmla="*/ 2 w 115"/>
                      <a:gd name="T55" fmla="*/ 6 h 136"/>
                      <a:gd name="T56" fmla="*/ 2 w 115"/>
                      <a:gd name="T57" fmla="*/ 6 h 136"/>
                      <a:gd name="T58" fmla="*/ 2 w 115"/>
                      <a:gd name="T59" fmla="*/ 6 h 136"/>
                      <a:gd name="T60" fmla="*/ 2 w 115"/>
                      <a:gd name="T61" fmla="*/ 6 h 136"/>
                      <a:gd name="T62" fmla="*/ 2 w 115"/>
                      <a:gd name="T63" fmla="*/ 9 h 136"/>
                      <a:gd name="T64" fmla="*/ 0 w 115"/>
                      <a:gd name="T65" fmla="*/ 9 h 136"/>
                      <a:gd name="T66" fmla="*/ 2 w 115"/>
                      <a:gd name="T67" fmla="*/ 4 h 136"/>
                      <a:gd name="T68" fmla="*/ 2 w 115"/>
                      <a:gd name="T69" fmla="*/ 4 h 136"/>
                      <a:gd name="T70" fmla="*/ 3 w 115"/>
                      <a:gd name="T71" fmla="*/ 4 h 136"/>
                      <a:gd name="T72" fmla="*/ 3 w 115"/>
                      <a:gd name="T73" fmla="*/ 4 h 136"/>
                      <a:gd name="T74" fmla="*/ 3 w 115"/>
                      <a:gd name="T75" fmla="*/ 4 h 136"/>
                      <a:gd name="T76" fmla="*/ 3 w 115"/>
                      <a:gd name="T77" fmla="*/ 4 h 136"/>
                      <a:gd name="T78" fmla="*/ 4 w 115"/>
                      <a:gd name="T79" fmla="*/ 3 h 136"/>
                      <a:gd name="T80" fmla="*/ 4 w 115"/>
                      <a:gd name="T81" fmla="*/ 2 h 136"/>
                      <a:gd name="T82" fmla="*/ 4 w 115"/>
                      <a:gd name="T83" fmla="*/ 2 h 136"/>
                      <a:gd name="T84" fmla="*/ 3 w 115"/>
                      <a:gd name="T85" fmla="*/ 2 h 136"/>
                      <a:gd name="T86" fmla="*/ 3 w 115"/>
                      <a:gd name="T87" fmla="*/ 2 h 136"/>
                      <a:gd name="T88" fmla="*/ 3 w 115"/>
                      <a:gd name="T89" fmla="*/ 2 h 136"/>
                      <a:gd name="T90" fmla="*/ 2 w 115"/>
                      <a:gd name="T91" fmla="*/ 2 h 136"/>
                      <a:gd name="T92" fmla="*/ 2 w 115"/>
                      <a:gd name="T93" fmla="*/ 2 h 136"/>
                      <a:gd name="T94" fmla="*/ 2 w 115"/>
                      <a:gd name="T95" fmla="*/ 4 h 1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6"/>
                      <a:gd name="T146" fmla="*/ 115 w 115"/>
                      <a:gd name="T147" fmla="*/ 136 h 13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6">
                        <a:moveTo>
                          <a:pt x="0" y="136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3"/>
                        </a:lnTo>
                        <a:lnTo>
                          <a:pt x="86" y="6"/>
                        </a:lnTo>
                        <a:lnTo>
                          <a:pt x="92" y="9"/>
                        </a:lnTo>
                        <a:lnTo>
                          <a:pt x="101" y="18"/>
                        </a:lnTo>
                        <a:lnTo>
                          <a:pt x="104" y="27"/>
                        </a:lnTo>
                        <a:lnTo>
                          <a:pt x="104" y="39"/>
                        </a:lnTo>
                        <a:lnTo>
                          <a:pt x="104" y="47"/>
                        </a:lnTo>
                        <a:lnTo>
                          <a:pt x="101" y="53"/>
                        </a:lnTo>
                        <a:lnTo>
                          <a:pt x="95" y="62"/>
                        </a:lnTo>
                        <a:lnTo>
                          <a:pt x="89" y="68"/>
                        </a:lnTo>
                        <a:lnTo>
                          <a:pt x="80" y="71"/>
                        </a:lnTo>
                        <a:lnTo>
                          <a:pt x="68" y="74"/>
                        </a:lnTo>
                        <a:lnTo>
                          <a:pt x="74" y="77"/>
                        </a:lnTo>
                        <a:lnTo>
                          <a:pt x="77" y="80"/>
                        </a:lnTo>
                        <a:lnTo>
                          <a:pt x="86" y="89"/>
                        </a:lnTo>
                        <a:lnTo>
                          <a:pt x="92" y="98"/>
                        </a:lnTo>
                        <a:lnTo>
                          <a:pt x="115" y="136"/>
                        </a:lnTo>
                        <a:lnTo>
                          <a:pt x="95" y="136"/>
                        </a:lnTo>
                        <a:lnTo>
                          <a:pt x="77" y="106"/>
                        </a:lnTo>
                        <a:lnTo>
                          <a:pt x="71" y="98"/>
                        </a:lnTo>
                        <a:lnTo>
                          <a:pt x="65" y="89"/>
                        </a:lnTo>
                        <a:lnTo>
                          <a:pt x="59" y="83"/>
                        </a:lnTo>
                        <a:lnTo>
                          <a:pt x="56" y="80"/>
                        </a:lnTo>
                        <a:lnTo>
                          <a:pt x="53" y="77"/>
                        </a:lnTo>
                        <a:lnTo>
                          <a:pt x="48" y="77"/>
                        </a:lnTo>
                        <a:lnTo>
                          <a:pt x="45" y="77"/>
                        </a:lnTo>
                        <a:lnTo>
                          <a:pt x="39" y="77"/>
                        </a:lnTo>
                        <a:lnTo>
                          <a:pt x="18" y="77"/>
                        </a:lnTo>
                        <a:lnTo>
                          <a:pt x="18" y="136"/>
                        </a:lnTo>
                        <a:lnTo>
                          <a:pt x="0" y="136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9"/>
                        </a:lnTo>
                        <a:lnTo>
                          <a:pt x="74" y="56"/>
                        </a:lnTo>
                        <a:lnTo>
                          <a:pt x="80" y="53"/>
                        </a:lnTo>
                        <a:lnTo>
                          <a:pt x="83" y="50"/>
                        </a:lnTo>
                        <a:lnTo>
                          <a:pt x="86" y="44"/>
                        </a:lnTo>
                        <a:lnTo>
                          <a:pt x="86" y="39"/>
                        </a:lnTo>
                        <a:lnTo>
                          <a:pt x="86" y="30"/>
                        </a:lnTo>
                        <a:lnTo>
                          <a:pt x="80" y="24"/>
                        </a:lnTo>
                        <a:lnTo>
                          <a:pt x="74" y="21"/>
                        </a:lnTo>
                        <a:lnTo>
                          <a:pt x="68" y="18"/>
                        </a:lnTo>
                        <a:lnTo>
                          <a:pt x="59" y="18"/>
                        </a:lnTo>
                        <a:lnTo>
                          <a:pt x="18" y="18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2" name="Freeform 36"/>
                  <p:cNvSpPr>
                    <a:spLocks noChangeAspect="1"/>
                  </p:cNvSpPr>
                  <p:nvPr/>
                </p:nvSpPr>
                <p:spPr bwMode="auto">
                  <a:xfrm>
                    <a:off x="4153" y="5430"/>
                    <a:ext cx="40" cy="80"/>
                  </a:xfrm>
                  <a:custGeom>
                    <a:avLst/>
                    <a:gdLst>
                      <a:gd name="T0" fmla="*/ 0 w 53"/>
                      <a:gd name="T1" fmla="*/ 7 h 100"/>
                      <a:gd name="T2" fmla="*/ 0 w 53"/>
                      <a:gd name="T3" fmla="*/ 2 h 100"/>
                      <a:gd name="T4" fmla="*/ 2 w 53"/>
                      <a:gd name="T5" fmla="*/ 2 h 100"/>
                      <a:gd name="T6" fmla="*/ 2 w 53"/>
                      <a:gd name="T7" fmla="*/ 2 h 100"/>
                      <a:gd name="T8" fmla="*/ 2 w 53"/>
                      <a:gd name="T9" fmla="*/ 2 h 100"/>
                      <a:gd name="T10" fmla="*/ 2 w 53"/>
                      <a:gd name="T11" fmla="*/ 2 h 100"/>
                      <a:gd name="T12" fmla="*/ 2 w 53"/>
                      <a:gd name="T13" fmla="*/ 2 h 100"/>
                      <a:gd name="T14" fmla="*/ 2 w 53"/>
                      <a:gd name="T15" fmla="*/ 0 h 100"/>
                      <a:gd name="T16" fmla="*/ 2 w 53"/>
                      <a:gd name="T17" fmla="*/ 2 h 100"/>
                      <a:gd name="T18" fmla="*/ 2 w 53"/>
                      <a:gd name="T19" fmla="*/ 2 h 100"/>
                      <a:gd name="T20" fmla="*/ 2 w 53"/>
                      <a:gd name="T21" fmla="*/ 2 h 100"/>
                      <a:gd name="T22" fmla="*/ 2 w 53"/>
                      <a:gd name="T23" fmla="*/ 2 h 100"/>
                      <a:gd name="T24" fmla="*/ 2 w 53"/>
                      <a:gd name="T25" fmla="*/ 2 h 100"/>
                      <a:gd name="T26" fmla="*/ 2 w 53"/>
                      <a:gd name="T27" fmla="*/ 2 h 100"/>
                      <a:gd name="T28" fmla="*/ 2 w 53"/>
                      <a:gd name="T29" fmla="*/ 2 h 100"/>
                      <a:gd name="T30" fmla="*/ 2 w 53"/>
                      <a:gd name="T31" fmla="*/ 2 h 100"/>
                      <a:gd name="T32" fmla="*/ 2 w 53"/>
                      <a:gd name="T33" fmla="*/ 2 h 100"/>
                      <a:gd name="T34" fmla="*/ 2 w 53"/>
                      <a:gd name="T35" fmla="*/ 2 h 100"/>
                      <a:gd name="T36" fmla="*/ 2 w 53"/>
                      <a:gd name="T37" fmla="*/ 4 h 100"/>
                      <a:gd name="T38" fmla="*/ 2 w 53"/>
                      <a:gd name="T39" fmla="*/ 7 h 100"/>
                      <a:gd name="T40" fmla="*/ 0 w 53"/>
                      <a:gd name="T41" fmla="*/ 7 h 10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3"/>
                      <a:gd name="T64" fmla="*/ 0 h 100"/>
                      <a:gd name="T65" fmla="*/ 53 w 53"/>
                      <a:gd name="T66" fmla="*/ 100 h 10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3" h="100">
                        <a:moveTo>
                          <a:pt x="0" y="100"/>
                        </a:moveTo>
                        <a:lnTo>
                          <a:pt x="0" y="3"/>
                        </a:lnTo>
                        <a:lnTo>
                          <a:pt x="18" y="3"/>
                        </a:lnTo>
                        <a:lnTo>
                          <a:pt x="18" y="17"/>
                        </a:lnTo>
                        <a:lnTo>
                          <a:pt x="21" y="8"/>
                        </a:lnTo>
                        <a:lnTo>
                          <a:pt x="27" y="3"/>
                        </a:lnTo>
                        <a:lnTo>
                          <a:pt x="29" y="3"/>
                        </a:lnTo>
                        <a:lnTo>
                          <a:pt x="35" y="0"/>
                        </a:lnTo>
                        <a:lnTo>
                          <a:pt x="44" y="3"/>
                        </a:lnTo>
                        <a:lnTo>
                          <a:pt x="53" y="6"/>
                        </a:lnTo>
                        <a:lnTo>
                          <a:pt x="47" y="20"/>
                        </a:lnTo>
                        <a:lnTo>
                          <a:pt x="41" y="17"/>
                        </a:lnTo>
                        <a:lnTo>
                          <a:pt x="35" y="17"/>
                        </a:lnTo>
                        <a:lnTo>
                          <a:pt x="29" y="17"/>
                        </a:lnTo>
                        <a:lnTo>
                          <a:pt x="27" y="20"/>
                        </a:lnTo>
                        <a:lnTo>
                          <a:pt x="24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lnTo>
                          <a:pt x="18" y="100"/>
                        </a:lnTo>
                        <a:lnTo>
                          <a:pt x="0" y="1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3" name="Freeform 37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96" y="5430"/>
                    <a:ext cx="67" cy="82"/>
                  </a:xfrm>
                  <a:custGeom>
                    <a:avLst/>
                    <a:gdLst>
                      <a:gd name="T0" fmla="*/ 2 w 88"/>
                      <a:gd name="T1" fmla="*/ 6 h 103"/>
                      <a:gd name="T2" fmla="*/ 2 w 88"/>
                      <a:gd name="T3" fmla="*/ 7 h 103"/>
                      <a:gd name="T4" fmla="*/ 2 w 88"/>
                      <a:gd name="T5" fmla="*/ 7 h 103"/>
                      <a:gd name="T6" fmla="*/ 2 w 88"/>
                      <a:gd name="T7" fmla="*/ 6 h 103"/>
                      <a:gd name="T8" fmla="*/ 2 w 88"/>
                      <a:gd name="T9" fmla="*/ 6 h 103"/>
                      <a:gd name="T10" fmla="*/ 2 w 88"/>
                      <a:gd name="T11" fmla="*/ 5 h 103"/>
                      <a:gd name="T12" fmla="*/ 2 w 88"/>
                      <a:gd name="T13" fmla="*/ 4 h 103"/>
                      <a:gd name="T14" fmla="*/ 2 w 88"/>
                      <a:gd name="T15" fmla="*/ 3 h 103"/>
                      <a:gd name="T16" fmla="*/ 2 w 88"/>
                      <a:gd name="T17" fmla="*/ 3 h 103"/>
                      <a:gd name="T18" fmla="*/ 2 w 88"/>
                      <a:gd name="T19" fmla="*/ 3 h 103"/>
                      <a:gd name="T20" fmla="*/ 2 w 88"/>
                      <a:gd name="T21" fmla="*/ 2 h 103"/>
                      <a:gd name="T22" fmla="*/ 2 w 88"/>
                      <a:gd name="T23" fmla="*/ 2 h 103"/>
                      <a:gd name="T24" fmla="*/ 2 w 88"/>
                      <a:gd name="T25" fmla="*/ 2 h 103"/>
                      <a:gd name="T26" fmla="*/ 2 w 88"/>
                      <a:gd name="T27" fmla="*/ 2 h 103"/>
                      <a:gd name="T28" fmla="*/ 2 w 88"/>
                      <a:gd name="T29" fmla="*/ 2 h 103"/>
                      <a:gd name="T30" fmla="*/ 2 w 88"/>
                      <a:gd name="T31" fmla="*/ 2 h 103"/>
                      <a:gd name="T32" fmla="*/ 2 w 88"/>
                      <a:gd name="T33" fmla="*/ 2 h 103"/>
                      <a:gd name="T34" fmla="*/ 2 w 88"/>
                      <a:gd name="T35" fmla="*/ 2 h 103"/>
                      <a:gd name="T36" fmla="*/ 2 w 88"/>
                      <a:gd name="T37" fmla="*/ 0 h 103"/>
                      <a:gd name="T38" fmla="*/ 2 w 88"/>
                      <a:gd name="T39" fmla="*/ 2 h 103"/>
                      <a:gd name="T40" fmla="*/ 3 w 88"/>
                      <a:gd name="T41" fmla="*/ 2 h 103"/>
                      <a:gd name="T42" fmla="*/ 3 w 88"/>
                      <a:gd name="T43" fmla="*/ 2 h 103"/>
                      <a:gd name="T44" fmla="*/ 3 w 88"/>
                      <a:gd name="T45" fmla="*/ 2 h 103"/>
                      <a:gd name="T46" fmla="*/ 3 w 88"/>
                      <a:gd name="T47" fmla="*/ 5 h 103"/>
                      <a:gd name="T48" fmla="*/ 3 w 88"/>
                      <a:gd name="T49" fmla="*/ 6 h 103"/>
                      <a:gd name="T50" fmla="*/ 4 w 88"/>
                      <a:gd name="T51" fmla="*/ 7 h 103"/>
                      <a:gd name="T52" fmla="*/ 3 w 88"/>
                      <a:gd name="T53" fmla="*/ 6 h 103"/>
                      <a:gd name="T54" fmla="*/ 2 w 88"/>
                      <a:gd name="T55" fmla="*/ 4 h 103"/>
                      <a:gd name="T56" fmla="*/ 2 w 88"/>
                      <a:gd name="T57" fmla="*/ 4 h 103"/>
                      <a:gd name="T58" fmla="*/ 2 w 88"/>
                      <a:gd name="T59" fmla="*/ 4 h 103"/>
                      <a:gd name="T60" fmla="*/ 2 w 88"/>
                      <a:gd name="T61" fmla="*/ 5 h 103"/>
                      <a:gd name="T62" fmla="*/ 2 w 88"/>
                      <a:gd name="T63" fmla="*/ 5 h 103"/>
                      <a:gd name="T64" fmla="*/ 2 w 88"/>
                      <a:gd name="T65" fmla="*/ 6 h 103"/>
                      <a:gd name="T66" fmla="*/ 2 w 88"/>
                      <a:gd name="T67" fmla="*/ 6 h 103"/>
                      <a:gd name="T68" fmla="*/ 2 w 88"/>
                      <a:gd name="T69" fmla="*/ 6 h 103"/>
                      <a:gd name="T70" fmla="*/ 2 w 88"/>
                      <a:gd name="T71" fmla="*/ 5 h 103"/>
                      <a:gd name="T72" fmla="*/ 2 w 88"/>
                      <a:gd name="T73" fmla="*/ 4 h 10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88"/>
                      <a:gd name="T112" fmla="*/ 0 h 103"/>
                      <a:gd name="T113" fmla="*/ 88 w 88"/>
                      <a:gd name="T114" fmla="*/ 103 h 10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88" h="103">
                        <a:moveTo>
                          <a:pt x="65" y="88"/>
                        </a:moveTo>
                        <a:lnTo>
                          <a:pt x="56" y="94"/>
                        </a:lnTo>
                        <a:lnTo>
                          <a:pt x="50" y="100"/>
                        </a:lnTo>
                        <a:lnTo>
                          <a:pt x="41" y="103"/>
                        </a:lnTo>
                        <a:lnTo>
                          <a:pt x="32" y="103"/>
                        </a:lnTo>
                        <a:lnTo>
                          <a:pt x="24" y="100"/>
                        </a:lnTo>
                        <a:lnTo>
                          <a:pt x="15" y="100"/>
                        </a:lnTo>
                        <a:lnTo>
                          <a:pt x="9" y="94"/>
                        </a:lnTo>
                        <a:lnTo>
                          <a:pt x="6" y="88"/>
                        </a:lnTo>
                        <a:lnTo>
                          <a:pt x="3" y="82"/>
                        </a:lnTo>
                        <a:lnTo>
                          <a:pt x="0" y="73"/>
                        </a:lnTo>
                        <a:lnTo>
                          <a:pt x="3" y="67"/>
                        </a:lnTo>
                        <a:lnTo>
                          <a:pt x="6" y="62"/>
                        </a:lnTo>
                        <a:lnTo>
                          <a:pt x="9" y="56"/>
                        </a:lnTo>
                        <a:lnTo>
                          <a:pt x="12" y="53"/>
                        </a:lnTo>
                        <a:lnTo>
                          <a:pt x="18" y="47"/>
                        </a:lnTo>
                        <a:lnTo>
                          <a:pt x="24" y="47"/>
                        </a:lnTo>
                        <a:lnTo>
                          <a:pt x="29" y="44"/>
                        </a:lnTo>
                        <a:lnTo>
                          <a:pt x="35" y="44"/>
                        </a:lnTo>
                        <a:lnTo>
                          <a:pt x="53" y="41"/>
                        </a:lnTo>
                        <a:lnTo>
                          <a:pt x="65" y="38"/>
                        </a:lnTo>
                        <a:lnTo>
                          <a:pt x="65" y="35"/>
                        </a:lnTo>
                        <a:lnTo>
                          <a:pt x="62" y="26"/>
                        </a:lnTo>
                        <a:lnTo>
                          <a:pt x="59" y="20"/>
                        </a:lnTo>
                        <a:lnTo>
                          <a:pt x="53" y="17"/>
                        </a:lnTo>
                        <a:lnTo>
                          <a:pt x="44" y="17"/>
                        </a:lnTo>
                        <a:lnTo>
                          <a:pt x="35" y="17"/>
                        </a:lnTo>
                        <a:lnTo>
                          <a:pt x="29" y="20"/>
                        </a:lnTo>
                        <a:lnTo>
                          <a:pt x="24" y="23"/>
                        </a:lnTo>
                        <a:lnTo>
                          <a:pt x="21" y="32"/>
                        </a:lnTo>
                        <a:lnTo>
                          <a:pt x="3" y="29"/>
                        </a:lnTo>
                        <a:lnTo>
                          <a:pt x="6" y="20"/>
                        </a:lnTo>
                        <a:lnTo>
                          <a:pt x="12" y="14"/>
                        </a:lnTo>
                        <a:lnTo>
                          <a:pt x="18" y="8"/>
                        </a:lnTo>
                        <a:lnTo>
                          <a:pt x="24" y="6"/>
                        </a:lnTo>
                        <a:lnTo>
                          <a:pt x="35" y="3"/>
                        </a:lnTo>
                        <a:lnTo>
                          <a:pt x="47" y="0"/>
                        </a:lnTo>
                        <a:lnTo>
                          <a:pt x="59" y="3"/>
                        </a:lnTo>
                        <a:lnTo>
                          <a:pt x="65" y="3"/>
                        </a:lnTo>
                        <a:lnTo>
                          <a:pt x="74" y="6"/>
                        </a:lnTo>
                        <a:lnTo>
                          <a:pt x="77" y="11"/>
                        </a:lnTo>
                        <a:lnTo>
                          <a:pt x="80" y="17"/>
                        </a:lnTo>
                        <a:lnTo>
                          <a:pt x="83" y="23"/>
                        </a:lnTo>
                        <a:lnTo>
                          <a:pt x="83" y="29"/>
                        </a:lnTo>
                        <a:lnTo>
                          <a:pt x="83" y="38"/>
                        </a:lnTo>
                        <a:lnTo>
                          <a:pt x="83" y="59"/>
                        </a:lnTo>
                        <a:lnTo>
                          <a:pt x="83" y="70"/>
                        </a:lnTo>
                        <a:lnTo>
                          <a:pt x="83" y="79"/>
                        </a:lnTo>
                        <a:lnTo>
                          <a:pt x="85" y="88"/>
                        </a:lnTo>
                        <a:lnTo>
                          <a:pt x="85" y="94"/>
                        </a:lnTo>
                        <a:lnTo>
                          <a:pt x="88" y="100"/>
                        </a:lnTo>
                        <a:lnTo>
                          <a:pt x="71" y="100"/>
                        </a:lnTo>
                        <a:lnTo>
                          <a:pt x="68" y="94"/>
                        </a:lnTo>
                        <a:lnTo>
                          <a:pt x="65" y="88"/>
                        </a:lnTo>
                        <a:close/>
                        <a:moveTo>
                          <a:pt x="65" y="53"/>
                        </a:moveTo>
                        <a:lnTo>
                          <a:pt x="53" y="56"/>
                        </a:lnTo>
                        <a:lnTo>
                          <a:pt x="38" y="59"/>
                        </a:lnTo>
                        <a:lnTo>
                          <a:pt x="32" y="62"/>
                        </a:lnTo>
                        <a:lnTo>
                          <a:pt x="27" y="62"/>
                        </a:lnTo>
                        <a:lnTo>
                          <a:pt x="24" y="64"/>
                        </a:lnTo>
                        <a:lnTo>
                          <a:pt x="21" y="67"/>
                        </a:lnTo>
                        <a:lnTo>
                          <a:pt x="21" y="70"/>
                        </a:lnTo>
                        <a:lnTo>
                          <a:pt x="18" y="73"/>
                        </a:lnTo>
                        <a:lnTo>
                          <a:pt x="21" y="79"/>
                        </a:lnTo>
                        <a:lnTo>
                          <a:pt x="24" y="82"/>
                        </a:lnTo>
                        <a:lnTo>
                          <a:pt x="29" y="85"/>
                        </a:lnTo>
                        <a:lnTo>
                          <a:pt x="35" y="85"/>
                        </a:lnTo>
                        <a:lnTo>
                          <a:pt x="44" y="85"/>
                        </a:lnTo>
                        <a:lnTo>
                          <a:pt x="53" y="82"/>
                        </a:lnTo>
                        <a:lnTo>
                          <a:pt x="56" y="79"/>
                        </a:lnTo>
                        <a:lnTo>
                          <a:pt x="62" y="73"/>
                        </a:lnTo>
                        <a:lnTo>
                          <a:pt x="62" y="67"/>
                        </a:lnTo>
                        <a:lnTo>
                          <a:pt x="65" y="59"/>
                        </a:lnTo>
                        <a:lnTo>
                          <a:pt x="65" y="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4" name="Freeform 38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274" y="5401"/>
                    <a:ext cx="64" cy="111"/>
                  </a:xfrm>
                  <a:custGeom>
                    <a:avLst/>
                    <a:gdLst>
                      <a:gd name="T0" fmla="*/ 3 w 83"/>
                      <a:gd name="T1" fmla="*/ 9 h 139"/>
                      <a:gd name="T2" fmla="*/ 3 w 83"/>
                      <a:gd name="T3" fmla="*/ 8 h 139"/>
                      <a:gd name="T4" fmla="*/ 2 w 83"/>
                      <a:gd name="T5" fmla="*/ 9 h 139"/>
                      <a:gd name="T6" fmla="*/ 2 w 83"/>
                      <a:gd name="T7" fmla="*/ 9 h 139"/>
                      <a:gd name="T8" fmla="*/ 2 w 83"/>
                      <a:gd name="T9" fmla="*/ 10 h 139"/>
                      <a:gd name="T10" fmla="*/ 2 w 83"/>
                      <a:gd name="T11" fmla="*/ 9 h 139"/>
                      <a:gd name="T12" fmla="*/ 2 w 83"/>
                      <a:gd name="T13" fmla="*/ 9 h 139"/>
                      <a:gd name="T14" fmla="*/ 2 w 83"/>
                      <a:gd name="T15" fmla="*/ 9 h 139"/>
                      <a:gd name="T16" fmla="*/ 2 w 83"/>
                      <a:gd name="T17" fmla="*/ 8 h 139"/>
                      <a:gd name="T18" fmla="*/ 0 w 83"/>
                      <a:gd name="T19" fmla="*/ 7 h 139"/>
                      <a:gd name="T20" fmla="*/ 0 w 83"/>
                      <a:gd name="T21" fmla="*/ 6 h 139"/>
                      <a:gd name="T22" fmla="*/ 0 w 83"/>
                      <a:gd name="T23" fmla="*/ 5 h 139"/>
                      <a:gd name="T24" fmla="*/ 2 w 83"/>
                      <a:gd name="T25" fmla="*/ 5 h 139"/>
                      <a:gd name="T26" fmla="*/ 2 w 83"/>
                      <a:gd name="T27" fmla="*/ 4 h 139"/>
                      <a:gd name="T28" fmla="*/ 2 w 83"/>
                      <a:gd name="T29" fmla="*/ 3 h 139"/>
                      <a:gd name="T30" fmla="*/ 2 w 83"/>
                      <a:gd name="T31" fmla="*/ 2 h 139"/>
                      <a:gd name="T32" fmla="*/ 2 w 83"/>
                      <a:gd name="T33" fmla="*/ 2 h 139"/>
                      <a:gd name="T34" fmla="*/ 2 w 83"/>
                      <a:gd name="T35" fmla="*/ 2 h 139"/>
                      <a:gd name="T36" fmla="*/ 2 w 83"/>
                      <a:gd name="T37" fmla="*/ 3 h 139"/>
                      <a:gd name="T38" fmla="*/ 3 w 83"/>
                      <a:gd name="T39" fmla="*/ 3 h 139"/>
                      <a:gd name="T40" fmla="*/ 3 w 83"/>
                      <a:gd name="T41" fmla="*/ 4 h 139"/>
                      <a:gd name="T42" fmla="*/ 3 w 83"/>
                      <a:gd name="T43" fmla="*/ 0 h 139"/>
                      <a:gd name="T44" fmla="*/ 4 w 83"/>
                      <a:gd name="T45" fmla="*/ 0 h 139"/>
                      <a:gd name="T46" fmla="*/ 4 w 83"/>
                      <a:gd name="T47" fmla="*/ 9 h 139"/>
                      <a:gd name="T48" fmla="*/ 3 w 83"/>
                      <a:gd name="T49" fmla="*/ 9 h 139"/>
                      <a:gd name="T50" fmla="*/ 2 w 83"/>
                      <a:gd name="T51" fmla="*/ 6 h 139"/>
                      <a:gd name="T52" fmla="*/ 2 w 83"/>
                      <a:gd name="T53" fmla="*/ 7 h 139"/>
                      <a:gd name="T54" fmla="*/ 2 w 83"/>
                      <a:gd name="T55" fmla="*/ 7 h 139"/>
                      <a:gd name="T56" fmla="*/ 2 w 83"/>
                      <a:gd name="T57" fmla="*/ 8 h 139"/>
                      <a:gd name="T58" fmla="*/ 2 w 83"/>
                      <a:gd name="T59" fmla="*/ 8 h 139"/>
                      <a:gd name="T60" fmla="*/ 2 w 83"/>
                      <a:gd name="T61" fmla="*/ 8 h 139"/>
                      <a:gd name="T62" fmla="*/ 2 w 83"/>
                      <a:gd name="T63" fmla="*/ 8 h 139"/>
                      <a:gd name="T64" fmla="*/ 2 w 83"/>
                      <a:gd name="T65" fmla="*/ 8 h 139"/>
                      <a:gd name="T66" fmla="*/ 3 w 83"/>
                      <a:gd name="T67" fmla="*/ 7 h 139"/>
                      <a:gd name="T68" fmla="*/ 3 w 83"/>
                      <a:gd name="T69" fmla="*/ 7 h 139"/>
                      <a:gd name="T70" fmla="*/ 3 w 83"/>
                      <a:gd name="T71" fmla="*/ 6 h 139"/>
                      <a:gd name="T72" fmla="*/ 3 w 83"/>
                      <a:gd name="T73" fmla="*/ 5 h 139"/>
                      <a:gd name="T74" fmla="*/ 3 w 83"/>
                      <a:gd name="T75" fmla="*/ 5 h 139"/>
                      <a:gd name="T76" fmla="*/ 2 w 83"/>
                      <a:gd name="T77" fmla="*/ 5 h 139"/>
                      <a:gd name="T78" fmla="*/ 2 w 83"/>
                      <a:gd name="T79" fmla="*/ 4 h 139"/>
                      <a:gd name="T80" fmla="*/ 2 w 83"/>
                      <a:gd name="T81" fmla="*/ 4 h 139"/>
                      <a:gd name="T82" fmla="*/ 2 w 83"/>
                      <a:gd name="T83" fmla="*/ 4 h 139"/>
                      <a:gd name="T84" fmla="*/ 2 w 83"/>
                      <a:gd name="T85" fmla="*/ 4 h 139"/>
                      <a:gd name="T86" fmla="*/ 2 w 83"/>
                      <a:gd name="T87" fmla="*/ 4 h 139"/>
                      <a:gd name="T88" fmla="*/ 2 w 83"/>
                      <a:gd name="T89" fmla="*/ 5 h 139"/>
                      <a:gd name="T90" fmla="*/ 2 w 83"/>
                      <a:gd name="T91" fmla="*/ 5 h 139"/>
                      <a:gd name="T92" fmla="*/ 2 w 83"/>
                      <a:gd name="T93" fmla="*/ 5 h 139"/>
                      <a:gd name="T94" fmla="*/ 2 w 83"/>
                      <a:gd name="T95" fmla="*/ 6 h 139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83"/>
                      <a:gd name="T145" fmla="*/ 0 h 139"/>
                      <a:gd name="T146" fmla="*/ 83 w 83"/>
                      <a:gd name="T147" fmla="*/ 139 h 139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83" h="139">
                        <a:moveTo>
                          <a:pt x="65" y="136"/>
                        </a:moveTo>
                        <a:lnTo>
                          <a:pt x="65" y="121"/>
                        </a:lnTo>
                        <a:lnTo>
                          <a:pt x="59" y="130"/>
                        </a:lnTo>
                        <a:lnTo>
                          <a:pt x="50" y="136"/>
                        </a:lnTo>
                        <a:lnTo>
                          <a:pt x="41" y="139"/>
                        </a:lnTo>
                        <a:lnTo>
                          <a:pt x="30" y="136"/>
                        </a:lnTo>
                        <a:lnTo>
                          <a:pt x="21" y="133"/>
                        </a:lnTo>
                        <a:lnTo>
                          <a:pt x="12" y="124"/>
                        </a:lnTo>
                        <a:lnTo>
                          <a:pt x="6" y="115"/>
                        </a:lnTo>
                        <a:lnTo>
                          <a:pt x="0" y="100"/>
                        </a:lnTo>
                        <a:lnTo>
                          <a:pt x="0" y="89"/>
                        </a:lnTo>
                        <a:lnTo>
                          <a:pt x="0" y="74"/>
                        </a:lnTo>
                        <a:lnTo>
                          <a:pt x="3" y="62"/>
                        </a:lnTo>
                        <a:lnTo>
                          <a:pt x="12" y="50"/>
                        </a:lnTo>
                        <a:lnTo>
                          <a:pt x="18" y="44"/>
                        </a:lnTo>
                        <a:lnTo>
                          <a:pt x="30" y="39"/>
                        </a:lnTo>
                        <a:lnTo>
                          <a:pt x="41" y="36"/>
                        </a:lnTo>
                        <a:lnTo>
                          <a:pt x="47" y="39"/>
                        </a:lnTo>
                        <a:lnTo>
                          <a:pt x="56" y="42"/>
                        </a:lnTo>
                        <a:lnTo>
                          <a:pt x="62" y="44"/>
                        </a:lnTo>
                        <a:lnTo>
                          <a:pt x="65" y="53"/>
                        </a:lnTo>
                        <a:lnTo>
                          <a:pt x="65" y="0"/>
                        </a:lnTo>
                        <a:lnTo>
                          <a:pt x="83" y="0"/>
                        </a:lnTo>
                        <a:lnTo>
                          <a:pt x="83" y="136"/>
                        </a:lnTo>
                        <a:lnTo>
                          <a:pt x="65" y="136"/>
                        </a:lnTo>
                        <a:close/>
                        <a:moveTo>
                          <a:pt x="18" y="89"/>
                        </a:moveTo>
                        <a:lnTo>
                          <a:pt x="18" y="98"/>
                        </a:lnTo>
                        <a:lnTo>
                          <a:pt x="21" y="106"/>
                        </a:lnTo>
                        <a:lnTo>
                          <a:pt x="24" y="115"/>
                        </a:lnTo>
                        <a:lnTo>
                          <a:pt x="33" y="121"/>
                        </a:lnTo>
                        <a:lnTo>
                          <a:pt x="41" y="121"/>
                        </a:lnTo>
                        <a:lnTo>
                          <a:pt x="50" y="121"/>
                        </a:lnTo>
                        <a:lnTo>
                          <a:pt x="59" y="115"/>
                        </a:lnTo>
                        <a:lnTo>
                          <a:pt x="62" y="106"/>
                        </a:lnTo>
                        <a:lnTo>
                          <a:pt x="65" y="100"/>
                        </a:lnTo>
                        <a:lnTo>
                          <a:pt x="65" y="89"/>
                        </a:lnTo>
                        <a:lnTo>
                          <a:pt x="65" y="77"/>
                        </a:lnTo>
                        <a:lnTo>
                          <a:pt x="62" y="68"/>
                        </a:lnTo>
                        <a:lnTo>
                          <a:pt x="59" y="62"/>
                        </a:lnTo>
                        <a:lnTo>
                          <a:pt x="53" y="56"/>
                        </a:lnTo>
                        <a:lnTo>
                          <a:pt x="47" y="53"/>
                        </a:lnTo>
                        <a:lnTo>
                          <a:pt x="41" y="53"/>
                        </a:lnTo>
                        <a:lnTo>
                          <a:pt x="36" y="53"/>
                        </a:lnTo>
                        <a:lnTo>
                          <a:pt x="30" y="56"/>
                        </a:lnTo>
                        <a:lnTo>
                          <a:pt x="24" y="62"/>
                        </a:lnTo>
                        <a:lnTo>
                          <a:pt x="21" y="68"/>
                        </a:lnTo>
                        <a:lnTo>
                          <a:pt x="18" y="77"/>
                        </a:lnTo>
                        <a:lnTo>
                          <a:pt x="18" y="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125" name="Rectangle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00" y="4717"/>
                    <a:ext cx="551" cy="86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graphicFrame>
                <p:nvGraphicFramePr>
                  <p:cNvPr id="126" name="Object 40"/>
                  <p:cNvGraphicFramePr>
                    <a:graphicFrameLocks noChangeAspect="1"/>
                  </p:cNvGraphicFramePr>
                  <p:nvPr/>
                </p:nvGraphicFramePr>
                <p:xfrm>
                  <a:off x="3900" y="5362"/>
                  <a:ext cx="199" cy="28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793933" name="Equation" r:id="rId7" imgW="164880" imgH="228600" progId="Equation.DSMT4">
                          <p:embed/>
                        </p:oleObj>
                      </mc:Choice>
                      <mc:Fallback>
                        <p:oleObj name="Equation" r:id="rId7" imgW="164880" imgH="22860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8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900" y="5362"/>
                                <a:ext cx="199" cy="28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pSp>
                <p:nvGrpSpPr>
                  <p:cNvPr id="127" name="Group 4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82" y="4724"/>
                    <a:ext cx="686" cy="695"/>
                    <a:chOff x="3682" y="4173"/>
                    <a:chExt cx="686" cy="695"/>
                  </a:xfrm>
                </p:grpSpPr>
                <p:sp>
                  <p:nvSpPr>
                    <p:cNvPr id="137" name="Line 4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173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8" name="Line 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494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9" name="Rectangle 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367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40" name="Rectangle 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475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41" name="Line 4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708"/>
                      <a:ext cx="0" cy="160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142" name="Object 47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00" y="4285"/>
                    <a:ext cx="468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34" name="Equation" r:id="rId9" imgW="177480" imgH="228600" progId="Equation.DSMT4">
                            <p:embed/>
                          </p:oleObj>
                        </mc:Choice>
                        <mc:Fallback>
                          <p:oleObj name="Equation" r:id="rId9" imgW="17748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0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00" y="4285"/>
                                  <a:ext cx="468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128" name="Group 4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761" y="4005"/>
                    <a:ext cx="586" cy="794"/>
                    <a:chOff x="3761" y="3598"/>
                    <a:chExt cx="586" cy="794"/>
                  </a:xfrm>
                </p:grpSpPr>
                <p:sp>
                  <p:nvSpPr>
                    <p:cNvPr id="129" name="Line 4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 flipH="1">
                      <a:off x="3740" y="3930"/>
                      <a:ext cx="100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0" name="Line 50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739" y="4340"/>
                      <a:ext cx="102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1" name="Freeform 51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3981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7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1" y="41"/>
                          </a:lnTo>
                          <a:lnTo>
                            <a:pt x="32" y="17"/>
                          </a:lnTo>
                          <a:lnTo>
                            <a:pt x="61" y="3"/>
                          </a:lnTo>
                          <a:lnTo>
                            <a:pt x="94" y="0"/>
                          </a:lnTo>
                          <a:lnTo>
                            <a:pt x="123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2" name="Freeform 52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082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3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8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2" y="41"/>
                          </a:lnTo>
                          <a:lnTo>
                            <a:pt x="33" y="17"/>
                          </a:lnTo>
                          <a:lnTo>
                            <a:pt x="65" y="3"/>
                          </a:lnTo>
                          <a:lnTo>
                            <a:pt x="94" y="0"/>
                          </a:lnTo>
                          <a:lnTo>
                            <a:pt x="127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3" name="Freeform 53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186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0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4" y="132"/>
                          </a:moveTo>
                          <a:lnTo>
                            <a:pt x="0" y="103"/>
                          </a:lnTo>
                          <a:lnTo>
                            <a:pt x="0" y="71"/>
                          </a:lnTo>
                          <a:lnTo>
                            <a:pt x="9" y="41"/>
                          </a:lnTo>
                          <a:lnTo>
                            <a:pt x="32" y="17"/>
                          </a:lnTo>
                          <a:lnTo>
                            <a:pt x="62" y="3"/>
                          </a:lnTo>
                          <a:lnTo>
                            <a:pt x="94" y="0"/>
                          </a:lnTo>
                          <a:lnTo>
                            <a:pt x="124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4" name="Freeform 54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63" y="3596"/>
                      <a:ext cx="52" cy="55"/>
                    </a:xfrm>
                    <a:custGeom>
                      <a:avLst/>
                      <a:gdLst>
                        <a:gd name="T0" fmla="*/ 3 w 68"/>
                        <a:gd name="T1" fmla="*/ 2 h 68"/>
                        <a:gd name="T2" fmla="*/ 3 w 68"/>
                        <a:gd name="T3" fmla="*/ 3 h 68"/>
                        <a:gd name="T4" fmla="*/ 2 w 68"/>
                        <a:gd name="T5" fmla="*/ 4 h 68"/>
                        <a:gd name="T6" fmla="*/ 2 w 68"/>
                        <a:gd name="T7" fmla="*/ 5 h 68"/>
                        <a:gd name="T8" fmla="*/ 2 w 68"/>
                        <a:gd name="T9" fmla="*/ 5 h 68"/>
                        <a:gd name="T10" fmla="*/ 2 w 68"/>
                        <a:gd name="T11" fmla="*/ 5 h 68"/>
                        <a:gd name="T12" fmla="*/ 2 w 68"/>
                        <a:gd name="T13" fmla="*/ 5 h 68"/>
                        <a:gd name="T14" fmla="*/ 2 w 68"/>
                        <a:gd name="T15" fmla="*/ 5 h 68"/>
                        <a:gd name="T16" fmla="*/ 2 w 68"/>
                        <a:gd name="T17" fmla="*/ 4 h 68"/>
                        <a:gd name="T18" fmla="*/ 2 w 68"/>
                        <a:gd name="T19" fmla="*/ 3 h 68"/>
                        <a:gd name="T20" fmla="*/ 0 w 68"/>
                        <a:gd name="T21" fmla="*/ 2 h 68"/>
                        <a:gd name="T22" fmla="*/ 2 w 68"/>
                        <a:gd name="T23" fmla="*/ 2 h 68"/>
                        <a:gd name="T24" fmla="*/ 2 w 68"/>
                        <a:gd name="T25" fmla="*/ 2 h 68"/>
                        <a:gd name="T26" fmla="*/ 2 w 68"/>
                        <a:gd name="T27" fmla="*/ 2 h 68"/>
                        <a:gd name="T28" fmla="*/ 2 w 68"/>
                        <a:gd name="T29" fmla="*/ 0 h 68"/>
                        <a:gd name="T30" fmla="*/ 2 w 68"/>
                        <a:gd name="T31" fmla="*/ 0 h 68"/>
                        <a:gd name="T32" fmla="*/ 2 w 68"/>
                        <a:gd name="T33" fmla="*/ 0 h 68"/>
                        <a:gd name="T34" fmla="*/ 2 w 68"/>
                        <a:gd name="T35" fmla="*/ 2 h 68"/>
                        <a:gd name="T36" fmla="*/ 2 w 68"/>
                        <a:gd name="T37" fmla="*/ 2 h 68"/>
                        <a:gd name="T38" fmla="*/ 3 w 68"/>
                        <a:gd name="T39" fmla="*/ 2 h 68"/>
                        <a:gd name="T40" fmla="*/ 3 w 68"/>
                        <a:gd name="T41" fmla="*/ 2 h 68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68"/>
                        <a:gd name="T64" fmla="*/ 0 h 68"/>
                        <a:gd name="T65" fmla="*/ 68 w 68"/>
                        <a:gd name="T66" fmla="*/ 68 h 68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68" h="68">
                          <a:moveTo>
                            <a:pt x="68" y="32"/>
                          </a:moveTo>
                          <a:lnTo>
                            <a:pt x="68" y="44"/>
                          </a:lnTo>
                          <a:lnTo>
                            <a:pt x="62" y="53"/>
                          </a:lnTo>
                          <a:lnTo>
                            <a:pt x="53" y="59"/>
                          </a:lnTo>
                          <a:lnTo>
                            <a:pt x="45" y="65"/>
                          </a:lnTo>
                          <a:lnTo>
                            <a:pt x="36" y="68"/>
                          </a:lnTo>
                          <a:lnTo>
                            <a:pt x="24" y="65"/>
                          </a:lnTo>
                          <a:lnTo>
                            <a:pt x="15" y="59"/>
                          </a:lnTo>
                          <a:lnTo>
                            <a:pt x="9" y="53"/>
                          </a:lnTo>
                          <a:lnTo>
                            <a:pt x="3" y="44"/>
                          </a:lnTo>
                          <a:lnTo>
                            <a:pt x="0" y="32"/>
                          </a:lnTo>
                          <a:lnTo>
                            <a:pt x="3" y="24"/>
                          </a:lnTo>
                          <a:lnTo>
                            <a:pt x="9" y="12"/>
                          </a:lnTo>
                          <a:lnTo>
                            <a:pt x="15" y="6"/>
                          </a:lnTo>
                          <a:lnTo>
                            <a:pt x="24" y="0"/>
                          </a:lnTo>
                          <a:lnTo>
                            <a:pt x="36" y="0"/>
                          </a:lnTo>
                          <a:lnTo>
                            <a:pt x="45" y="0"/>
                          </a:lnTo>
                          <a:lnTo>
                            <a:pt x="53" y="6"/>
                          </a:lnTo>
                          <a:lnTo>
                            <a:pt x="62" y="12"/>
                          </a:lnTo>
                          <a:lnTo>
                            <a:pt x="68" y="24"/>
                          </a:lnTo>
                          <a:lnTo>
                            <a:pt x="68" y="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35" name="Line 55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674" y="3765"/>
                      <a:ext cx="231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136" name="Object 56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11" y="4010"/>
                    <a:ext cx="436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35" name="Equation" r:id="rId11" imgW="164880" imgH="228600" progId="Equation.DSMT4">
                            <p:embed/>
                          </p:oleObj>
                        </mc:Choice>
                        <mc:Fallback>
                          <p:oleObj name="Equation" r:id="rId11" imgW="16488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11" y="4010"/>
                                  <a:ext cx="436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pSp>
              <p:nvGrpSpPr>
                <p:cNvPr id="41" name="Group 57"/>
                <p:cNvGrpSpPr>
                  <a:grpSpLocks noChangeAspect="1"/>
                </p:cNvGrpSpPr>
                <p:nvPr/>
              </p:nvGrpSpPr>
              <p:grpSpPr bwMode="auto">
                <a:xfrm>
                  <a:off x="3322" y="3073"/>
                  <a:ext cx="769" cy="1771"/>
                  <a:chOff x="3682" y="4005"/>
                  <a:chExt cx="769" cy="1771"/>
                </a:xfrm>
              </p:grpSpPr>
              <p:sp>
                <p:nvSpPr>
                  <p:cNvPr id="77" name="Rectangle 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78" name="Rectangle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noFill/>
                  <a:ln w="1143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79" name="Line 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24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0" name="Line 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615"/>
                    <a:ext cx="0" cy="161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1" name="Rectangle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4868"/>
                    <a:ext cx="101" cy="215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2" name="Line 6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08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3" name="Freeform 64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4868"/>
                    <a:ext cx="88" cy="107"/>
                  </a:xfrm>
                  <a:custGeom>
                    <a:avLst/>
                    <a:gdLst>
                      <a:gd name="T0" fmla="*/ 0 w 115"/>
                      <a:gd name="T1" fmla="*/ 10 h 133"/>
                      <a:gd name="T2" fmla="*/ 0 w 115"/>
                      <a:gd name="T3" fmla="*/ 0 h 133"/>
                      <a:gd name="T4" fmla="*/ 2 w 115"/>
                      <a:gd name="T5" fmla="*/ 0 h 133"/>
                      <a:gd name="T6" fmla="*/ 3 w 115"/>
                      <a:gd name="T7" fmla="*/ 0 h 133"/>
                      <a:gd name="T8" fmla="*/ 4 w 115"/>
                      <a:gd name="T9" fmla="*/ 2 h 133"/>
                      <a:gd name="T10" fmla="*/ 4 w 115"/>
                      <a:gd name="T11" fmla="*/ 2 h 133"/>
                      <a:gd name="T12" fmla="*/ 4 w 115"/>
                      <a:gd name="T13" fmla="*/ 2 h 133"/>
                      <a:gd name="T14" fmla="*/ 4 w 115"/>
                      <a:gd name="T15" fmla="*/ 2 h 133"/>
                      <a:gd name="T16" fmla="*/ 4 w 115"/>
                      <a:gd name="T17" fmla="*/ 2 h 133"/>
                      <a:gd name="T18" fmla="*/ 4 w 115"/>
                      <a:gd name="T19" fmla="*/ 3 h 133"/>
                      <a:gd name="T20" fmla="*/ 4 w 115"/>
                      <a:gd name="T21" fmla="*/ 4 h 133"/>
                      <a:gd name="T22" fmla="*/ 4 w 115"/>
                      <a:gd name="T23" fmla="*/ 4 h 133"/>
                      <a:gd name="T24" fmla="*/ 4 w 115"/>
                      <a:gd name="T25" fmla="*/ 5 h 133"/>
                      <a:gd name="T26" fmla="*/ 3 w 115"/>
                      <a:gd name="T27" fmla="*/ 5 h 133"/>
                      <a:gd name="T28" fmla="*/ 3 w 115"/>
                      <a:gd name="T29" fmla="*/ 5 h 133"/>
                      <a:gd name="T30" fmla="*/ 3 w 115"/>
                      <a:gd name="T31" fmla="*/ 5 h 133"/>
                      <a:gd name="T32" fmla="*/ 3 w 115"/>
                      <a:gd name="T33" fmla="*/ 6 h 133"/>
                      <a:gd name="T34" fmla="*/ 4 w 115"/>
                      <a:gd name="T35" fmla="*/ 6 h 133"/>
                      <a:gd name="T36" fmla="*/ 4 w 115"/>
                      <a:gd name="T37" fmla="*/ 7 h 133"/>
                      <a:gd name="T38" fmla="*/ 5 w 115"/>
                      <a:gd name="T39" fmla="*/ 10 h 133"/>
                      <a:gd name="T40" fmla="*/ 4 w 115"/>
                      <a:gd name="T41" fmla="*/ 10 h 133"/>
                      <a:gd name="T42" fmla="*/ 3 w 115"/>
                      <a:gd name="T43" fmla="*/ 8 h 133"/>
                      <a:gd name="T44" fmla="*/ 3 w 115"/>
                      <a:gd name="T45" fmla="*/ 6 h 133"/>
                      <a:gd name="T46" fmla="*/ 3 w 115"/>
                      <a:gd name="T47" fmla="*/ 6 h 133"/>
                      <a:gd name="T48" fmla="*/ 2 w 115"/>
                      <a:gd name="T49" fmla="*/ 6 h 133"/>
                      <a:gd name="T50" fmla="*/ 2 w 115"/>
                      <a:gd name="T51" fmla="*/ 6 h 133"/>
                      <a:gd name="T52" fmla="*/ 2 w 115"/>
                      <a:gd name="T53" fmla="*/ 5 h 133"/>
                      <a:gd name="T54" fmla="*/ 2 w 115"/>
                      <a:gd name="T55" fmla="*/ 5 h 133"/>
                      <a:gd name="T56" fmla="*/ 2 w 115"/>
                      <a:gd name="T57" fmla="*/ 5 h 133"/>
                      <a:gd name="T58" fmla="*/ 2 w 115"/>
                      <a:gd name="T59" fmla="*/ 5 h 133"/>
                      <a:gd name="T60" fmla="*/ 2 w 115"/>
                      <a:gd name="T61" fmla="*/ 5 h 133"/>
                      <a:gd name="T62" fmla="*/ 2 w 115"/>
                      <a:gd name="T63" fmla="*/ 10 h 133"/>
                      <a:gd name="T64" fmla="*/ 0 w 115"/>
                      <a:gd name="T65" fmla="*/ 10 h 133"/>
                      <a:gd name="T66" fmla="*/ 2 w 115"/>
                      <a:gd name="T67" fmla="*/ 4 h 133"/>
                      <a:gd name="T68" fmla="*/ 2 w 115"/>
                      <a:gd name="T69" fmla="*/ 4 h 133"/>
                      <a:gd name="T70" fmla="*/ 3 w 115"/>
                      <a:gd name="T71" fmla="*/ 4 h 133"/>
                      <a:gd name="T72" fmla="*/ 3 w 115"/>
                      <a:gd name="T73" fmla="*/ 4 h 133"/>
                      <a:gd name="T74" fmla="*/ 3 w 115"/>
                      <a:gd name="T75" fmla="*/ 4 h 133"/>
                      <a:gd name="T76" fmla="*/ 3 w 115"/>
                      <a:gd name="T77" fmla="*/ 3 h 133"/>
                      <a:gd name="T78" fmla="*/ 4 w 115"/>
                      <a:gd name="T79" fmla="*/ 3 h 133"/>
                      <a:gd name="T80" fmla="*/ 4 w 115"/>
                      <a:gd name="T81" fmla="*/ 2 h 133"/>
                      <a:gd name="T82" fmla="*/ 4 w 115"/>
                      <a:gd name="T83" fmla="*/ 2 h 133"/>
                      <a:gd name="T84" fmla="*/ 3 w 115"/>
                      <a:gd name="T85" fmla="*/ 2 h 133"/>
                      <a:gd name="T86" fmla="*/ 3 w 115"/>
                      <a:gd name="T87" fmla="*/ 2 h 133"/>
                      <a:gd name="T88" fmla="*/ 3 w 115"/>
                      <a:gd name="T89" fmla="*/ 2 h 133"/>
                      <a:gd name="T90" fmla="*/ 2 w 115"/>
                      <a:gd name="T91" fmla="*/ 2 h 133"/>
                      <a:gd name="T92" fmla="*/ 2 w 115"/>
                      <a:gd name="T93" fmla="*/ 2 h 133"/>
                      <a:gd name="T94" fmla="*/ 2 w 115"/>
                      <a:gd name="T95" fmla="*/ 4 h 13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3"/>
                      <a:gd name="T146" fmla="*/ 115 w 115"/>
                      <a:gd name="T147" fmla="*/ 133 h 13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3">
                        <a:moveTo>
                          <a:pt x="0" y="133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0"/>
                        </a:lnTo>
                        <a:lnTo>
                          <a:pt x="86" y="3"/>
                        </a:lnTo>
                        <a:lnTo>
                          <a:pt x="92" y="9"/>
                        </a:lnTo>
                        <a:lnTo>
                          <a:pt x="101" y="15"/>
                        </a:lnTo>
                        <a:lnTo>
                          <a:pt x="104" y="24"/>
                        </a:lnTo>
                        <a:lnTo>
                          <a:pt x="104" y="36"/>
                        </a:lnTo>
                        <a:lnTo>
                          <a:pt x="104" y="45"/>
                        </a:lnTo>
                        <a:lnTo>
                          <a:pt x="101" y="54"/>
                        </a:lnTo>
                        <a:lnTo>
                          <a:pt x="95" y="59"/>
                        </a:lnTo>
                        <a:lnTo>
                          <a:pt x="89" y="65"/>
                        </a:lnTo>
                        <a:lnTo>
                          <a:pt x="80" y="68"/>
                        </a:lnTo>
                        <a:lnTo>
                          <a:pt x="68" y="71"/>
                        </a:lnTo>
                        <a:lnTo>
                          <a:pt x="74" y="74"/>
                        </a:lnTo>
                        <a:lnTo>
                          <a:pt x="77" y="80"/>
                        </a:lnTo>
                        <a:lnTo>
                          <a:pt x="86" y="86"/>
                        </a:lnTo>
                        <a:lnTo>
                          <a:pt x="92" y="98"/>
                        </a:lnTo>
                        <a:lnTo>
                          <a:pt x="115" y="133"/>
                        </a:lnTo>
                        <a:lnTo>
                          <a:pt x="95" y="133"/>
                        </a:lnTo>
                        <a:lnTo>
                          <a:pt x="77" y="107"/>
                        </a:lnTo>
                        <a:lnTo>
                          <a:pt x="71" y="95"/>
                        </a:lnTo>
                        <a:lnTo>
                          <a:pt x="65" y="86"/>
                        </a:lnTo>
                        <a:lnTo>
                          <a:pt x="59" y="80"/>
                        </a:lnTo>
                        <a:lnTo>
                          <a:pt x="56" y="77"/>
                        </a:lnTo>
                        <a:lnTo>
                          <a:pt x="53" y="74"/>
                        </a:lnTo>
                        <a:lnTo>
                          <a:pt x="48" y="74"/>
                        </a:lnTo>
                        <a:lnTo>
                          <a:pt x="45" y="74"/>
                        </a:lnTo>
                        <a:lnTo>
                          <a:pt x="39" y="74"/>
                        </a:lnTo>
                        <a:lnTo>
                          <a:pt x="18" y="74"/>
                        </a:lnTo>
                        <a:lnTo>
                          <a:pt x="18" y="133"/>
                        </a:lnTo>
                        <a:lnTo>
                          <a:pt x="0" y="133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6"/>
                        </a:lnTo>
                        <a:lnTo>
                          <a:pt x="74" y="56"/>
                        </a:lnTo>
                        <a:lnTo>
                          <a:pt x="80" y="54"/>
                        </a:lnTo>
                        <a:lnTo>
                          <a:pt x="83" y="48"/>
                        </a:lnTo>
                        <a:lnTo>
                          <a:pt x="86" y="42"/>
                        </a:lnTo>
                        <a:lnTo>
                          <a:pt x="86" y="36"/>
                        </a:lnTo>
                        <a:lnTo>
                          <a:pt x="86" y="27"/>
                        </a:lnTo>
                        <a:lnTo>
                          <a:pt x="80" y="21"/>
                        </a:lnTo>
                        <a:lnTo>
                          <a:pt x="74" y="18"/>
                        </a:lnTo>
                        <a:lnTo>
                          <a:pt x="68" y="15"/>
                        </a:lnTo>
                        <a:lnTo>
                          <a:pt x="59" y="15"/>
                        </a:lnTo>
                        <a:lnTo>
                          <a:pt x="18" y="15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4" name="Rectangle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3" y="4868"/>
                    <a:ext cx="14" cy="107"/>
                  </a:xfrm>
                  <a:prstGeom prst="rect">
                    <a:avLst/>
                  </a:pr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5" name="Freeform 66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80" y="4897"/>
                    <a:ext cx="68" cy="80"/>
                  </a:xfrm>
                  <a:custGeom>
                    <a:avLst/>
                    <a:gdLst>
                      <a:gd name="T0" fmla="*/ 0 w 89"/>
                      <a:gd name="T1" fmla="*/ 4 h 100"/>
                      <a:gd name="T2" fmla="*/ 2 w 89"/>
                      <a:gd name="T3" fmla="*/ 2 h 100"/>
                      <a:gd name="T4" fmla="*/ 2 w 89"/>
                      <a:gd name="T5" fmla="*/ 2 h 100"/>
                      <a:gd name="T6" fmla="*/ 2 w 89"/>
                      <a:gd name="T7" fmla="*/ 2 h 100"/>
                      <a:gd name="T8" fmla="*/ 2 w 89"/>
                      <a:gd name="T9" fmla="*/ 2 h 100"/>
                      <a:gd name="T10" fmla="*/ 2 w 89"/>
                      <a:gd name="T11" fmla="*/ 2 h 100"/>
                      <a:gd name="T12" fmla="*/ 2 w 89"/>
                      <a:gd name="T13" fmla="*/ 0 h 100"/>
                      <a:gd name="T14" fmla="*/ 2 w 89"/>
                      <a:gd name="T15" fmla="*/ 0 h 100"/>
                      <a:gd name="T16" fmla="*/ 2 w 89"/>
                      <a:gd name="T17" fmla="*/ 0 h 100"/>
                      <a:gd name="T18" fmla="*/ 3 w 89"/>
                      <a:gd name="T19" fmla="*/ 2 h 100"/>
                      <a:gd name="T20" fmla="*/ 3 w 89"/>
                      <a:gd name="T21" fmla="*/ 2 h 100"/>
                      <a:gd name="T22" fmla="*/ 3 w 89"/>
                      <a:gd name="T23" fmla="*/ 2 h 100"/>
                      <a:gd name="T24" fmla="*/ 4 w 89"/>
                      <a:gd name="T25" fmla="*/ 2 h 100"/>
                      <a:gd name="T26" fmla="*/ 4 w 89"/>
                      <a:gd name="T27" fmla="*/ 3 h 100"/>
                      <a:gd name="T28" fmla="*/ 4 w 89"/>
                      <a:gd name="T29" fmla="*/ 4 h 100"/>
                      <a:gd name="T30" fmla="*/ 4 w 89"/>
                      <a:gd name="T31" fmla="*/ 5 h 100"/>
                      <a:gd name="T32" fmla="*/ 3 w 89"/>
                      <a:gd name="T33" fmla="*/ 5 h 100"/>
                      <a:gd name="T34" fmla="*/ 3 w 89"/>
                      <a:gd name="T35" fmla="*/ 6 h 100"/>
                      <a:gd name="T36" fmla="*/ 3 w 89"/>
                      <a:gd name="T37" fmla="*/ 6 h 100"/>
                      <a:gd name="T38" fmla="*/ 2 w 89"/>
                      <a:gd name="T39" fmla="*/ 7 h 100"/>
                      <a:gd name="T40" fmla="*/ 2 w 89"/>
                      <a:gd name="T41" fmla="*/ 7 h 100"/>
                      <a:gd name="T42" fmla="*/ 2 w 89"/>
                      <a:gd name="T43" fmla="*/ 7 h 100"/>
                      <a:gd name="T44" fmla="*/ 2 w 89"/>
                      <a:gd name="T45" fmla="*/ 6 h 100"/>
                      <a:gd name="T46" fmla="*/ 2 w 89"/>
                      <a:gd name="T47" fmla="*/ 6 h 100"/>
                      <a:gd name="T48" fmla="*/ 2 w 89"/>
                      <a:gd name="T49" fmla="*/ 5 h 100"/>
                      <a:gd name="T50" fmla="*/ 2 w 89"/>
                      <a:gd name="T51" fmla="*/ 5 h 100"/>
                      <a:gd name="T52" fmla="*/ 0 w 89"/>
                      <a:gd name="T53" fmla="*/ 4 h 100"/>
                      <a:gd name="T54" fmla="*/ 2 w 89"/>
                      <a:gd name="T55" fmla="*/ 4 h 100"/>
                      <a:gd name="T56" fmla="*/ 2 w 89"/>
                      <a:gd name="T57" fmla="*/ 4 h 100"/>
                      <a:gd name="T58" fmla="*/ 2 w 89"/>
                      <a:gd name="T59" fmla="*/ 5 h 100"/>
                      <a:gd name="T60" fmla="*/ 2 w 89"/>
                      <a:gd name="T61" fmla="*/ 5 h 100"/>
                      <a:gd name="T62" fmla="*/ 2 w 89"/>
                      <a:gd name="T63" fmla="*/ 6 h 100"/>
                      <a:gd name="T64" fmla="*/ 2 w 89"/>
                      <a:gd name="T65" fmla="*/ 6 h 100"/>
                      <a:gd name="T66" fmla="*/ 2 w 89"/>
                      <a:gd name="T67" fmla="*/ 6 h 100"/>
                      <a:gd name="T68" fmla="*/ 2 w 89"/>
                      <a:gd name="T69" fmla="*/ 6 h 100"/>
                      <a:gd name="T70" fmla="*/ 2 w 89"/>
                      <a:gd name="T71" fmla="*/ 6 h 100"/>
                      <a:gd name="T72" fmla="*/ 2 w 89"/>
                      <a:gd name="T73" fmla="*/ 5 h 100"/>
                      <a:gd name="T74" fmla="*/ 3 w 89"/>
                      <a:gd name="T75" fmla="*/ 5 h 100"/>
                      <a:gd name="T76" fmla="*/ 3 w 89"/>
                      <a:gd name="T77" fmla="*/ 4 h 100"/>
                      <a:gd name="T78" fmla="*/ 3 w 89"/>
                      <a:gd name="T79" fmla="*/ 4 h 100"/>
                      <a:gd name="T80" fmla="*/ 3 w 89"/>
                      <a:gd name="T81" fmla="*/ 2 h 100"/>
                      <a:gd name="T82" fmla="*/ 3 w 89"/>
                      <a:gd name="T83" fmla="*/ 2 h 100"/>
                      <a:gd name="T84" fmla="*/ 2 w 89"/>
                      <a:gd name="T85" fmla="*/ 2 h 100"/>
                      <a:gd name="T86" fmla="*/ 2 w 89"/>
                      <a:gd name="T87" fmla="*/ 2 h 100"/>
                      <a:gd name="T88" fmla="*/ 2 w 89"/>
                      <a:gd name="T89" fmla="*/ 2 h 100"/>
                      <a:gd name="T90" fmla="*/ 2 w 89"/>
                      <a:gd name="T91" fmla="*/ 2 h 100"/>
                      <a:gd name="T92" fmla="*/ 2 w 89"/>
                      <a:gd name="T93" fmla="*/ 2 h 100"/>
                      <a:gd name="T94" fmla="*/ 2 w 89"/>
                      <a:gd name="T95" fmla="*/ 2 h 100"/>
                      <a:gd name="T96" fmla="*/ 2 w 89"/>
                      <a:gd name="T97" fmla="*/ 2 h 100"/>
                      <a:gd name="T98" fmla="*/ 2 w 89"/>
                      <a:gd name="T99" fmla="*/ 2 h 100"/>
                      <a:gd name="T100" fmla="*/ 2 w 89"/>
                      <a:gd name="T101" fmla="*/ 2 h 100"/>
                      <a:gd name="T102" fmla="*/ 2 w 89"/>
                      <a:gd name="T103" fmla="*/ 4 h 10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00"/>
                      <a:gd name="T158" fmla="*/ 89 w 89"/>
                      <a:gd name="T159" fmla="*/ 100 h 10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00">
                        <a:moveTo>
                          <a:pt x="0" y="50"/>
                        </a:moveTo>
                        <a:lnTo>
                          <a:pt x="3" y="38"/>
                        </a:lnTo>
                        <a:lnTo>
                          <a:pt x="3" y="26"/>
                        </a:lnTo>
                        <a:lnTo>
                          <a:pt x="9" y="18"/>
                        </a:lnTo>
                        <a:lnTo>
                          <a:pt x="15" y="9"/>
                        </a:lnTo>
                        <a:lnTo>
                          <a:pt x="24" y="3"/>
                        </a:lnTo>
                        <a:lnTo>
                          <a:pt x="33" y="0"/>
                        </a:lnTo>
                        <a:lnTo>
                          <a:pt x="45" y="0"/>
                        </a:lnTo>
                        <a:lnTo>
                          <a:pt x="56" y="0"/>
                        </a:lnTo>
                        <a:lnTo>
                          <a:pt x="68" y="6"/>
                        </a:lnTo>
                        <a:lnTo>
                          <a:pt x="77" y="12"/>
                        </a:lnTo>
                        <a:lnTo>
                          <a:pt x="83" y="20"/>
                        </a:lnTo>
                        <a:lnTo>
                          <a:pt x="89" y="32"/>
                        </a:lnTo>
                        <a:lnTo>
                          <a:pt x="89" y="47"/>
                        </a:lnTo>
                        <a:lnTo>
                          <a:pt x="89" y="59"/>
                        </a:lnTo>
                        <a:lnTo>
                          <a:pt x="86" y="71"/>
                        </a:lnTo>
                        <a:lnTo>
                          <a:pt x="83" y="76"/>
                        </a:lnTo>
                        <a:lnTo>
                          <a:pt x="77" y="88"/>
                        </a:lnTo>
                        <a:lnTo>
                          <a:pt x="68" y="94"/>
                        </a:lnTo>
                        <a:lnTo>
                          <a:pt x="56" y="97"/>
                        </a:lnTo>
                        <a:lnTo>
                          <a:pt x="45" y="100"/>
                        </a:lnTo>
                        <a:lnTo>
                          <a:pt x="33" y="100"/>
                        </a:lnTo>
                        <a:lnTo>
                          <a:pt x="21" y="94"/>
                        </a:lnTo>
                        <a:lnTo>
                          <a:pt x="12" y="88"/>
                        </a:lnTo>
                        <a:lnTo>
                          <a:pt x="6" y="76"/>
                        </a:lnTo>
                        <a:lnTo>
                          <a:pt x="3" y="65"/>
                        </a:lnTo>
                        <a:lnTo>
                          <a:pt x="0" y="50"/>
                        </a:lnTo>
                        <a:close/>
                        <a:moveTo>
                          <a:pt x="18" y="50"/>
                        </a:moveTo>
                        <a:lnTo>
                          <a:pt x="18" y="59"/>
                        </a:lnTo>
                        <a:lnTo>
                          <a:pt x="21" y="68"/>
                        </a:lnTo>
                        <a:lnTo>
                          <a:pt x="27" y="76"/>
                        </a:lnTo>
                        <a:lnTo>
                          <a:pt x="33" y="79"/>
                        </a:lnTo>
                        <a:lnTo>
                          <a:pt x="39" y="82"/>
                        </a:lnTo>
                        <a:lnTo>
                          <a:pt x="45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8" y="68"/>
                        </a:lnTo>
                        <a:lnTo>
                          <a:pt x="71" y="59"/>
                        </a:lnTo>
                        <a:lnTo>
                          <a:pt x="71" y="50"/>
                        </a:lnTo>
                        <a:lnTo>
                          <a:pt x="71" y="38"/>
                        </a:lnTo>
                        <a:lnTo>
                          <a:pt x="68" y="29"/>
                        </a:lnTo>
                        <a:lnTo>
                          <a:pt x="62" y="23"/>
                        </a:lnTo>
                        <a:lnTo>
                          <a:pt x="59" y="18"/>
                        </a:lnTo>
                        <a:lnTo>
                          <a:pt x="53" y="15"/>
                        </a:lnTo>
                        <a:lnTo>
                          <a:pt x="45" y="15"/>
                        </a:lnTo>
                        <a:lnTo>
                          <a:pt x="39" y="15"/>
                        </a:lnTo>
                        <a:lnTo>
                          <a:pt x="33" y="18"/>
                        </a:lnTo>
                        <a:lnTo>
                          <a:pt x="27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6" name="Freeform 67"/>
                  <p:cNvSpPr>
                    <a:spLocks noChangeAspect="1"/>
                  </p:cNvSpPr>
                  <p:nvPr/>
                </p:nvSpPr>
                <p:spPr bwMode="auto">
                  <a:xfrm>
                    <a:off x="425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0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0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7" y="68"/>
                        </a:lnTo>
                        <a:lnTo>
                          <a:pt x="17" y="73"/>
                        </a:lnTo>
                        <a:lnTo>
                          <a:pt x="23" y="79"/>
                        </a:lnTo>
                        <a:lnTo>
                          <a:pt x="29" y="82"/>
                        </a:lnTo>
                        <a:lnTo>
                          <a:pt x="41" y="85"/>
                        </a:lnTo>
                        <a:lnTo>
                          <a:pt x="50" y="82"/>
                        </a:lnTo>
                        <a:lnTo>
                          <a:pt x="56" y="79"/>
                        </a:lnTo>
                        <a:lnTo>
                          <a:pt x="58" y="76"/>
                        </a:lnTo>
                        <a:lnTo>
                          <a:pt x="61" y="71"/>
                        </a:lnTo>
                        <a:lnTo>
                          <a:pt x="58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38" y="59"/>
                        </a:lnTo>
                        <a:lnTo>
                          <a:pt x="26" y="53"/>
                        </a:lnTo>
                        <a:lnTo>
                          <a:pt x="14" y="50"/>
                        </a:lnTo>
                        <a:lnTo>
                          <a:pt x="8" y="47"/>
                        </a:lnTo>
                        <a:lnTo>
                          <a:pt x="5" y="41"/>
                        </a:lnTo>
                        <a:lnTo>
                          <a:pt x="2" y="35"/>
                        </a:lnTo>
                        <a:lnTo>
                          <a:pt x="0" y="26"/>
                        </a:lnTo>
                        <a:lnTo>
                          <a:pt x="2" y="20"/>
                        </a:lnTo>
                        <a:lnTo>
                          <a:pt x="2" y="15"/>
                        </a:lnTo>
                        <a:lnTo>
                          <a:pt x="5" y="9"/>
                        </a:lnTo>
                        <a:lnTo>
                          <a:pt x="11" y="6"/>
                        </a:lnTo>
                        <a:lnTo>
                          <a:pt x="14" y="3"/>
                        </a:lnTo>
                        <a:lnTo>
                          <a:pt x="20" y="0"/>
                        </a:lnTo>
                        <a:lnTo>
                          <a:pt x="29" y="0"/>
                        </a:lnTo>
                        <a:lnTo>
                          <a:pt x="35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1" y="6"/>
                        </a:lnTo>
                        <a:lnTo>
                          <a:pt x="67" y="12"/>
                        </a:lnTo>
                        <a:lnTo>
                          <a:pt x="70" y="18"/>
                        </a:lnTo>
                        <a:lnTo>
                          <a:pt x="73" y="26"/>
                        </a:lnTo>
                        <a:lnTo>
                          <a:pt x="56" y="29"/>
                        </a:lnTo>
                        <a:lnTo>
                          <a:pt x="53" y="23"/>
                        </a:lnTo>
                        <a:lnTo>
                          <a:pt x="50" y="18"/>
                        </a:lnTo>
                        <a:lnTo>
                          <a:pt x="44" y="15"/>
                        </a:lnTo>
                        <a:lnTo>
                          <a:pt x="35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0" y="20"/>
                        </a:lnTo>
                        <a:lnTo>
                          <a:pt x="17" y="26"/>
                        </a:lnTo>
                        <a:lnTo>
                          <a:pt x="17" y="29"/>
                        </a:lnTo>
                        <a:lnTo>
                          <a:pt x="20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29" y="35"/>
                        </a:lnTo>
                        <a:lnTo>
                          <a:pt x="38" y="38"/>
                        </a:lnTo>
                        <a:lnTo>
                          <a:pt x="53" y="41"/>
                        </a:lnTo>
                        <a:lnTo>
                          <a:pt x="61" y="47"/>
                        </a:lnTo>
                        <a:lnTo>
                          <a:pt x="67" y="50"/>
                        </a:lnTo>
                        <a:lnTo>
                          <a:pt x="73" y="56"/>
                        </a:lnTo>
                        <a:lnTo>
                          <a:pt x="76" y="62"/>
                        </a:lnTo>
                        <a:lnTo>
                          <a:pt x="79" y="68"/>
                        </a:lnTo>
                        <a:lnTo>
                          <a:pt x="76" y="76"/>
                        </a:lnTo>
                        <a:lnTo>
                          <a:pt x="73" y="85"/>
                        </a:lnTo>
                        <a:lnTo>
                          <a:pt x="67" y="91"/>
                        </a:lnTo>
                        <a:lnTo>
                          <a:pt x="58" y="97"/>
                        </a:lnTo>
                        <a:lnTo>
                          <a:pt x="50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17" y="97"/>
                        </a:lnTo>
                        <a:lnTo>
                          <a:pt x="11" y="91"/>
                        </a:lnTo>
                        <a:lnTo>
                          <a:pt x="5" y="85"/>
                        </a:lnTo>
                        <a:lnTo>
                          <a:pt x="0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7" name="Freeform 68"/>
                  <p:cNvSpPr>
                    <a:spLocks noChangeAspect="1"/>
                  </p:cNvSpPr>
                  <p:nvPr/>
                </p:nvSpPr>
                <p:spPr bwMode="auto">
                  <a:xfrm>
                    <a:off x="432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2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2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8" y="68"/>
                        </a:lnTo>
                        <a:lnTo>
                          <a:pt x="21" y="73"/>
                        </a:lnTo>
                        <a:lnTo>
                          <a:pt x="26" y="79"/>
                        </a:lnTo>
                        <a:lnTo>
                          <a:pt x="32" y="82"/>
                        </a:lnTo>
                        <a:lnTo>
                          <a:pt x="41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5" y="71"/>
                        </a:lnTo>
                        <a:lnTo>
                          <a:pt x="62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41" y="59"/>
                        </a:lnTo>
                        <a:lnTo>
                          <a:pt x="26" y="53"/>
                        </a:lnTo>
                        <a:lnTo>
                          <a:pt x="18" y="50"/>
                        </a:lnTo>
                        <a:lnTo>
                          <a:pt x="12" y="47"/>
                        </a:lnTo>
                        <a:lnTo>
                          <a:pt x="6" y="41"/>
                        </a:lnTo>
                        <a:lnTo>
                          <a:pt x="3" y="35"/>
                        </a:lnTo>
                        <a:lnTo>
                          <a:pt x="3" y="26"/>
                        </a:lnTo>
                        <a:lnTo>
                          <a:pt x="3" y="20"/>
                        </a:lnTo>
                        <a:lnTo>
                          <a:pt x="6" y="15"/>
                        </a:lnTo>
                        <a:lnTo>
                          <a:pt x="9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3" y="0"/>
                        </a:lnTo>
                        <a:lnTo>
                          <a:pt x="29" y="0"/>
                        </a:lnTo>
                        <a:lnTo>
                          <a:pt x="38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5" y="6"/>
                        </a:lnTo>
                        <a:lnTo>
                          <a:pt x="71" y="12"/>
                        </a:lnTo>
                        <a:lnTo>
                          <a:pt x="74" y="18"/>
                        </a:lnTo>
                        <a:lnTo>
                          <a:pt x="74" y="26"/>
                        </a:lnTo>
                        <a:lnTo>
                          <a:pt x="59" y="29"/>
                        </a:lnTo>
                        <a:lnTo>
                          <a:pt x="56" y="23"/>
                        </a:lnTo>
                        <a:lnTo>
                          <a:pt x="53" y="18"/>
                        </a:lnTo>
                        <a:lnTo>
                          <a:pt x="47" y="15"/>
                        </a:lnTo>
                        <a:lnTo>
                          <a:pt x="38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1" y="20"/>
                        </a:lnTo>
                        <a:lnTo>
                          <a:pt x="21" y="26"/>
                        </a:lnTo>
                        <a:lnTo>
                          <a:pt x="21" y="29"/>
                        </a:lnTo>
                        <a:lnTo>
                          <a:pt x="23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32" y="35"/>
                        </a:lnTo>
                        <a:lnTo>
                          <a:pt x="41" y="38"/>
                        </a:lnTo>
                        <a:lnTo>
                          <a:pt x="53" y="41"/>
                        </a:lnTo>
                        <a:lnTo>
                          <a:pt x="65" y="47"/>
                        </a:lnTo>
                        <a:lnTo>
                          <a:pt x="71" y="50"/>
                        </a:lnTo>
                        <a:lnTo>
                          <a:pt x="76" y="56"/>
                        </a:lnTo>
                        <a:lnTo>
                          <a:pt x="79" y="62"/>
                        </a:lnTo>
                        <a:lnTo>
                          <a:pt x="79" y="68"/>
                        </a:lnTo>
                        <a:lnTo>
                          <a:pt x="79" y="76"/>
                        </a:lnTo>
                        <a:lnTo>
                          <a:pt x="76" y="85"/>
                        </a:lnTo>
                        <a:lnTo>
                          <a:pt x="71" y="91"/>
                        </a:lnTo>
                        <a:lnTo>
                          <a:pt x="62" y="97"/>
                        </a:lnTo>
                        <a:lnTo>
                          <a:pt x="53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21" y="97"/>
                        </a:lnTo>
                        <a:lnTo>
                          <a:pt x="15" y="91"/>
                        </a:lnTo>
                        <a:lnTo>
                          <a:pt x="9" y="85"/>
                        </a:lnTo>
                        <a:lnTo>
                          <a:pt x="3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8" name="Freeform 69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5401"/>
                    <a:ext cx="88" cy="109"/>
                  </a:xfrm>
                  <a:custGeom>
                    <a:avLst/>
                    <a:gdLst>
                      <a:gd name="T0" fmla="*/ 0 w 115"/>
                      <a:gd name="T1" fmla="*/ 9 h 136"/>
                      <a:gd name="T2" fmla="*/ 0 w 115"/>
                      <a:gd name="T3" fmla="*/ 0 h 136"/>
                      <a:gd name="T4" fmla="*/ 2 w 115"/>
                      <a:gd name="T5" fmla="*/ 0 h 136"/>
                      <a:gd name="T6" fmla="*/ 3 w 115"/>
                      <a:gd name="T7" fmla="*/ 2 h 136"/>
                      <a:gd name="T8" fmla="*/ 4 w 115"/>
                      <a:gd name="T9" fmla="*/ 2 h 136"/>
                      <a:gd name="T10" fmla="*/ 4 w 115"/>
                      <a:gd name="T11" fmla="*/ 2 h 136"/>
                      <a:gd name="T12" fmla="*/ 4 w 115"/>
                      <a:gd name="T13" fmla="*/ 2 h 136"/>
                      <a:gd name="T14" fmla="*/ 4 w 115"/>
                      <a:gd name="T15" fmla="*/ 2 h 136"/>
                      <a:gd name="T16" fmla="*/ 4 w 115"/>
                      <a:gd name="T17" fmla="*/ 2 h 136"/>
                      <a:gd name="T18" fmla="*/ 4 w 115"/>
                      <a:gd name="T19" fmla="*/ 3 h 136"/>
                      <a:gd name="T20" fmla="*/ 4 w 115"/>
                      <a:gd name="T21" fmla="*/ 4 h 136"/>
                      <a:gd name="T22" fmla="*/ 4 w 115"/>
                      <a:gd name="T23" fmla="*/ 5 h 136"/>
                      <a:gd name="T24" fmla="*/ 4 w 115"/>
                      <a:gd name="T25" fmla="*/ 5 h 136"/>
                      <a:gd name="T26" fmla="*/ 3 w 115"/>
                      <a:gd name="T27" fmla="*/ 5 h 136"/>
                      <a:gd name="T28" fmla="*/ 3 w 115"/>
                      <a:gd name="T29" fmla="*/ 5 h 136"/>
                      <a:gd name="T30" fmla="*/ 3 w 115"/>
                      <a:gd name="T31" fmla="*/ 6 h 136"/>
                      <a:gd name="T32" fmla="*/ 3 w 115"/>
                      <a:gd name="T33" fmla="*/ 6 h 136"/>
                      <a:gd name="T34" fmla="*/ 4 w 115"/>
                      <a:gd name="T35" fmla="*/ 6 h 136"/>
                      <a:gd name="T36" fmla="*/ 4 w 115"/>
                      <a:gd name="T37" fmla="*/ 7 h 136"/>
                      <a:gd name="T38" fmla="*/ 5 w 115"/>
                      <a:gd name="T39" fmla="*/ 9 h 136"/>
                      <a:gd name="T40" fmla="*/ 4 w 115"/>
                      <a:gd name="T41" fmla="*/ 9 h 136"/>
                      <a:gd name="T42" fmla="*/ 3 w 115"/>
                      <a:gd name="T43" fmla="*/ 7 h 136"/>
                      <a:gd name="T44" fmla="*/ 3 w 115"/>
                      <a:gd name="T45" fmla="*/ 7 h 136"/>
                      <a:gd name="T46" fmla="*/ 3 w 115"/>
                      <a:gd name="T47" fmla="*/ 6 h 136"/>
                      <a:gd name="T48" fmla="*/ 2 w 115"/>
                      <a:gd name="T49" fmla="*/ 6 h 136"/>
                      <a:gd name="T50" fmla="*/ 2 w 115"/>
                      <a:gd name="T51" fmla="*/ 6 h 136"/>
                      <a:gd name="T52" fmla="*/ 2 w 115"/>
                      <a:gd name="T53" fmla="*/ 6 h 136"/>
                      <a:gd name="T54" fmla="*/ 2 w 115"/>
                      <a:gd name="T55" fmla="*/ 6 h 136"/>
                      <a:gd name="T56" fmla="*/ 2 w 115"/>
                      <a:gd name="T57" fmla="*/ 6 h 136"/>
                      <a:gd name="T58" fmla="*/ 2 w 115"/>
                      <a:gd name="T59" fmla="*/ 6 h 136"/>
                      <a:gd name="T60" fmla="*/ 2 w 115"/>
                      <a:gd name="T61" fmla="*/ 6 h 136"/>
                      <a:gd name="T62" fmla="*/ 2 w 115"/>
                      <a:gd name="T63" fmla="*/ 9 h 136"/>
                      <a:gd name="T64" fmla="*/ 0 w 115"/>
                      <a:gd name="T65" fmla="*/ 9 h 136"/>
                      <a:gd name="T66" fmla="*/ 2 w 115"/>
                      <a:gd name="T67" fmla="*/ 4 h 136"/>
                      <a:gd name="T68" fmla="*/ 2 w 115"/>
                      <a:gd name="T69" fmla="*/ 4 h 136"/>
                      <a:gd name="T70" fmla="*/ 3 w 115"/>
                      <a:gd name="T71" fmla="*/ 4 h 136"/>
                      <a:gd name="T72" fmla="*/ 3 w 115"/>
                      <a:gd name="T73" fmla="*/ 4 h 136"/>
                      <a:gd name="T74" fmla="*/ 3 w 115"/>
                      <a:gd name="T75" fmla="*/ 4 h 136"/>
                      <a:gd name="T76" fmla="*/ 3 w 115"/>
                      <a:gd name="T77" fmla="*/ 4 h 136"/>
                      <a:gd name="T78" fmla="*/ 4 w 115"/>
                      <a:gd name="T79" fmla="*/ 3 h 136"/>
                      <a:gd name="T80" fmla="*/ 4 w 115"/>
                      <a:gd name="T81" fmla="*/ 2 h 136"/>
                      <a:gd name="T82" fmla="*/ 4 w 115"/>
                      <a:gd name="T83" fmla="*/ 2 h 136"/>
                      <a:gd name="T84" fmla="*/ 3 w 115"/>
                      <a:gd name="T85" fmla="*/ 2 h 136"/>
                      <a:gd name="T86" fmla="*/ 3 w 115"/>
                      <a:gd name="T87" fmla="*/ 2 h 136"/>
                      <a:gd name="T88" fmla="*/ 3 w 115"/>
                      <a:gd name="T89" fmla="*/ 2 h 136"/>
                      <a:gd name="T90" fmla="*/ 2 w 115"/>
                      <a:gd name="T91" fmla="*/ 2 h 136"/>
                      <a:gd name="T92" fmla="*/ 2 w 115"/>
                      <a:gd name="T93" fmla="*/ 2 h 136"/>
                      <a:gd name="T94" fmla="*/ 2 w 115"/>
                      <a:gd name="T95" fmla="*/ 4 h 1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6"/>
                      <a:gd name="T146" fmla="*/ 115 w 115"/>
                      <a:gd name="T147" fmla="*/ 136 h 13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6">
                        <a:moveTo>
                          <a:pt x="0" y="136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3"/>
                        </a:lnTo>
                        <a:lnTo>
                          <a:pt x="86" y="6"/>
                        </a:lnTo>
                        <a:lnTo>
                          <a:pt x="92" y="9"/>
                        </a:lnTo>
                        <a:lnTo>
                          <a:pt x="101" y="18"/>
                        </a:lnTo>
                        <a:lnTo>
                          <a:pt x="104" y="27"/>
                        </a:lnTo>
                        <a:lnTo>
                          <a:pt x="104" y="39"/>
                        </a:lnTo>
                        <a:lnTo>
                          <a:pt x="104" y="47"/>
                        </a:lnTo>
                        <a:lnTo>
                          <a:pt x="101" y="53"/>
                        </a:lnTo>
                        <a:lnTo>
                          <a:pt x="95" y="62"/>
                        </a:lnTo>
                        <a:lnTo>
                          <a:pt x="89" y="68"/>
                        </a:lnTo>
                        <a:lnTo>
                          <a:pt x="80" y="71"/>
                        </a:lnTo>
                        <a:lnTo>
                          <a:pt x="68" y="74"/>
                        </a:lnTo>
                        <a:lnTo>
                          <a:pt x="74" y="77"/>
                        </a:lnTo>
                        <a:lnTo>
                          <a:pt x="77" y="80"/>
                        </a:lnTo>
                        <a:lnTo>
                          <a:pt x="86" y="89"/>
                        </a:lnTo>
                        <a:lnTo>
                          <a:pt x="92" y="98"/>
                        </a:lnTo>
                        <a:lnTo>
                          <a:pt x="115" y="136"/>
                        </a:lnTo>
                        <a:lnTo>
                          <a:pt x="95" y="136"/>
                        </a:lnTo>
                        <a:lnTo>
                          <a:pt x="77" y="106"/>
                        </a:lnTo>
                        <a:lnTo>
                          <a:pt x="71" y="98"/>
                        </a:lnTo>
                        <a:lnTo>
                          <a:pt x="65" y="89"/>
                        </a:lnTo>
                        <a:lnTo>
                          <a:pt x="59" y="83"/>
                        </a:lnTo>
                        <a:lnTo>
                          <a:pt x="56" y="80"/>
                        </a:lnTo>
                        <a:lnTo>
                          <a:pt x="53" y="77"/>
                        </a:lnTo>
                        <a:lnTo>
                          <a:pt x="48" y="77"/>
                        </a:lnTo>
                        <a:lnTo>
                          <a:pt x="45" y="77"/>
                        </a:lnTo>
                        <a:lnTo>
                          <a:pt x="39" y="77"/>
                        </a:lnTo>
                        <a:lnTo>
                          <a:pt x="18" y="77"/>
                        </a:lnTo>
                        <a:lnTo>
                          <a:pt x="18" y="136"/>
                        </a:lnTo>
                        <a:lnTo>
                          <a:pt x="0" y="136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9"/>
                        </a:lnTo>
                        <a:lnTo>
                          <a:pt x="74" y="56"/>
                        </a:lnTo>
                        <a:lnTo>
                          <a:pt x="80" y="53"/>
                        </a:lnTo>
                        <a:lnTo>
                          <a:pt x="83" y="50"/>
                        </a:lnTo>
                        <a:lnTo>
                          <a:pt x="86" y="44"/>
                        </a:lnTo>
                        <a:lnTo>
                          <a:pt x="86" y="39"/>
                        </a:lnTo>
                        <a:lnTo>
                          <a:pt x="86" y="30"/>
                        </a:lnTo>
                        <a:lnTo>
                          <a:pt x="80" y="24"/>
                        </a:lnTo>
                        <a:lnTo>
                          <a:pt x="74" y="21"/>
                        </a:lnTo>
                        <a:lnTo>
                          <a:pt x="68" y="18"/>
                        </a:lnTo>
                        <a:lnTo>
                          <a:pt x="59" y="18"/>
                        </a:lnTo>
                        <a:lnTo>
                          <a:pt x="18" y="18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89" name="Freeform 70"/>
                  <p:cNvSpPr>
                    <a:spLocks noChangeAspect="1"/>
                  </p:cNvSpPr>
                  <p:nvPr/>
                </p:nvSpPr>
                <p:spPr bwMode="auto">
                  <a:xfrm>
                    <a:off x="4153" y="5430"/>
                    <a:ext cx="40" cy="80"/>
                  </a:xfrm>
                  <a:custGeom>
                    <a:avLst/>
                    <a:gdLst>
                      <a:gd name="T0" fmla="*/ 0 w 53"/>
                      <a:gd name="T1" fmla="*/ 7 h 100"/>
                      <a:gd name="T2" fmla="*/ 0 w 53"/>
                      <a:gd name="T3" fmla="*/ 2 h 100"/>
                      <a:gd name="T4" fmla="*/ 2 w 53"/>
                      <a:gd name="T5" fmla="*/ 2 h 100"/>
                      <a:gd name="T6" fmla="*/ 2 w 53"/>
                      <a:gd name="T7" fmla="*/ 2 h 100"/>
                      <a:gd name="T8" fmla="*/ 2 w 53"/>
                      <a:gd name="T9" fmla="*/ 2 h 100"/>
                      <a:gd name="T10" fmla="*/ 2 w 53"/>
                      <a:gd name="T11" fmla="*/ 2 h 100"/>
                      <a:gd name="T12" fmla="*/ 2 w 53"/>
                      <a:gd name="T13" fmla="*/ 2 h 100"/>
                      <a:gd name="T14" fmla="*/ 2 w 53"/>
                      <a:gd name="T15" fmla="*/ 0 h 100"/>
                      <a:gd name="T16" fmla="*/ 2 w 53"/>
                      <a:gd name="T17" fmla="*/ 2 h 100"/>
                      <a:gd name="T18" fmla="*/ 2 w 53"/>
                      <a:gd name="T19" fmla="*/ 2 h 100"/>
                      <a:gd name="T20" fmla="*/ 2 w 53"/>
                      <a:gd name="T21" fmla="*/ 2 h 100"/>
                      <a:gd name="T22" fmla="*/ 2 w 53"/>
                      <a:gd name="T23" fmla="*/ 2 h 100"/>
                      <a:gd name="T24" fmla="*/ 2 w 53"/>
                      <a:gd name="T25" fmla="*/ 2 h 100"/>
                      <a:gd name="T26" fmla="*/ 2 w 53"/>
                      <a:gd name="T27" fmla="*/ 2 h 100"/>
                      <a:gd name="T28" fmla="*/ 2 w 53"/>
                      <a:gd name="T29" fmla="*/ 2 h 100"/>
                      <a:gd name="T30" fmla="*/ 2 w 53"/>
                      <a:gd name="T31" fmla="*/ 2 h 100"/>
                      <a:gd name="T32" fmla="*/ 2 w 53"/>
                      <a:gd name="T33" fmla="*/ 2 h 100"/>
                      <a:gd name="T34" fmla="*/ 2 w 53"/>
                      <a:gd name="T35" fmla="*/ 2 h 100"/>
                      <a:gd name="T36" fmla="*/ 2 w 53"/>
                      <a:gd name="T37" fmla="*/ 4 h 100"/>
                      <a:gd name="T38" fmla="*/ 2 w 53"/>
                      <a:gd name="T39" fmla="*/ 7 h 100"/>
                      <a:gd name="T40" fmla="*/ 0 w 53"/>
                      <a:gd name="T41" fmla="*/ 7 h 10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3"/>
                      <a:gd name="T64" fmla="*/ 0 h 100"/>
                      <a:gd name="T65" fmla="*/ 53 w 53"/>
                      <a:gd name="T66" fmla="*/ 100 h 10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3" h="100">
                        <a:moveTo>
                          <a:pt x="0" y="100"/>
                        </a:moveTo>
                        <a:lnTo>
                          <a:pt x="0" y="3"/>
                        </a:lnTo>
                        <a:lnTo>
                          <a:pt x="18" y="3"/>
                        </a:lnTo>
                        <a:lnTo>
                          <a:pt x="18" y="17"/>
                        </a:lnTo>
                        <a:lnTo>
                          <a:pt x="21" y="8"/>
                        </a:lnTo>
                        <a:lnTo>
                          <a:pt x="27" y="3"/>
                        </a:lnTo>
                        <a:lnTo>
                          <a:pt x="29" y="3"/>
                        </a:lnTo>
                        <a:lnTo>
                          <a:pt x="35" y="0"/>
                        </a:lnTo>
                        <a:lnTo>
                          <a:pt x="44" y="3"/>
                        </a:lnTo>
                        <a:lnTo>
                          <a:pt x="53" y="6"/>
                        </a:lnTo>
                        <a:lnTo>
                          <a:pt x="47" y="20"/>
                        </a:lnTo>
                        <a:lnTo>
                          <a:pt x="41" y="17"/>
                        </a:lnTo>
                        <a:lnTo>
                          <a:pt x="35" y="17"/>
                        </a:lnTo>
                        <a:lnTo>
                          <a:pt x="29" y="17"/>
                        </a:lnTo>
                        <a:lnTo>
                          <a:pt x="27" y="20"/>
                        </a:lnTo>
                        <a:lnTo>
                          <a:pt x="24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lnTo>
                          <a:pt x="18" y="100"/>
                        </a:lnTo>
                        <a:lnTo>
                          <a:pt x="0" y="1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90" name="Freeform 71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96" y="5430"/>
                    <a:ext cx="67" cy="82"/>
                  </a:xfrm>
                  <a:custGeom>
                    <a:avLst/>
                    <a:gdLst>
                      <a:gd name="T0" fmla="*/ 2 w 88"/>
                      <a:gd name="T1" fmla="*/ 6 h 103"/>
                      <a:gd name="T2" fmla="*/ 2 w 88"/>
                      <a:gd name="T3" fmla="*/ 7 h 103"/>
                      <a:gd name="T4" fmla="*/ 2 w 88"/>
                      <a:gd name="T5" fmla="*/ 7 h 103"/>
                      <a:gd name="T6" fmla="*/ 2 w 88"/>
                      <a:gd name="T7" fmla="*/ 6 h 103"/>
                      <a:gd name="T8" fmla="*/ 2 w 88"/>
                      <a:gd name="T9" fmla="*/ 6 h 103"/>
                      <a:gd name="T10" fmla="*/ 2 w 88"/>
                      <a:gd name="T11" fmla="*/ 5 h 103"/>
                      <a:gd name="T12" fmla="*/ 2 w 88"/>
                      <a:gd name="T13" fmla="*/ 4 h 103"/>
                      <a:gd name="T14" fmla="*/ 2 w 88"/>
                      <a:gd name="T15" fmla="*/ 3 h 103"/>
                      <a:gd name="T16" fmla="*/ 2 w 88"/>
                      <a:gd name="T17" fmla="*/ 3 h 103"/>
                      <a:gd name="T18" fmla="*/ 2 w 88"/>
                      <a:gd name="T19" fmla="*/ 3 h 103"/>
                      <a:gd name="T20" fmla="*/ 2 w 88"/>
                      <a:gd name="T21" fmla="*/ 2 h 103"/>
                      <a:gd name="T22" fmla="*/ 2 w 88"/>
                      <a:gd name="T23" fmla="*/ 2 h 103"/>
                      <a:gd name="T24" fmla="*/ 2 w 88"/>
                      <a:gd name="T25" fmla="*/ 2 h 103"/>
                      <a:gd name="T26" fmla="*/ 2 w 88"/>
                      <a:gd name="T27" fmla="*/ 2 h 103"/>
                      <a:gd name="T28" fmla="*/ 2 w 88"/>
                      <a:gd name="T29" fmla="*/ 2 h 103"/>
                      <a:gd name="T30" fmla="*/ 2 w 88"/>
                      <a:gd name="T31" fmla="*/ 2 h 103"/>
                      <a:gd name="T32" fmla="*/ 2 w 88"/>
                      <a:gd name="T33" fmla="*/ 2 h 103"/>
                      <a:gd name="T34" fmla="*/ 2 w 88"/>
                      <a:gd name="T35" fmla="*/ 2 h 103"/>
                      <a:gd name="T36" fmla="*/ 2 w 88"/>
                      <a:gd name="T37" fmla="*/ 0 h 103"/>
                      <a:gd name="T38" fmla="*/ 2 w 88"/>
                      <a:gd name="T39" fmla="*/ 2 h 103"/>
                      <a:gd name="T40" fmla="*/ 3 w 88"/>
                      <a:gd name="T41" fmla="*/ 2 h 103"/>
                      <a:gd name="T42" fmla="*/ 3 w 88"/>
                      <a:gd name="T43" fmla="*/ 2 h 103"/>
                      <a:gd name="T44" fmla="*/ 3 w 88"/>
                      <a:gd name="T45" fmla="*/ 2 h 103"/>
                      <a:gd name="T46" fmla="*/ 3 w 88"/>
                      <a:gd name="T47" fmla="*/ 5 h 103"/>
                      <a:gd name="T48" fmla="*/ 3 w 88"/>
                      <a:gd name="T49" fmla="*/ 6 h 103"/>
                      <a:gd name="T50" fmla="*/ 4 w 88"/>
                      <a:gd name="T51" fmla="*/ 7 h 103"/>
                      <a:gd name="T52" fmla="*/ 3 w 88"/>
                      <a:gd name="T53" fmla="*/ 6 h 103"/>
                      <a:gd name="T54" fmla="*/ 2 w 88"/>
                      <a:gd name="T55" fmla="*/ 4 h 103"/>
                      <a:gd name="T56" fmla="*/ 2 w 88"/>
                      <a:gd name="T57" fmla="*/ 4 h 103"/>
                      <a:gd name="T58" fmla="*/ 2 w 88"/>
                      <a:gd name="T59" fmla="*/ 4 h 103"/>
                      <a:gd name="T60" fmla="*/ 2 w 88"/>
                      <a:gd name="T61" fmla="*/ 5 h 103"/>
                      <a:gd name="T62" fmla="*/ 2 w 88"/>
                      <a:gd name="T63" fmla="*/ 5 h 103"/>
                      <a:gd name="T64" fmla="*/ 2 w 88"/>
                      <a:gd name="T65" fmla="*/ 6 h 103"/>
                      <a:gd name="T66" fmla="*/ 2 w 88"/>
                      <a:gd name="T67" fmla="*/ 6 h 103"/>
                      <a:gd name="T68" fmla="*/ 2 w 88"/>
                      <a:gd name="T69" fmla="*/ 6 h 103"/>
                      <a:gd name="T70" fmla="*/ 2 w 88"/>
                      <a:gd name="T71" fmla="*/ 5 h 103"/>
                      <a:gd name="T72" fmla="*/ 2 w 88"/>
                      <a:gd name="T73" fmla="*/ 4 h 10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88"/>
                      <a:gd name="T112" fmla="*/ 0 h 103"/>
                      <a:gd name="T113" fmla="*/ 88 w 88"/>
                      <a:gd name="T114" fmla="*/ 103 h 10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88" h="103">
                        <a:moveTo>
                          <a:pt x="65" y="88"/>
                        </a:moveTo>
                        <a:lnTo>
                          <a:pt x="56" y="94"/>
                        </a:lnTo>
                        <a:lnTo>
                          <a:pt x="50" y="100"/>
                        </a:lnTo>
                        <a:lnTo>
                          <a:pt x="41" y="103"/>
                        </a:lnTo>
                        <a:lnTo>
                          <a:pt x="32" y="103"/>
                        </a:lnTo>
                        <a:lnTo>
                          <a:pt x="24" y="100"/>
                        </a:lnTo>
                        <a:lnTo>
                          <a:pt x="15" y="100"/>
                        </a:lnTo>
                        <a:lnTo>
                          <a:pt x="9" y="94"/>
                        </a:lnTo>
                        <a:lnTo>
                          <a:pt x="6" y="88"/>
                        </a:lnTo>
                        <a:lnTo>
                          <a:pt x="3" y="82"/>
                        </a:lnTo>
                        <a:lnTo>
                          <a:pt x="0" y="73"/>
                        </a:lnTo>
                        <a:lnTo>
                          <a:pt x="3" y="67"/>
                        </a:lnTo>
                        <a:lnTo>
                          <a:pt x="6" y="62"/>
                        </a:lnTo>
                        <a:lnTo>
                          <a:pt x="9" y="56"/>
                        </a:lnTo>
                        <a:lnTo>
                          <a:pt x="12" y="53"/>
                        </a:lnTo>
                        <a:lnTo>
                          <a:pt x="18" y="47"/>
                        </a:lnTo>
                        <a:lnTo>
                          <a:pt x="24" y="47"/>
                        </a:lnTo>
                        <a:lnTo>
                          <a:pt x="29" y="44"/>
                        </a:lnTo>
                        <a:lnTo>
                          <a:pt x="35" y="44"/>
                        </a:lnTo>
                        <a:lnTo>
                          <a:pt x="53" y="41"/>
                        </a:lnTo>
                        <a:lnTo>
                          <a:pt x="65" y="38"/>
                        </a:lnTo>
                        <a:lnTo>
                          <a:pt x="65" y="35"/>
                        </a:lnTo>
                        <a:lnTo>
                          <a:pt x="62" y="26"/>
                        </a:lnTo>
                        <a:lnTo>
                          <a:pt x="59" y="20"/>
                        </a:lnTo>
                        <a:lnTo>
                          <a:pt x="53" y="17"/>
                        </a:lnTo>
                        <a:lnTo>
                          <a:pt x="44" y="17"/>
                        </a:lnTo>
                        <a:lnTo>
                          <a:pt x="35" y="17"/>
                        </a:lnTo>
                        <a:lnTo>
                          <a:pt x="29" y="20"/>
                        </a:lnTo>
                        <a:lnTo>
                          <a:pt x="24" y="23"/>
                        </a:lnTo>
                        <a:lnTo>
                          <a:pt x="21" y="32"/>
                        </a:lnTo>
                        <a:lnTo>
                          <a:pt x="3" y="29"/>
                        </a:lnTo>
                        <a:lnTo>
                          <a:pt x="6" y="20"/>
                        </a:lnTo>
                        <a:lnTo>
                          <a:pt x="12" y="14"/>
                        </a:lnTo>
                        <a:lnTo>
                          <a:pt x="18" y="8"/>
                        </a:lnTo>
                        <a:lnTo>
                          <a:pt x="24" y="6"/>
                        </a:lnTo>
                        <a:lnTo>
                          <a:pt x="35" y="3"/>
                        </a:lnTo>
                        <a:lnTo>
                          <a:pt x="47" y="0"/>
                        </a:lnTo>
                        <a:lnTo>
                          <a:pt x="59" y="3"/>
                        </a:lnTo>
                        <a:lnTo>
                          <a:pt x="65" y="3"/>
                        </a:lnTo>
                        <a:lnTo>
                          <a:pt x="74" y="6"/>
                        </a:lnTo>
                        <a:lnTo>
                          <a:pt x="77" y="11"/>
                        </a:lnTo>
                        <a:lnTo>
                          <a:pt x="80" y="17"/>
                        </a:lnTo>
                        <a:lnTo>
                          <a:pt x="83" y="23"/>
                        </a:lnTo>
                        <a:lnTo>
                          <a:pt x="83" y="29"/>
                        </a:lnTo>
                        <a:lnTo>
                          <a:pt x="83" y="38"/>
                        </a:lnTo>
                        <a:lnTo>
                          <a:pt x="83" y="59"/>
                        </a:lnTo>
                        <a:lnTo>
                          <a:pt x="83" y="70"/>
                        </a:lnTo>
                        <a:lnTo>
                          <a:pt x="83" y="79"/>
                        </a:lnTo>
                        <a:lnTo>
                          <a:pt x="85" y="88"/>
                        </a:lnTo>
                        <a:lnTo>
                          <a:pt x="85" y="94"/>
                        </a:lnTo>
                        <a:lnTo>
                          <a:pt x="88" y="100"/>
                        </a:lnTo>
                        <a:lnTo>
                          <a:pt x="71" y="100"/>
                        </a:lnTo>
                        <a:lnTo>
                          <a:pt x="68" y="94"/>
                        </a:lnTo>
                        <a:lnTo>
                          <a:pt x="65" y="88"/>
                        </a:lnTo>
                        <a:close/>
                        <a:moveTo>
                          <a:pt x="65" y="53"/>
                        </a:moveTo>
                        <a:lnTo>
                          <a:pt x="53" y="56"/>
                        </a:lnTo>
                        <a:lnTo>
                          <a:pt x="38" y="59"/>
                        </a:lnTo>
                        <a:lnTo>
                          <a:pt x="32" y="62"/>
                        </a:lnTo>
                        <a:lnTo>
                          <a:pt x="27" y="62"/>
                        </a:lnTo>
                        <a:lnTo>
                          <a:pt x="24" y="64"/>
                        </a:lnTo>
                        <a:lnTo>
                          <a:pt x="21" y="67"/>
                        </a:lnTo>
                        <a:lnTo>
                          <a:pt x="21" y="70"/>
                        </a:lnTo>
                        <a:lnTo>
                          <a:pt x="18" y="73"/>
                        </a:lnTo>
                        <a:lnTo>
                          <a:pt x="21" y="79"/>
                        </a:lnTo>
                        <a:lnTo>
                          <a:pt x="24" y="82"/>
                        </a:lnTo>
                        <a:lnTo>
                          <a:pt x="29" y="85"/>
                        </a:lnTo>
                        <a:lnTo>
                          <a:pt x="35" y="85"/>
                        </a:lnTo>
                        <a:lnTo>
                          <a:pt x="44" y="85"/>
                        </a:lnTo>
                        <a:lnTo>
                          <a:pt x="53" y="82"/>
                        </a:lnTo>
                        <a:lnTo>
                          <a:pt x="56" y="79"/>
                        </a:lnTo>
                        <a:lnTo>
                          <a:pt x="62" y="73"/>
                        </a:lnTo>
                        <a:lnTo>
                          <a:pt x="62" y="67"/>
                        </a:lnTo>
                        <a:lnTo>
                          <a:pt x="65" y="59"/>
                        </a:lnTo>
                        <a:lnTo>
                          <a:pt x="65" y="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91" name="Freeform 72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274" y="5401"/>
                    <a:ext cx="64" cy="111"/>
                  </a:xfrm>
                  <a:custGeom>
                    <a:avLst/>
                    <a:gdLst>
                      <a:gd name="T0" fmla="*/ 3 w 83"/>
                      <a:gd name="T1" fmla="*/ 9 h 139"/>
                      <a:gd name="T2" fmla="*/ 3 w 83"/>
                      <a:gd name="T3" fmla="*/ 8 h 139"/>
                      <a:gd name="T4" fmla="*/ 2 w 83"/>
                      <a:gd name="T5" fmla="*/ 9 h 139"/>
                      <a:gd name="T6" fmla="*/ 2 w 83"/>
                      <a:gd name="T7" fmla="*/ 9 h 139"/>
                      <a:gd name="T8" fmla="*/ 2 w 83"/>
                      <a:gd name="T9" fmla="*/ 10 h 139"/>
                      <a:gd name="T10" fmla="*/ 2 w 83"/>
                      <a:gd name="T11" fmla="*/ 9 h 139"/>
                      <a:gd name="T12" fmla="*/ 2 w 83"/>
                      <a:gd name="T13" fmla="*/ 9 h 139"/>
                      <a:gd name="T14" fmla="*/ 2 w 83"/>
                      <a:gd name="T15" fmla="*/ 9 h 139"/>
                      <a:gd name="T16" fmla="*/ 2 w 83"/>
                      <a:gd name="T17" fmla="*/ 8 h 139"/>
                      <a:gd name="T18" fmla="*/ 0 w 83"/>
                      <a:gd name="T19" fmla="*/ 7 h 139"/>
                      <a:gd name="T20" fmla="*/ 0 w 83"/>
                      <a:gd name="T21" fmla="*/ 6 h 139"/>
                      <a:gd name="T22" fmla="*/ 0 w 83"/>
                      <a:gd name="T23" fmla="*/ 5 h 139"/>
                      <a:gd name="T24" fmla="*/ 2 w 83"/>
                      <a:gd name="T25" fmla="*/ 5 h 139"/>
                      <a:gd name="T26" fmla="*/ 2 w 83"/>
                      <a:gd name="T27" fmla="*/ 4 h 139"/>
                      <a:gd name="T28" fmla="*/ 2 w 83"/>
                      <a:gd name="T29" fmla="*/ 3 h 139"/>
                      <a:gd name="T30" fmla="*/ 2 w 83"/>
                      <a:gd name="T31" fmla="*/ 2 h 139"/>
                      <a:gd name="T32" fmla="*/ 2 w 83"/>
                      <a:gd name="T33" fmla="*/ 2 h 139"/>
                      <a:gd name="T34" fmla="*/ 2 w 83"/>
                      <a:gd name="T35" fmla="*/ 2 h 139"/>
                      <a:gd name="T36" fmla="*/ 2 w 83"/>
                      <a:gd name="T37" fmla="*/ 3 h 139"/>
                      <a:gd name="T38" fmla="*/ 3 w 83"/>
                      <a:gd name="T39" fmla="*/ 3 h 139"/>
                      <a:gd name="T40" fmla="*/ 3 w 83"/>
                      <a:gd name="T41" fmla="*/ 4 h 139"/>
                      <a:gd name="T42" fmla="*/ 3 w 83"/>
                      <a:gd name="T43" fmla="*/ 0 h 139"/>
                      <a:gd name="T44" fmla="*/ 4 w 83"/>
                      <a:gd name="T45" fmla="*/ 0 h 139"/>
                      <a:gd name="T46" fmla="*/ 4 w 83"/>
                      <a:gd name="T47" fmla="*/ 9 h 139"/>
                      <a:gd name="T48" fmla="*/ 3 w 83"/>
                      <a:gd name="T49" fmla="*/ 9 h 139"/>
                      <a:gd name="T50" fmla="*/ 2 w 83"/>
                      <a:gd name="T51" fmla="*/ 6 h 139"/>
                      <a:gd name="T52" fmla="*/ 2 w 83"/>
                      <a:gd name="T53" fmla="*/ 7 h 139"/>
                      <a:gd name="T54" fmla="*/ 2 w 83"/>
                      <a:gd name="T55" fmla="*/ 7 h 139"/>
                      <a:gd name="T56" fmla="*/ 2 w 83"/>
                      <a:gd name="T57" fmla="*/ 8 h 139"/>
                      <a:gd name="T58" fmla="*/ 2 w 83"/>
                      <a:gd name="T59" fmla="*/ 8 h 139"/>
                      <a:gd name="T60" fmla="*/ 2 w 83"/>
                      <a:gd name="T61" fmla="*/ 8 h 139"/>
                      <a:gd name="T62" fmla="*/ 2 w 83"/>
                      <a:gd name="T63" fmla="*/ 8 h 139"/>
                      <a:gd name="T64" fmla="*/ 2 w 83"/>
                      <a:gd name="T65" fmla="*/ 8 h 139"/>
                      <a:gd name="T66" fmla="*/ 3 w 83"/>
                      <a:gd name="T67" fmla="*/ 7 h 139"/>
                      <a:gd name="T68" fmla="*/ 3 w 83"/>
                      <a:gd name="T69" fmla="*/ 7 h 139"/>
                      <a:gd name="T70" fmla="*/ 3 w 83"/>
                      <a:gd name="T71" fmla="*/ 6 h 139"/>
                      <a:gd name="T72" fmla="*/ 3 w 83"/>
                      <a:gd name="T73" fmla="*/ 5 h 139"/>
                      <a:gd name="T74" fmla="*/ 3 w 83"/>
                      <a:gd name="T75" fmla="*/ 5 h 139"/>
                      <a:gd name="T76" fmla="*/ 2 w 83"/>
                      <a:gd name="T77" fmla="*/ 5 h 139"/>
                      <a:gd name="T78" fmla="*/ 2 w 83"/>
                      <a:gd name="T79" fmla="*/ 4 h 139"/>
                      <a:gd name="T80" fmla="*/ 2 w 83"/>
                      <a:gd name="T81" fmla="*/ 4 h 139"/>
                      <a:gd name="T82" fmla="*/ 2 w 83"/>
                      <a:gd name="T83" fmla="*/ 4 h 139"/>
                      <a:gd name="T84" fmla="*/ 2 w 83"/>
                      <a:gd name="T85" fmla="*/ 4 h 139"/>
                      <a:gd name="T86" fmla="*/ 2 w 83"/>
                      <a:gd name="T87" fmla="*/ 4 h 139"/>
                      <a:gd name="T88" fmla="*/ 2 w 83"/>
                      <a:gd name="T89" fmla="*/ 5 h 139"/>
                      <a:gd name="T90" fmla="*/ 2 w 83"/>
                      <a:gd name="T91" fmla="*/ 5 h 139"/>
                      <a:gd name="T92" fmla="*/ 2 w 83"/>
                      <a:gd name="T93" fmla="*/ 5 h 139"/>
                      <a:gd name="T94" fmla="*/ 2 w 83"/>
                      <a:gd name="T95" fmla="*/ 6 h 139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83"/>
                      <a:gd name="T145" fmla="*/ 0 h 139"/>
                      <a:gd name="T146" fmla="*/ 83 w 83"/>
                      <a:gd name="T147" fmla="*/ 139 h 139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83" h="139">
                        <a:moveTo>
                          <a:pt x="65" y="136"/>
                        </a:moveTo>
                        <a:lnTo>
                          <a:pt x="65" y="121"/>
                        </a:lnTo>
                        <a:lnTo>
                          <a:pt x="59" y="130"/>
                        </a:lnTo>
                        <a:lnTo>
                          <a:pt x="50" y="136"/>
                        </a:lnTo>
                        <a:lnTo>
                          <a:pt x="41" y="139"/>
                        </a:lnTo>
                        <a:lnTo>
                          <a:pt x="30" y="136"/>
                        </a:lnTo>
                        <a:lnTo>
                          <a:pt x="21" y="133"/>
                        </a:lnTo>
                        <a:lnTo>
                          <a:pt x="12" y="124"/>
                        </a:lnTo>
                        <a:lnTo>
                          <a:pt x="6" y="115"/>
                        </a:lnTo>
                        <a:lnTo>
                          <a:pt x="0" y="100"/>
                        </a:lnTo>
                        <a:lnTo>
                          <a:pt x="0" y="89"/>
                        </a:lnTo>
                        <a:lnTo>
                          <a:pt x="0" y="74"/>
                        </a:lnTo>
                        <a:lnTo>
                          <a:pt x="3" y="62"/>
                        </a:lnTo>
                        <a:lnTo>
                          <a:pt x="12" y="50"/>
                        </a:lnTo>
                        <a:lnTo>
                          <a:pt x="18" y="44"/>
                        </a:lnTo>
                        <a:lnTo>
                          <a:pt x="30" y="39"/>
                        </a:lnTo>
                        <a:lnTo>
                          <a:pt x="41" y="36"/>
                        </a:lnTo>
                        <a:lnTo>
                          <a:pt x="47" y="39"/>
                        </a:lnTo>
                        <a:lnTo>
                          <a:pt x="56" y="42"/>
                        </a:lnTo>
                        <a:lnTo>
                          <a:pt x="62" y="44"/>
                        </a:lnTo>
                        <a:lnTo>
                          <a:pt x="65" y="53"/>
                        </a:lnTo>
                        <a:lnTo>
                          <a:pt x="65" y="0"/>
                        </a:lnTo>
                        <a:lnTo>
                          <a:pt x="83" y="0"/>
                        </a:lnTo>
                        <a:lnTo>
                          <a:pt x="83" y="136"/>
                        </a:lnTo>
                        <a:lnTo>
                          <a:pt x="65" y="136"/>
                        </a:lnTo>
                        <a:close/>
                        <a:moveTo>
                          <a:pt x="18" y="89"/>
                        </a:moveTo>
                        <a:lnTo>
                          <a:pt x="18" y="98"/>
                        </a:lnTo>
                        <a:lnTo>
                          <a:pt x="21" y="106"/>
                        </a:lnTo>
                        <a:lnTo>
                          <a:pt x="24" y="115"/>
                        </a:lnTo>
                        <a:lnTo>
                          <a:pt x="33" y="121"/>
                        </a:lnTo>
                        <a:lnTo>
                          <a:pt x="41" y="121"/>
                        </a:lnTo>
                        <a:lnTo>
                          <a:pt x="50" y="121"/>
                        </a:lnTo>
                        <a:lnTo>
                          <a:pt x="59" y="115"/>
                        </a:lnTo>
                        <a:lnTo>
                          <a:pt x="62" y="106"/>
                        </a:lnTo>
                        <a:lnTo>
                          <a:pt x="65" y="100"/>
                        </a:lnTo>
                        <a:lnTo>
                          <a:pt x="65" y="89"/>
                        </a:lnTo>
                        <a:lnTo>
                          <a:pt x="65" y="77"/>
                        </a:lnTo>
                        <a:lnTo>
                          <a:pt x="62" y="68"/>
                        </a:lnTo>
                        <a:lnTo>
                          <a:pt x="59" y="62"/>
                        </a:lnTo>
                        <a:lnTo>
                          <a:pt x="53" y="56"/>
                        </a:lnTo>
                        <a:lnTo>
                          <a:pt x="47" y="53"/>
                        </a:lnTo>
                        <a:lnTo>
                          <a:pt x="41" y="53"/>
                        </a:lnTo>
                        <a:lnTo>
                          <a:pt x="36" y="53"/>
                        </a:lnTo>
                        <a:lnTo>
                          <a:pt x="30" y="56"/>
                        </a:lnTo>
                        <a:lnTo>
                          <a:pt x="24" y="62"/>
                        </a:lnTo>
                        <a:lnTo>
                          <a:pt x="21" y="68"/>
                        </a:lnTo>
                        <a:lnTo>
                          <a:pt x="18" y="77"/>
                        </a:lnTo>
                        <a:lnTo>
                          <a:pt x="18" y="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92" name="Rectangle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00" y="4717"/>
                    <a:ext cx="551" cy="86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graphicFrame>
                <p:nvGraphicFramePr>
                  <p:cNvPr id="93" name="Object 74"/>
                  <p:cNvGraphicFramePr>
                    <a:graphicFrameLocks noChangeAspect="1"/>
                  </p:cNvGraphicFramePr>
                  <p:nvPr/>
                </p:nvGraphicFramePr>
                <p:xfrm>
                  <a:off x="3900" y="5362"/>
                  <a:ext cx="230" cy="28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793936" name="Equation" r:id="rId13" imgW="190440" imgH="228600" progId="Equation.DSMT4">
                          <p:embed/>
                        </p:oleObj>
                      </mc:Choice>
                      <mc:Fallback>
                        <p:oleObj name="Equation" r:id="rId13" imgW="190440" imgH="22860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900" y="5362"/>
                                <a:ext cx="230" cy="28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pSp>
                <p:nvGrpSpPr>
                  <p:cNvPr id="94" name="Group 7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82" y="4724"/>
                    <a:ext cx="686" cy="695"/>
                    <a:chOff x="3682" y="4173"/>
                    <a:chExt cx="686" cy="695"/>
                  </a:xfrm>
                </p:grpSpPr>
                <p:sp>
                  <p:nvSpPr>
                    <p:cNvPr id="104" name="Line 76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173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5" name="Line 7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494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6" name="Rectangle 7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367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7" name="Rectangle 7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475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8" name="Line 8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708"/>
                      <a:ext cx="0" cy="160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109" name="Object 81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00" y="4285"/>
                    <a:ext cx="468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37" name="Equation" r:id="rId15" imgW="190440" imgH="228600" progId="Equation.DSMT4">
                            <p:embed/>
                          </p:oleObj>
                        </mc:Choice>
                        <mc:Fallback>
                          <p:oleObj name="Equation" r:id="rId15" imgW="19044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6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00" y="4285"/>
                                  <a:ext cx="468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95" name="Group 8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761" y="4005"/>
                    <a:ext cx="586" cy="794"/>
                    <a:chOff x="3761" y="3598"/>
                    <a:chExt cx="586" cy="794"/>
                  </a:xfrm>
                </p:grpSpPr>
                <p:sp>
                  <p:nvSpPr>
                    <p:cNvPr id="96" name="Line 8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 flipH="1">
                      <a:off x="3740" y="3930"/>
                      <a:ext cx="100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97" name="Line 84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739" y="4340"/>
                      <a:ext cx="102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98" name="Freeform 85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3981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7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1" y="41"/>
                          </a:lnTo>
                          <a:lnTo>
                            <a:pt x="32" y="17"/>
                          </a:lnTo>
                          <a:lnTo>
                            <a:pt x="61" y="3"/>
                          </a:lnTo>
                          <a:lnTo>
                            <a:pt x="94" y="0"/>
                          </a:lnTo>
                          <a:lnTo>
                            <a:pt x="123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99" name="Freeform 86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082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3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8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2" y="41"/>
                          </a:lnTo>
                          <a:lnTo>
                            <a:pt x="33" y="17"/>
                          </a:lnTo>
                          <a:lnTo>
                            <a:pt x="65" y="3"/>
                          </a:lnTo>
                          <a:lnTo>
                            <a:pt x="94" y="0"/>
                          </a:lnTo>
                          <a:lnTo>
                            <a:pt x="127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0" name="Freeform 87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186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0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4" y="132"/>
                          </a:moveTo>
                          <a:lnTo>
                            <a:pt x="0" y="103"/>
                          </a:lnTo>
                          <a:lnTo>
                            <a:pt x="0" y="71"/>
                          </a:lnTo>
                          <a:lnTo>
                            <a:pt x="9" y="41"/>
                          </a:lnTo>
                          <a:lnTo>
                            <a:pt x="32" y="17"/>
                          </a:lnTo>
                          <a:lnTo>
                            <a:pt x="62" y="3"/>
                          </a:lnTo>
                          <a:lnTo>
                            <a:pt x="94" y="0"/>
                          </a:lnTo>
                          <a:lnTo>
                            <a:pt x="124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1" name="Freeform 88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63" y="3596"/>
                      <a:ext cx="52" cy="55"/>
                    </a:xfrm>
                    <a:custGeom>
                      <a:avLst/>
                      <a:gdLst>
                        <a:gd name="T0" fmla="*/ 3 w 68"/>
                        <a:gd name="T1" fmla="*/ 2 h 68"/>
                        <a:gd name="T2" fmla="*/ 3 w 68"/>
                        <a:gd name="T3" fmla="*/ 3 h 68"/>
                        <a:gd name="T4" fmla="*/ 2 w 68"/>
                        <a:gd name="T5" fmla="*/ 4 h 68"/>
                        <a:gd name="T6" fmla="*/ 2 w 68"/>
                        <a:gd name="T7" fmla="*/ 5 h 68"/>
                        <a:gd name="T8" fmla="*/ 2 w 68"/>
                        <a:gd name="T9" fmla="*/ 5 h 68"/>
                        <a:gd name="T10" fmla="*/ 2 w 68"/>
                        <a:gd name="T11" fmla="*/ 5 h 68"/>
                        <a:gd name="T12" fmla="*/ 2 w 68"/>
                        <a:gd name="T13" fmla="*/ 5 h 68"/>
                        <a:gd name="T14" fmla="*/ 2 w 68"/>
                        <a:gd name="T15" fmla="*/ 5 h 68"/>
                        <a:gd name="T16" fmla="*/ 2 w 68"/>
                        <a:gd name="T17" fmla="*/ 4 h 68"/>
                        <a:gd name="T18" fmla="*/ 2 w 68"/>
                        <a:gd name="T19" fmla="*/ 3 h 68"/>
                        <a:gd name="T20" fmla="*/ 0 w 68"/>
                        <a:gd name="T21" fmla="*/ 2 h 68"/>
                        <a:gd name="T22" fmla="*/ 2 w 68"/>
                        <a:gd name="T23" fmla="*/ 2 h 68"/>
                        <a:gd name="T24" fmla="*/ 2 w 68"/>
                        <a:gd name="T25" fmla="*/ 2 h 68"/>
                        <a:gd name="T26" fmla="*/ 2 w 68"/>
                        <a:gd name="T27" fmla="*/ 2 h 68"/>
                        <a:gd name="T28" fmla="*/ 2 w 68"/>
                        <a:gd name="T29" fmla="*/ 0 h 68"/>
                        <a:gd name="T30" fmla="*/ 2 w 68"/>
                        <a:gd name="T31" fmla="*/ 0 h 68"/>
                        <a:gd name="T32" fmla="*/ 2 w 68"/>
                        <a:gd name="T33" fmla="*/ 0 h 68"/>
                        <a:gd name="T34" fmla="*/ 2 w 68"/>
                        <a:gd name="T35" fmla="*/ 2 h 68"/>
                        <a:gd name="T36" fmla="*/ 2 w 68"/>
                        <a:gd name="T37" fmla="*/ 2 h 68"/>
                        <a:gd name="T38" fmla="*/ 3 w 68"/>
                        <a:gd name="T39" fmla="*/ 2 h 68"/>
                        <a:gd name="T40" fmla="*/ 3 w 68"/>
                        <a:gd name="T41" fmla="*/ 2 h 68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68"/>
                        <a:gd name="T64" fmla="*/ 0 h 68"/>
                        <a:gd name="T65" fmla="*/ 68 w 68"/>
                        <a:gd name="T66" fmla="*/ 68 h 68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68" h="68">
                          <a:moveTo>
                            <a:pt x="68" y="32"/>
                          </a:moveTo>
                          <a:lnTo>
                            <a:pt x="68" y="44"/>
                          </a:lnTo>
                          <a:lnTo>
                            <a:pt x="62" y="53"/>
                          </a:lnTo>
                          <a:lnTo>
                            <a:pt x="53" y="59"/>
                          </a:lnTo>
                          <a:lnTo>
                            <a:pt x="45" y="65"/>
                          </a:lnTo>
                          <a:lnTo>
                            <a:pt x="36" y="68"/>
                          </a:lnTo>
                          <a:lnTo>
                            <a:pt x="24" y="65"/>
                          </a:lnTo>
                          <a:lnTo>
                            <a:pt x="15" y="59"/>
                          </a:lnTo>
                          <a:lnTo>
                            <a:pt x="9" y="53"/>
                          </a:lnTo>
                          <a:lnTo>
                            <a:pt x="3" y="44"/>
                          </a:lnTo>
                          <a:lnTo>
                            <a:pt x="0" y="32"/>
                          </a:lnTo>
                          <a:lnTo>
                            <a:pt x="3" y="24"/>
                          </a:lnTo>
                          <a:lnTo>
                            <a:pt x="9" y="12"/>
                          </a:lnTo>
                          <a:lnTo>
                            <a:pt x="15" y="6"/>
                          </a:lnTo>
                          <a:lnTo>
                            <a:pt x="24" y="0"/>
                          </a:lnTo>
                          <a:lnTo>
                            <a:pt x="36" y="0"/>
                          </a:lnTo>
                          <a:lnTo>
                            <a:pt x="45" y="0"/>
                          </a:lnTo>
                          <a:lnTo>
                            <a:pt x="53" y="6"/>
                          </a:lnTo>
                          <a:lnTo>
                            <a:pt x="62" y="12"/>
                          </a:lnTo>
                          <a:lnTo>
                            <a:pt x="68" y="24"/>
                          </a:lnTo>
                          <a:lnTo>
                            <a:pt x="68" y="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102" name="Line 89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674" y="3765"/>
                      <a:ext cx="231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103" name="Object 90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11" y="4010"/>
                    <a:ext cx="436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38" name="Equation" r:id="rId17" imgW="177480" imgH="228600" progId="Equation.DSMT4">
                            <p:embed/>
                          </p:oleObj>
                        </mc:Choice>
                        <mc:Fallback>
                          <p:oleObj name="Equation" r:id="rId17" imgW="17748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18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11" y="4010"/>
                                  <a:ext cx="436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grpSp>
              <p:nvGrpSpPr>
                <p:cNvPr id="42" name="Group 91"/>
                <p:cNvGrpSpPr>
                  <a:grpSpLocks noChangeAspect="1"/>
                </p:cNvGrpSpPr>
                <p:nvPr/>
              </p:nvGrpSpPr>
              <p:grpSpPr bwMode="auto">
                <a:xfrm>
                  <a:off x="4582" y="3073"/>
                  <a:ext cx="769" cy="1771"/>
                  <a:chOff x="3682" y="4005"/>
                  <a:chExt cx="769" cy="1771"/>
                </a:xfrm>
              </p:grpSpPr>
              <p:sp>
                <p:nvSpPr>
                  <p:cNvPr id="44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45" name="Rectangle 9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5403"/>
                    <a:ext cx="101" cy="212"/>
                  </a:xfrm>
                  <a:prstGeom prst="rect">
                    <a:avLst/>
                  </a:prstGeom>
                  <a:noFill/>
                  <a:ln w="1143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46" name="Line 9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24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47" name="Line 9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615"/>
                    <a:ext cx="0" cy="161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48" name="Rectangle 9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34" y="4868"/>
                    <a:ext cx="101" cy="215"/>
                  </a:xfrm>
                  <a:prstGeom prst="rect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FFF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49" name="Line 9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86" y="5083"/>
                    <a:ext cx="0" cy="160"/>
                  </a:xfrm>
                  <a:prstGeom prst="line">
                    <a:avLst/>
                  </a:prstGeom>
                  <a:noFill/>
                  <a:ln w="1143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0" name="Freeform 98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4868"/>
                    <a:ext cx="88" cy="107"/>
                  </a:xfrm>
                  <a:custGeom>
                    <a:avLst/>
                    <a:gdLst>
                      <a:gd name="T0" fmla="*/ 0 w 115"/>
                      <a:gd name="T1" fmla="*/ 10 h 133"/>
                      <a:gd name="T2" fmla="*/ 0 w 115"/>
                      <a:gd name="T3" fmla="*/ 0 h 133"/>
                      <a:gd name="T4" fmla="*/ 2 w 115"/>
                      <a:gd name="T5" fmla="*/ 0 h 133"/>
                      <a:gd name="T6" fmla="*/ 3 w 115"/>
                      <a:gd name="T7" fmla="*/ 0 h 133"/>
                      <a:gd name="T8" fmla="*/ 4 w 115"/>
                      <a:gd name="T9" fmla="*/ 2 h 133"/>
                      <a:gd name="T10" fmla="*/ 4 w 115"/>
                      <a:gd name="T11" fmla="*/ 2 h 133"/>
                      <a:gd name="T12" fmla="*/ 4 w 115"/>
                      <a:gd name="T13" fmla="*/ 2 h 133"/>
                      <a:gd name="T14" fmla="*/ 4 w 115"/>
                      <a:gd name="T15" fmla="*/ 2 h 133"/>
                      <a:gd name="T16" fmla="*/ 4 w 115"/>
                      <a:gd name="T17" fmla="*/ 2 h 133"/>
                      <a:gd name="T18" fmla="*/ 4 w 115"/>
                      <a:gd name="T19" fmla="*/ 3 h 133"/>
                      <a:gd name="T20" fmla="*/ 4 w 115"/>
                      <a:gd name="T21" fmla="*/ 4 h 133"/>
                      <a:gd name="T22" fmla="*/ 4 w 115"/>
                      <a:gd name="T23" fmla="*/ 4 h 133"/>
                      <a:gd name="T24" fmla="*/ 4 w 115"/>
                      <a:gd name="T25" fmla="*/ 5 h 133"/>
                      <a:gd name="T26" fmla="*/ 3 w 115"/>
                      <a:gd name="T27" fmla="*/ 5 h 133"/>
                      <a:gd name="T28" fmla="*/ 3 w 115"/>
                      <a:gd name="T29" fmla="*/ 5 h 133"/>
                      <a:gd name="T30" fmla="*/ 3 w 115"/>
                      <a:gd name="T31" fmla="*/ 5 h 133"/>
                      <a:gd name="T32" fmla="*/ 3 w 115"/>
                      <a:gd name="T33" fmla="*/ 6 h 133"/>
                      <a:gd name="T34" fmla="*/ 4 w 115"/>
                      <a:gd name="T35" fmla="*/ 6 h 133"/>
                      <a:gd name="T36" fmla="*/ 4 w 115"/>
                      <a:gd name="T37" fmla="*/ 7 h 133"/>
                      <a:gd name="T38" fmla="*/ 5 w 115"/>
                      <a:gd name="T39" fmla="*/ 10 h 133"/>
                      <a:gd name="T40" fmla="*/ 4 w 115"/>
                      <a:gd name="T41" fmla="*/ 10 h 133"/>
                      <a:gd name="T42" fmla="*/ 3 w 115"/>
                      <a:gd name="T43" fmla="*/ 8 h 133"/>
                      <a:gd name="T44" fmla="*/ 3 w 115"/>
                      <a:gd name="T45" fmla="*/ 6 h 133"/>
                      <a:gd name="T46" fmla="*/ 3 w 115"/>
                      <a:gd name="T47" fmla="*/ 6 h 133"/>
                      <a:gd name="T48" fmla="*/ 2 w 115"/>
                      <a:gd name="T49" fmla="*/ 6 h 133"/>
                      <a:gd name="T50" fmla="*/ 2 w 115"/>
                      <a:gd name="T51" fmla="*/ 6 h 133"/>
                      <a:gd name="T52" fmla="*/ 2 w 115"/>
                      <a:gd name="T53" fmla="*/ 5 h 133"/>
                      <a:gd name="T54" fmla="*/ 2 w 115"/>
                      <a:gd name="T55" fmla="*/ 5 h 133"/>
                      <a:gd name="T56" fmla="*/ 2 w 115"/>
                      <a:gd name="T57" fmla="*/ 5 h 133"/>
                      <a:gd name="T58" fmla="*/ 2 w 115"/>
                      <a:gd name="T59" fmla="*/ 5 h 133"/>
                      <a:gd name="T60" fmla="*/ 2 w 115"/>
                      <a:gd name="T61" fmla="*/ 5 h 133"/>
                      <a:gd name="T62" fmla="*/ 2 w 115"/>
                      <a:gd name="T63" fmla="*/ 10 h 133"/>
                      <a:gd name="T64" fmla="*/ 0 w 115"/>
                      <a:gd name="T65" fmla="*/ 10 h 133"/>
                      <a:gd name="T66" fmla="*/ 2 w 115"/>
                      <a:gd name="T67" fmla="*/ 4 h 133"/>
                      <a:gd name="T68" fmla="*/ 2 w 115"/>
                      <a:gd name="T69" fmla="*/ 4 h 133"/>
                      <a:gd name="T70" fmla="*/ 3 w 115"/>
                      <a:gd name="T71" fmla="*/ 4 h 133"/>
                      <a:gd name="T72" fmla="*/ 3 w 115"/>
                      <a:gd name="T73" fmla="*/ 4 h 133"/>
                      <a:gd name="T74" fmla="*/ 3 w 115"/>
                      <a:gd name="T75" fmla="*/ 4 h 133"/>
                      <a:gd name="T76" fmla="*/ 3 w 115"/>
                      <a:gd name="T77" fmla="*/ 3 h 133"/>
                      <a:gd name="T78" fmla="*/ 4 w 115"/>
                      <a:gd name="T79" fmla="*/ 3 h 133"/>
                      <a:gd name="T80" fmla="*/ 4 w 115"/>
                      <a:gd name="T81" fmla="*/ 2 h 133"/>
                      <a:gd name="T82" fmla="*/ 4 w 115"/>
                      <a:gd name="T83" fmla="*/ 2 h 133"/>
                      <a:gd name="T84" fmla="*/ 3 w 115"/>
                      <a:gd name="T85" fmla="*/ 2 h 133"/>
                      <a:gd name="T86" fmla="*/ 3 w 115"/>
                      <a:gd name="T87" fmla="*/ 2 h 133"/>
                      <a:gd name="T88" fmla="*/ 3 w 115"/>
                      <a:gd name="T89" fmla="*/ 2 h 133"/>
                      <a:gd name="T90" fmla="*/ 2 w 115"/>
                      <a:gd name="T91" fmla="*/ 2 h 133"/>
                      <a:gd name="T92" fmla="*/ 2 w 115"/>
                      <a:gd name="T93" fmla="*/ 2 h 133"/>
                      <a:gd name="T94" fmla="*/ 2 w 115"/>
                      <a:gd name="T95" fmla="*/ 4 h 133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3"/>
                      <a:gd name="T146" fmla="*/ 115 w 115"/>
                      <a:gd name="T147" fmla="*/ 133 h 133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3">
                        <a:moveTo>
                          <a:pt x="0" y="133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0"/>
                        </a:lnTo>
                        <a:lnTo>
                          <a:pt x="86" y="3"/>
                        </a:lnTo>
                        <a:lnTo>
                          <a:pt x="92" y="9"/>
                        </a:lnTo>
                        <a:lnTo>
                          <a:pt x="101" y="15"/>
                        </a:lnTo>
                        <a:lnTo>
                          <a:pt x="104" y="24"/>
                        </a:lnTo>
                        <a:lnTo>
                          <a:pt x="104" y="36"/>
                        </a:lnTo>
                        <a:lnTo>
                          <a:pt x="104" y="45"/>
                        </a:lnTo>
                        <a:lnTo>
                          <a:pt x="101" y="54"/>
                        </a:lnTo>
                        <a:lnTo>
                          <a:pt x="95" y="59"/>
                        </a:lnTo>
                        <a:lnTo>
                          <a:pt x="89" y="65"/>
                        </a:lnTo>
                        <a:lnTo>
                          <a:pt x="80" y="68"/>
                        </a:lnTo>
                        <a:lnTo>
                          <a:pt x="68" y="71"/>
                        </a:lnTo>
                        <a:lnTo>
                          <a:pt x="74" y="74"/>
                        </a:lnTo>
                        <a:lnTo>
                          <a:pt x="77" y="80"/>
                        </a:lnTo>
                        <a:lnTo>
                          <a:pt x="86" y="86"/>
                        </a:lnTo>
                        <a:lnTo>
                          <a:pt x="92" y="98"/>
                        </a:lnTo>
                        <a:lnTo>
                          <a:pt x="115" y="133"/>
                        </a:lnTo>
                        <a:lnTo>
                          <a:pt x="95" y="133"/>
                        </a:lnTo>
                        <a:lnTo>
                          <a:pt x="77" y="107"/>
                        </a:lnTo>
                        <a:lnTo>
                          <a:pt x="71" y="95"/>
                        </a:lnTo>
                        <a:lnTo>
                          <a:pt x="65" y="86"/>
                        </a:lnTo>
                        <a:lnTo>
                          <a:pt x="59" y="80"/>
                        </a:lnTo>
                        <a:lnTo>
                          <a:pt x="56" y="77"/>
                        </a:lnTo>
                        <a:lnTo>
                          <a:pt x="53" y="74"/>
                        </a:lnTo>
                        <a:lnTo>
                          <a:pt x="48" y="74"/>
                        </a:lnTo>
                        <a:lnTo>
                          <a:pt x="45" y="74"/>
                        </a:lnTo>
                        <a:lnTo>
                          <a:pt x="39" y="74"/>
                        </a:lnTo>
                        <a:lnTo>
                          <a:pt x="18" y="74"/>
                        </a:lnTo>
                        <a:lnTo>
                          <a:pt x="18" y="133"/>
                        </a:lnTo>
                        <a:lnTo>
                          <a:pt x="0" y="133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6"/>
                        </a:lnTo>
                        <a:lnTo>
                          <a:pt x="74" y="56"/>
                        </a:lnTo>
                        <a:lnTo>
                          <a:pt x="80" y="54"/>
                        </a:lnTo>
                        <a:lnTo>
                          <a:pt x="83" y="48"/>
                        </a:lnTo>
                        <a:lnTo>
                          <a:pt x="86" y="42"/>
                        </a:lnTo>
                        <a:lnTo>
                          <a:pt x="86" y="36"/>
                        </a:lnTo>
                        <a:lnTo>
                          <a:pt x="86" y="27"/>
                        </a:lnTo>
                        <a:lnTo>
                          <a:pt x="80" y="21"/>
                        </a:lnTo>
                        <a:lnTo>
                          <a:pt x="74" y="18"/>
                        </a:lnTo>
                        <a:lnTo>
                          <a:pt x="68" y="15"/>
                        </a:lnTo>
                        <a:lnTo>
                          <a:pt x="59" y="15"/>
                        </a:lnTo>
                        <a:lnTo>
                          <a:pt x="18" y="15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1" name="Rectangle 9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3" y="4868"/>
                    <a:ext cx="14" cy="107"/>
                  </a:xfrm>
                  <a:prstGeom prst="rect">
                    <a:avLst/>
                  </a:pr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2" name="Freeform 100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80" y="4897"/>
                    <a:ext cx="68" cy="80"/>
                  </a:xfrm>
                  <a:custGeom>
                    <a:avLst/>
                    <a:gdLst>
                      <a:gd name="T0" fmla="*/ 0 w 89"/>
                      <a:gd name="T1" fmla="*/ 4 h 100"/>
                      <a:gd name="T2" fmla="*/ 2 w 89"/>
                      <a:gd name="T3" fmla="*/ 2 h 100"/>
                      <a:gd name="T4" fmla="*/ 2 w 89"/>
                      <a:gd name="T5" fmla="*/ 2 h 100"/>
                      <a:gd name="T6" fmla="*/ 2 w 89"/>
                      <a:gd name="T7" fmla="*/ 2 h 100"/>
                      <a:gd name="T8" fmla="*/ 2 w 89"/>
                      <a:gd name="T9" fmla="*/ 2 h 100"/>
                      <a:gd name="T10" fmla="*/ 2 w 89"/>
                      <a:gd name="T11" fmla="*/ 2 h 100"/>
                      <a:gd name="T12" fmla="*/ 2 w 89"/>
                      <a:gd name="T13" fmla="*/ 0 h 100"/>
                      <a:gd name="T14" fmla="*/ 2 w 89"/>
                      <a:gd name="T15" fmla="*/ 0 h 100"/>
                      <a:gd name="T16" fmla="*/ 2 w 89"/>
                      <a:gd name="T17" fmla="*/ 0 h 100"/>
                      <a:gd name="T18" fmla="*/ 3 w 89"/>
                      <a:gd name="T19" fmla="*/ 2 h 100"/>
                      <a:gd name="T20" fmla="*/ 3 w 89"/>
                      <a:gd name="T21" fmla="*/ 2 h 100"/>
                      <a:gd name="T22" fmla="*/ 3 w 89"/>
                      <a:gd name="T23" fmla="*/ 2 h 100"/>
                      <a:gd name="T24" fmla="*/ 4 w 89"/>
                      <a:gd name="T25" fmla="*/ 2 h 100"/>
                      <a:gd name="T26" fmla="*/ 4 w 89"/>
                      <a:gd name="T27" fmla="*/ 3 h 100"/>
                      <a:gd name="T28" fmla="*/ 4 w 89"/>
                      <a:gd name="T29" fmla="*/ 4 h 100"/>
                      <a:gd name="T30" fmla="*/ 4 w 89"/>
                      <a:gd name="T31" fmla="*/ 5 h 100"/>
                      <a:gd name="T32" fmla="*/ 3 w 89"/>
                      <a:gd name="T33" fmla="*/ 5 h 100"/>
                      <a:gd name="T34" fmla="*/ 3 w 89"/>
                      <a:gd name="T35" fmla="*/ 6 h 100"/>
                      <a:gd name="T36" fmla="*/ 3 w 89"/>
                      <a:gd name="T37" fmla="*/ 6 h 100"/>
                      <a:gd name="T38" fmla="*/ 2 w 89"/>
                      <a:gd name="T39" fmla="*/ 7 h 100"/>
                      <a:gd name="T40" fmla="*/ 2 w 89"/>
                      <a:gd name="T41" fmla="*/ 7 h 100"/>
                      <a:gd name="T42" fmla="*/ 2 w 89"/>
                      <a:gd name="T43" fmla="*/ 7 h 100"/>
                      <a:gd name="T44" fmla="*/ 2 w 89"/>
                      <a:gd name="T45" fmla="*/ 6 h 100"/>
                      <a:gd name="T46" fmla="*/ 2 w 89"/>
                      <a:gd name="T47" fmla="*/ 6 h 100"/>
                      <a:gd name="T48" fmla="*/ 2 w 89"/>
                      <a:gd name="T49" fmla="*/ 5 h 100"/>
                      <a:gd name="T50" fmla="*/ 2 w 89"/>
                      <a:gd name="T51" fmla="*/ 5 h 100"/>
                      <a:gd name="T52" fmla="*/ 0 w 89"/>
                      <a:gd name="T53" fmla="*/ 4 h 100"/>
                      <a:gd name="T54" fmla="*/ 2 w 89"/>
                      <a:gd name="T55" fmla="*/ 4 h 100"/>
                      <a:gd name="T56" fmla="*/ 2 w 89"/>
                      <a:gd name="T57" fmla="*/ 4 h 100"/>
                      <a:gd name="T58" fmla="*/ 2 w 89"/>
                      <a:gd name="T59" fmla="*/ 5 h 100"/>
                      <a:gd name="T60" fmla="*/ 2 w 89"/>
                      <a:gd name="T61" fmla="*/ 5 h 100"/>
                      <a:gd name="T62" fmla="*/ 2 w 89"/>
                      <a:gd name="T63" fmla="*/ 6 h 100"/>
                      <a:gd name="T64" fmla="*/ 2 w 89"/>
                      <a:gd name="T65" fmla="*/ 6 h 100"/>
                      <a:gd name="T66" fmla="*/ 2 w 89"/>
                      <a:gd name="T67" fmla="*/ 6 h 100"/>
                      <a:gd name="T68" fmla="*/ 2 w 89"/>
                      <a:gd name="T69" fmla="*/ 6 h 100"/>
                      <a:gd name="T70" fmla="*/ 2 w 89"/>
                      <a:gd name="T71" fmla="*/ 6 h 100"/>
                      <a:gd name="T72" fmla="*/ 2 w 89"/>
                      <a:gd name="T73" fmla="*/ 5 h 100"/>
                      <a:gd name="T74" fmla="*/ 3 w 89"/>
                      <a:gd name="T75" fmla="*/ 5 h 100"/>
                      <a:gd name="T76" fmla="*/ 3 w 89"/>
                      <a:gd name="T77" fmla="*/ 4 h 100"/>
                      <a:gd name="T78" fmla="*/ 3 w 89"/>
                      <a:gd name="T79" fmla="*/ 4 h 100"/>
                      <a:gd name="T80" fmla="*/ 3 w 89"/>
                      <a:gd name="T81" fmla="*/ 2 h 100"/>
                      <a:gd name="T82" fmla="*/ 3 w 89"/>
                      <a:gd name="T83" fmla="*/ 2 h 100"/>
                      <a:gd name="T84" fmla="*/ 2 w 89"/>
                      <a:gd name="T85" fmla="*/ 2 h 100"/>
                      <a:gd name="T86" fmla="*/ 2 w 89"/>
                      <a:gd name="T87" fmla="*/ 2 h 100"/>
                      <a:gd name="T88" fmla="*/ 2 w 89"/>
                      <a:gd name="T89" fmla="*/ 2 h 100"/>
                      <a:gd name="T90" fmla="*/ 2 w 89"/>
                      <a:gd name="T91" fmla="*/ 2 h 100"/>
                      <a:gd name="T92" fmla="*/ 2 w 89"/>
                      <a:gd name="T93" fmla="*/ 2 h 100"/>
                      <a:gd name="T94" fmla="*/ 2 w 89"/>
                      <a:gd name="T95" fmla="*/ 2 h 100"/>
                      <a:gd name="T96" fmla="*/ 2 w 89"/>
                      <a:gd name="T97" fmla="*/ 2 h 100"/>
                      <a:gd name="T98" fmla="*/ 2 w 89"/>
                      <a:gd name="T99" fmla="*/ 2 h 100"/>
                      <a:gd name="T100" fmla="*/ 2 w 89"/>
                      <a:gd name="T101" fmla="*/ 2 h 100"/>
                      <a:gd name="T102" fmla="*/ 2 w 89"/>
                      <a:gd name="T103" fmla="*/ 4 h 10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00"/>
                      <a:gd name="T158" fmla="*/ 89 w 89"/>
                      <a:gd name="T159" fmla="*/ 100 h 10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00">
                        <a:moveTo>
                          <a:pt x="0" y="50"/>
                        </a:moveTo>
                        <a:lnTo>
                          <a:pt x="3" y="38"/>
                        </a:lnTo>
                        <a:lnTo>
                          <a:pt x="3" y="26"/>
                        </a:lnTo>
                        <a:lnTo>
                          <a:pt x="9" y="18"/>
                        </a:lnTo>
                        <a:lnTo>
                          <a:pt x="15" y="9"/>
                        </a:lnTo>
                        <a:lnTo>
                          <a:pt x="24" y="3"/>
                        </a:lnTo>
                        <a:lnTo>
                          <a:pt x="33" y="0"/>
                        </a:lnTo>
                        <a:lnTo>
                          <a:pt x="45" y="0"/>
                        </a:lnTo>
                        <a:lnTo>
                          <a:pt x="56" y="0"/>
                        </a:lnTo>
                        <a:lnTo>
                          <a:pt x="68" y="6"/>
                        </a:lnTo>
                        <a:lnTo>
                          <a:pt x="77" y="12"/>
                        </a:lnTo>
                        <a:lnTo>
                          <a:pt x="83" y="20"/>
                        </a:lnTo>
                        <a:lnTo>
                          <a:pt x="89" y="32"/>
                        </a:lnTo>
                        <a:lnTo>
                          <a:pt x="89" y="47"/>
                        </a:lnTo>
                        <a:lnTo>
                          <a:pt x="89" y="59"/>
                        </a:lnTo>
                        <a:lnTo>
                          <a:pt x="86" y="71"/>
                        </a:lnTo>
                        <a:lnTo>
                          <a:pt x="83" y="76"/>
                        </a:lnTo>
                        <a:lnTo>
                          <a:pt x="77" y="88"/>
                        </a:lnTo>
                        <a:lnTo>
                          <a:pt x="68" y="94"/>
                        </a:lnTo>
                        <a:lnTo>
                          <a:pt x="56" y="97"/>
                        </a:lnTo>
                        <a:lnTo>
                          <a:pt x="45" y="100"/>
                        </a:lnTo>
                        <a:lnTo>
                          <a:pt x="33" y="100"/>
                        </a:lnTo>
                        <a:lnTo>
                          <a:pt x="21" y="94"/>
                        </a:lnTo>
                        <a:lnTo>
                          <a:pt x="12" y="88"/>
                        </a:lnTo>
                        <a:lnTo>
                          <a:pt x="6" y="76"/>
                        </a:lnTo>
                        <a:lnTo>
                          <a:pt x="3" y="65"/>
                        </a:lnTo>
                        <a:lnTo>
                          <a:pt x="0" y="50"/>
                        </a:lnTo>
                        <a:close/>
                        <a:moveTo>
                          <a:pt x="18" y="50"/>
                        </a:moveTo>
                        <a:lnTo>
                          <a:pt x="18" y="59"/>
                        </a:lnTo>
                        <a:lnTo>
                          <a:pt x="21" y="68"/>
                        </a:lnTo>
                        <a:lnTo>
                          <a:pt x="27" y="76"/>
                        </a:lnTo>
                        <a:lnTo>
                          <a:pt x="33" y="79"/>
                        </a:lnTo>
                        <a:lnTo>
                          <a:pt x="39" y="82"/>
                        </a:lnTo>
                        <a:lnTo>
                          <a:pt x="45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8" y="68"/>
                        </a:lnTo>
                        <a:lnTo>
                          <a:pt x="71" y="59"/>
                        </a:lnTo>
                        <a:lnTo>
                          <a:pt x="71" y="50"/>
                        </a:lnTo>
                        <a:lnTo>
                          <a:pt x="71" y="38"/>
                        </a:lnTo>
                        <a:lnTo>
                          <a:pt x="68" y="29"/>
                        </a:lnTo>
                        <a:lnTo>
                          <a:pt x="62" y="23"/>
                        </a:lnTo>
                        <a:lnTo>
                          <a:pt x="59" y="18"/>
                        </a:lnTo>
                        <a:lnTo>
                          <a:pt x="53" y="15"/>
                        </a:lnTo>
                        <a:lnTo>
                          <a:pt x="45" y="15"/>
                        </a:lnTo>
                        <a:lnTo>
                          <a:pt x="39" y="15"/>
                        </a:lnTo>
                        <a:lnTo>
                          <a:pt x="33" y="18"/>
                        </a:lnTo>
                        <a:lnTo>
                          <a:pt x="27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3" name="Freeform 101"/>
                  <p:cNvSpPr>
                    <a:spLocks noChangeAspect="1"/>
                  </p:cNvSpPr>
                  <p:nvPr/>
                </p:nvSpPr>
                <p:spPr bwMode="auto">
                  <a:xfrm>
                    <a:off x="425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0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0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7" y="68"/>
                        </a:lnTo>
                        <a:lnTo>
                          <a:pt x="17" y="73"/>
                        </a:lnTo>
                        <a:lnTo>
                          <a:pt x="23" y="79"/>
                        </a:lnTo>
                        <a:lnTo>
                          <a:pt x="29" y="82"/>
                        </a:lnTo>
                        <a:lnTo>
                          <a:pt x="41" y="85"/>
                        </a:lnTo>
                        <a:lnTo>
                          <a:pt x="50" y="82"/>
                        </a:lnTo>
                        <a:lnTo>
                          <a:pt x="56" y="79"/>
                        </a:lnTo>
                        <a:lnTo>
                          <a:pt x="58" y="76"/>
                        </a:lnTo>
                        <a:lnTo>
                          <a:pt x="61" y="71"/>
                        </a:lnTo>
                        <a:lnTo>
                          <a:pt x="58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38" y="59"/>
                        </a:lnTo>
                        <a:lnTo>
                          <a:pt x="26" y="53"/>
                        </a:lnTo>
                        <a:lnTo>
                          <a:pt x="14" y="50"/>
                        </a:lnTo>
                        <a:lnTo>
                          <a:pt x="8" y="47"/>
                        </a:lnTo>
                        <a:lnTo>
                          <a:pt x="5" y="41"/>
                        </a:lnTo>
                        <a:lnTo>
                          <a:pt x="2" y="35"/>
                        </a:lnTo>
                        <a:lnTo>
                          <a:pt x="0" y="26"/>
                        </a:lnTo>
                        <a:lnTo>
                          <a:pt x="2" y="20"/>
                        </a:lnTo>
                        <a:lnTo>
                          <a:pt x="2" y="15"/>
                        </a:lnTo>
                        <a:lnTo>
                          <a:pt x="5" y="9"/>
                        </a:lnTo>
                        <a:lnTo>
                          <a:pt x="11" y="6"/>
                        </a:lnTo>
                        <a:lnTo>
                          <a:pt x="14" y="3"/>
                        </a:lnTo>
                        <a:lnTo>
                          <a:pt x="20" y="0"/>
                        </a:lnTo>
                        <a:lnTo>
                          <a:pt x="29" y="0"/>
                        </a:lnTo>
                        <a:lnTo>
                          <a:pt x="35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1" y="6"/>
                        </a:lnTo>
                        <a:lnTo>
                          <a:pt x="67" y="12"/>
                        </a:lnTo>
                        <a:lnTo>
                          <a:pt x="70" y="18"/>
                        </a:lnTo>
                        <a:lnTo>
                          <a:pt x="73" y="26"/>
                        </a:lnTo>
                        <a:lnTo>
                          <a:pt x="56" y="29"/>
                        </a:lnTo>
                        <a:lnTo>
                          <a:pt x="53" y="23"/>
                        </a:lnTo>
                        <a:lnTo>
                          <a:pt x="50" y="18"/>
                        </a:lnTo>
                        <a:lnTo>
                          <a:pt x="44" y="15"/>
                        </a:lnTo>
                        <a:lnTo>
                          <a:pt x="35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0" y="20"/>
                        </a:lnTo>
                        <a:lnTo>
                          <a:pt x="17" y="26"/>
                        </a:lnTo>
                        <a:lnTo>
                          <a:pt x="17" y="29"/>
                        </a:lnTo>
                        <a:lnTo>
                          <a:pt x="20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29" y="35"/>
                        </a:lnTo>
                        <a:lnTo>
                          <a:pt x="38" y="38"/>
                        </a:lnTo>
                        <a:lnTo>
                          <a:pt x="53" y="41"/>
                        </a:lnTo>
                        <a:lnTo>
                          <a:pt x="61" y="47"/>
                        </a:lnTo>
                        <a:lnTo>
                          <a:pt x="67" y="50"/>
                        </a:lnTo>
                        <a:lnTo>
                          <a:pt x="73" y="56"/>
                        </a:lnTo>
                        <a:lnTo>
                          <a:pt x="76" y="62"/>
                        </a:lnTo>
                        <a:lnTo>
                          <a:pt x="79" y="68"/>
                        </a:lnTo>
                        <a:lnTo>
                          <a:pt x="76" y="76"/>
                        </a:lnTo>
                        <a:lnTo>
                          <a:pt x="73" y="85"/>
                        </a:lnTo>
                        <a:lnTo>
                          <a:pt x="67" y="91"/>
                        </a:lnTo>
                        <a:lnTo>
                          <a:pt x="58" y="97"/>
                        </a:lnTo>
                        <a:lnTo>
                          <a:pt x="50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17" y="97"/>
                        </a:lnTo>
                        <a:lnTo>
                          <a:pt x="11" y="91"/>
                        </a:lnTo>
                        <a:lnTo>
                          <a:pt x="5" y="85"/>
                        </a:lnTo>
                        <a:lnTo>
                          <a:pt x="0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4" name="Freeform 102"/>
                  <p:cNvSpPr>
                    <a:spLocks noChangeAspect="1"/>
                  </p:cNvSpPr>
                  <p:nvPr/>
                </p:nvSpPr>
                <p:spPr bwMode="auto">
                  <a:xfrm>
                    <a:off x="4329" y="4897"/>
                    <a:ext cx="60" cy="80"/>
                  </a:xfrm>
                  <a:custGeom>
                    <a:avLst/>
                    <a:gdLst>
                      <a:gd name="T0" fmla="*/ 2 w 79"/>
                      <a:gd name="T1" fmla="*/ 5 h 100"/>
                      <a:gd name="T2" fmla="*/ 2 w 79"/>
                      <a:gd name="T3" fmla="*/ 6 h 100"/>
                      <a:gd name="T4" fmla="*/ 2 w 79"/>
                      <a:gd name="T5" fmla="*/ 6 h 100"/>
                      <a:gd name="T6" fmla="*/ 2 w 79"/>
                      <a:gd name="T7" fmla="*/ 6 h 100"/>
                      <a:gd name="T8" fmla="*/ 2 w 79"/>
                      <a:gd name="T9" fmla="*/ 5 h 100"/>
                      <a:gd name="T10" fmla="*/ 2 w 79"/>
                      <a:gd name="T11" fmla="*/ 5 h 100"/>
                      <a:gd name="T12" fmla="*/ 2 w 79"/>
                      <a:gd name="T13" fmla="*/ 4 h 100"/>
                      <a:gd name="T14" fmla="*/ 2 w 79"/>
                      <a:gd name="T15" fmla="*/ 4 h 100"/>
                      <a:gd name="T16" fmla="*/ 2 w 79"/>
                      <a:gd name="T17" fmla="*/ 3 h 100"/>
                      <a:gd name="T18" fmla="*/ 2 w 79"/>
                      <a:gd name="T19" fmla="*/ 2 h 100"/>
                      <a:gd name="T20" fmla="*/ 2 w 79"/>
                      <a:gd name="T21" fmla="*/ 2 h 100"/>
                      <a:gd name="T22" fmla="*/ 2 w 79"/>
                      <a:gd name="T23" fmla="*/ 2 h 100"/>
                      <a:gd name="T24" fmla="*/ 2 w 79"/>
                      <a:gd name="T25" fmla="*/ 0 h 100"/>
                      <a:gd name="T26" fmla="*/ 2 w 79"/>
                      <a:gd name="T27" fmla="*/ 0 h 100"/>
                      <a:gd name="T28" fmla="*/ 2 w 79"/>
                      <a:gd name="T29" fmla="*/ 2 h 100"/>
                      <a:gd name="T30" fmla="*/ 3 w 79"/>
                      <a:gd name="T31" fmla="*/ 2 h 100"/>
                      <a:gd name="T32" fmla="*/ 3 w 79"/>
                      <a:gd name="T33" fmla="*/ 2 h 100"/>
                      <a:gd name="T34" fmla="*/ 2 w 79"/>
                      <a:gd name="T35" fmla="*/ 2 h 100"/>
                      <a:gd name="T36" fmla="*/ 2 w 79"/>
                      <a:gd name="T37" fmla="*/ 2 h 100"/>
                      <a:gd name="T38" fmla="*/ 2 w 79"/>
                      <a:gd name="T39" fmla="*/ 2 h 100"/>
                      <a:gd name="T40" fmla="*/ 2 w 79"/>
                      <a:gd name="T41" fmla="*/ 2 h 100"/>
                      <a:gd name="T42" fmla="*/ 2 w 79"/>
                      <a:gd name="T43" fmla="*/ 2 h 100"/>
                      <a:gd name="T44" fmla="*/ 2 w 79"/>
                      <a:gd name="T45" fmla="*/ 2 h 100"/>
                      <a:gd name="T46" fmla="*/ 2 w 79"/>
                      <a:gd name="T47" fmla="*/ 2 h 100"/>
                      <a:gd name="T48" fmla="*/ 2 w 79"/>
                      <a:gd name="T49" fmla="*/ 3 h 100"/>
                      <a:gd name="T50" fmla="*/ 3 w 79"/>
                      <a:gd name="T51" fmla="*/ 4 h 100"/>
                      <a:gd name="T52" fmla="*/ 3 w 79"/>
                      <a:gd name="T53" fmla="*/ 5 h 100"/>
                      <a:gd name="T54" fmla="*/ 3 w 79"/>
                      <a:gd name="T55" fmla="*/ 5 h 100"/>
                      <a:gd name="T56" fmla="*/ 3 w 79"/>
                      <a:gd name="T57" fmla="*/ 6 h 100"/>
                      <a:gd name="T58" fmla="*/ 2 w 79"/>
                      <a:gd name="T59" fmla="*/ 7 h 100"/>
                      <a:gd name="T60" fmla="*/ 2 w 79"/>
                      <a:gd name="T61" fmla="*/ 7 h 100"/>
                      <a:gd name="T62" fmla="*/ 2 w 79"/>
                      <a:gd name="T63" fmla="*/ 6 h 100"/>
                      <a:gd name="T64" fmla="*/ 2 w 79"/>
                      <a:gd name="T65" fmla="*/ 6 h 100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79"/>
                      <a:gd name="T100" fmla="*/ 0 h 100"/>
                      <a:gd name="T101" fmla="*/ 79 w 79"/>
                      <a:gd name="T102" fmla="*/ 100 h 100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79" h="100">
                        <a:moveTo>
                          <a:pt x="0" y="68"/>
                        </a:moveTo>
                        <a:lnTo>
                          <a:pt x="18" y="68"/>
                        </a:lnTo>
                        <a:lnTo>
                          <a:pt x="21" y="73"/>
                        </a:lnTo>
                        <a:lnTo>
                          <a:pt x="26" y="79"/>
                        </a:lnTo>
                        <a:lnTo>
                          <a:pt x="32" y="82"/>
                        </a:lnTo>
                        <a:lnTo>
                          <a:pt x="41" y="85"/>
                        </a:lnTo>
                        <a:lnTo>
                          <a:pt x="53" y="82"/>
                        </a:lnTo>
                        <a:lnTo>
                          <a:pt x="59" y="79"/>
                        </a:lnTo>
                        <a:lnTo>
                          <a:pt x="62" y="76"/>
                        </a:lnTo>
                        <a:lnTo>
                          <a:pt x="65" y="71"/>
                        </a:lnTo>
                        <a:lnTo>
                          <a:pt x="62" y="65"/>
                        </a:lnTo>
                        <a:lnTo>
                          <a:pt x="56" y="62"/>
                        </a:lnTo>
                        <a:lnTo>
                          <a:pt x="50" y="62"/>
                        </a:lnTo>
                        <a:lnTo>
                          <a:pt x="41" y="59"/>
                        </a:lnTo>
                        <a:lnTo>
                          <a:pt x="26" y="53"/>
                        </a:lnTo>
                        <a:lnTo>
                          <a:pt x="18" y="50"/>
                        </a:lnTo>
                        <a:lnTo>
                          <a:pt x="12" y="47"/>
                        </a:lnTo>
                        <a:lnTo>
                          <a:pt x="6" y="41"/>
                        </a:lnTo>
                        <a:lnTo>
                          <a:pt x="3" y="35"/>
                        </a:lnTo>
                        <a:lnTo>
                          <a:pt x="3" y="26"/>
                        </a:lnTo>
                        <a:lnTo>
                          <a:pt x="3" y="20"/>
                        </a:lnTo>
                        <a:lnTo>
                          <a:pt x="6" y="15"/>
                        </a:lnTo>
                        <a:lnTo>
                          <a:pt x="9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3" y="0"/>
                        </a:lnTo>
                        <a:lnTo>
                          <a:pt x="29" y="0"/>
                        </a:lnTo>
                        <a:lnTo>
                          <a:pt x="38" y="0"/>
                        </a:lnTo>
                        <a:lnTo>
                          <a:pt x="47" y="0"/>
                        </a:lnTo>
                        <a:lnTo>
                          <a:pt x="56" y="3"/>
                        </a:lnTo>
                        <a:lnTo>
                          <a:pt x="65" y="6"/>
                        </a:lnTo>
                        <a:lnTo>
                          <a:pt x="71" y="12"/>
                        </a:lnTo>
                        <a:lnTo>
                          <a:pt x="74" y="18"/>
                        </a:lnTo>
                        <a:lnTo>
                          <a:pt x="74" y="26"/>
                        </a:lnTo>
                        <a:lnTo>
                          <a:pt x="59" y="29"/>
                        </a:lnTo>
                        <a:lnTo>
                          <a:pt x="56" y="23"/>
                        </a:lnTo>
                        <a:lnTo>
                          <a:pt x="53" y="18"/>
                        </a:lnTo>
                        <a:lnTo>
                          <a:pt x="47" y="15"/>
                        </a:lnTo>
                        <a:lnTo>
                          <a:pt x="38" y="15"/>
                        </a:lnTo>
                        <a:lnTo>
                          <a:pt x="29" y="15"/>
                        </a:lnTo>
                        <a:lnTo>
                          <a:pt x="23" y="18"/>
                        </a:lnTo>
                        <a:lnTo>
                          <a:pt x="21" y="20"/>
                        </a:lnTo>
                        <a:lnTo>
                          <a:pt x="21" y="26"/>
                        </a:lnTo>
                        <a:lnTo>
                          <a:pt x="21" y="29"/>
                        </a:lnTo>
                        <a:lnTo>
                          <a:pt x="23" y="29"/>
                        </a:lnTo>
                        <a:lnTo>
                          <a:pt x="23" y="32"/>
                        </a:lnTo>
                        <a:lnTo>
                          <a:pt x="26" y="35"/>
                        </a:lnTo>
                        <a:lnTo>
                          <a:pt x="32" y="35"/>
                        </a:lnTo>
                        <a:lnTo>
                          <a:pt x="41" y="38"/>
                        </a:lnTo>
                        <a:lnTo>
                          <a:pt x="53" y="41"/>
                        </a:lnTo>
                        <a:lnTo>
                          <a:pt x="65" y="47"/>
                        </a:lnTo>
                        <a:lnTo>
                          <a:pt x="71" y="50"/>
                        </a:lnTo>
                        <a:lnTo>
                          <a:pt x="76" y="56"/>
                        </a:lnTo>
                        <a:lnTo>
                          <a:pt x="79" y="62"/>
                        </a:lnTo>
                        <a:lnTo>
                          <a:pt x="79" y="68"/>
                        </a:lnTo>
                        <a:lnTo>
                          <a:pt x="79" y="76"/>
                        </a:lnTo>
                        <a:lnTo>
                          <a:pt x="76" y="85"/>
                        </a:lnTo>
                        <a:lnTo>
                          <a:pt x="71" y="91"/>
                        </a:lnTo>
                        <a:lnTo>
                          <a:pt x="62" y="97"/>
                        </a:lnTo>
                        <a:lnTo>
                          <a:pt x="53" y="100"/>
                        </a:lnTo>
                        <a:lnTo>
                          <a:pt x="41" y="100"/>
                        </a:lnTo>
                        <a:lnTo>
                          <a:pt x="29" y="100"/>
                        </a:lnTo>
                        <a:lnTo>
                          <a:pt x="21" y="97"/>
                        </a:lnTo>
                        <a:lnTo>
                          <a:pt x="15" y="91"/>
                        </a:lnTo>
                        <a:lnTo>
                          <a:pt x="9" y="85"/>
                        </a:lnTo>
                        <a:lnTo>
                          <a:pt x="3" y="79"/>
                        </a:lnTo>
                        <a:lnTo>
                          <a:pt x="0" y="6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5" name="Freeform 103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051" y="5401"/>
                    <a:ext cx="88" cy="109"/>
                  </a:xfrm>
                  <a:custGeom>
                    <a:avLst/>
                    <a:gdLst>
                      <a:gd name="T0" fmla="*/ 0 w 115"/>
                      <a:gd name="T1" fmla="*/ 9 h 136"/>
                      <a:gd name="T2" fmla="*/ 0 w 115"/>
                      <a:gd name="T3" fmla="*/ 0 h 136"/>
                      <a:gd name="T4" fmla="*/ 2 w 115"/>
                      <a:gd name="T5" fmla="*/ 0 h 136"/>
                      <a:gd name="T6" fmla="*/ 3 w 115"/>
                      <a:gd name="T7" fmla="*/ 2 h 136"/>
                      <a:gd name="T8" fmla="*/ 4 w 115"/>
                      <a:gd name="T9" fmla="*/ 2 h 136"/>
                      <a:gd name="T10" fmla="*/ 4 w 115"/>
                      <a:gd name="T11" fmla="*/ 2 h 136"/>
                      <a:gd name="T12" fmla="*/ 4 w 115"/>
                      <a:gd name="T13" fmla="*/ 2 h 136"/>
                      <a:gd name="T14" fmla="*/ 4 w 115"/>
                      <a:gd name="T15" fmla="*/ 2 h 136"/>
                      <a:gd name="T16" fmla="*/ 4 w 115"/>
                      <a:gd name="T17" fmla="*/ 2 h 136"/>
                      <a:gd name="T18" fmla="*/ 4 w 115"/>
                      <a:gd name="T19" fmla="*/ 3 h 136"/>
                      <a:gd name="T20" fmla="*/ 4 w 115"/>
                      <a:gd name="T21" fmla="*/ 4 h 136"/>
                      <a:gd name="T22" fmla="*/ 4 w 115"/>
                      <a:gd name="T23" fmla="*/ 5 h 136"/>
                      <a:gd name="T24" fmla="*/ 4 w 115"/>
                      <a:gd name="T25" fmla="*/ 5 h 136"/>
                      <a:gd name="T26" fmla="*/ 3 w 115"/>
                      <a:gd name="T27" fmla="*/ 5 h 136"/>
                      <a:gd name="T28" fmla="*/ 3 w 115"/>
                      <a:gd name="T29" fmla="*/ 5 h 136"/>
                      <a:gd name="T30" fmla="*/ 3 w 115"/>
                      <a:gd name="T31" fmla="*/ 6 h 136"/>
                      <a:gd name="T32" fmla="*/ 3 w 115"/>
                      <a:gd name="T33" fmla="*/ 6 h 136"/>
                      <a:gd name="T34" fmla="*/ 4 w 115"/>
                      <a:gd name="T35" fmla="*/ 6 h 136"/>
                      <a:gd name="T36" fmla="*/ 4 w 115"/>
                      <a:gd name="T37" fmla="*/ 7 h 136"/>
                      <a:gd name="T38" fmla="*/ 5 w 115"/>
                      <a:gd name="T39" fmla="*/ 9 h 136"/>
                      <a:gd name="T40" fmla="*/ 4 w 115"/>
                      <a:gd name="T41" fmla="*/ 9 h 136"/>
                      <a:gd name="T42" fmla="*/ 3 w 115"/>
                      <a:gd name="T43" fmla="*/ 7 h 136"/>
                      <a:gd name="T44" fmla="*/ 3 w 115"/>
                      <a:gd name="T45" fmla="*/ 7 h 136"/>
                      <a:gd name="T46" fmla="*/ 3 w 115"/>
                      <a:gd name="T47" fmla="*/ 6 h 136"/>
                      <a:gd name="T48" fmla="*/ 2 w 115"/>
                      <a:gd name="T49" fmla="*/ 6 h 136"/>
                      <a:gd name="T50" fmla="*/ 2 w 115"/>
                      <a:gd name="T51" fmla="*/ 6 h 136"/>
                      <a:gd name="T52" fmla="*/ 2 w 115"/>
                      <a:gd name="T53" fmla="*/ 6 h 136"/>
                      <a:gd name="T54" fmla="*/ 2 w 115"/>
                      <a:gd name="T55" fmla="*/ 6 h 136"/>
                      <a:gd name="T56" fmla="*/ 2 w 115"/>
                      <a:gd name="T57" fmla="*/ 6 h 136"/>
                      <a:gd name="T58" fmla="*/ 2 w 115"/>
                      <a:gd name="T59" fmla="*/ 6 h 136"/>
                      <a:gd name="T60" fmla="*/ 2 w 115"/>
                      <a:gd name="T61" fmla="*/ 6 h 136"/>
                      <a:gd name="T62" fmla="*/ 2 w 115"/>
                      <a:gd name="T63" fmla="*/ 9 h 136"/>
                      <a:gd name="T64" fmla="*/ 0 w 115"/>
                      <a:gd name="T65" fmla="*/ 9 h 136"/>
                      <a:gd name="T66" fmla="*/ 2 w 115"/>
                      <a:gd name="T67" fmla="*/ 4 h 136"/>
                      <a:gd name="T68" fmla="*/ 2 w 115"/>
                      <a:gd name="T69" fmla="*/ 4 h 136"/>
                      <a:gd name="T70" fmla="*/ 3 w 115"/>
                      <a:gd name="T71" fmla="*/ 4 h 136"/>
                      <a:gd name="T72" fmla="*/ 3 w 115"/>
                      <a:gd name="T73" fmla="*/ 4 h 136"/>
                      <a:gd name="T74" fmla="*/ 3 w 115"/>
                      <a:gd name="T75" fmla="*/ 4 h 136"/>
                      <a:gd name="T76" fmla="*/ 3 w 115"/>
                      <a:gd name="T77" fmla="*/ 4 h 136"/>
                      <a:gd name="T78" fmla="*/ 4 w 115"/>
                      <a:gd name="T79" fmla="*/ 3 h 136"/>
                      <a:gd name="T80" fmla="*/ 4 w 115"/>
                      <a:gd name="T81" fmla="*/ 2 h 136"/>
                      <a:gd name="T82" fmla="*/ 4 w 115"/>
                      <a:gd name="T83" fmla="*/ 2 h 136"/>
                      <a:gd name="T84" fmla="*/ 3 w 115"/>
                      <a:gd name="T85" fmla="*/ 2 h 136"/>
                      <a:gd name="T86" fmla="*/ 3 w 115"/>
                      <a:gd name="T87" fmla="*/ 2 h 136"/>
                      <a:gd name="T88" fmla="*/ 3 w 115"/>
                      <a:gd name="T89" fmla="*/ 2 h 136"/>
                      <a:gd name="T90" fmla="*/ 2 w 115"/>
                      <a:gd name="T91" fmla="*/ 2 h 136"/>
                      <a:gd name="T92" fmla="*/ 2 w 115"/>
                      <a:gd name="T93" fmla="*/ 2 h 136"/>
                      <a:gd name="T94" fmla="*/ 2 w 115"/>
                      <a:gd name="T95" fmla="*/ 4 h 1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5"/>
                      <a:gd name="T145" fmla="*/ 0 h 136"/>
                      <a:gd name="T146" fmla="*/ 115 w 115"/>
                      <a:gd name="T147" fmla="*/ 136 h 136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5" h="136">
                        <a:moveTo>
                          <a:pt x="0" y="136"/>
                        </a:moveTo>
                        <a:lnTo>
                          <a:pt x="0" y="0"/>
                        </a:lnTo>
                        <a:lnTo>
                          <a:pt x="59" y="0"/>
                        </a:lnTo>
                        <a:lnTo>
                          <a:pt x="74" y="3"/>
                        </a:lnTo>
                        <a:lnTo>
                          <a:pt x="86" y="6"/>
                        </a:lnTo>
                        <a:lnTo>
                          <a:pt x="92" y="9"/>
                        </a:lnTo>
                        <a:lnTo>
                          <a:pt x="101" y="18"/>
                        </a:lnTo>
                        <a:lnTo>
                          <a:pt x="104" y="27"/>
                        </a:lnTo>
                        <a:lnTo>
                          <a:pt x="104" y="39"/>
                        </a:lnTo>
                        <a:lnTo>
                          <a:pt x="104" y="47"/>
                        </a:lnTo>
                        <a:lnTo>
                          <a:pt x="101" y="53"/>
                        </a:lnTo>
                        <a:lnTo>
                          <a:pt x="95" y="62"/>
                        </a:lnTo>
                        <a:lnTo>
                          <a:pt x="89" y="68"/>
                        </a:lnTo>
                        <a:lnTo>
                          <a:pt x="80" y="71"/>
                        </a:lnTo>
                        <a:lnTo>
                          <a:pt x="68" y="74"/>
                        </a:lnTo>
                        <a:lnTo>
                          <a:pt x="74" y="77"/>
                        </a:lnTo>
                        <a:lnTo>
                          <a:pt x="77" y="80"/>
                        </a:lnTo>
                        <a:lnTo>
                          <a:pt x="86" y="89"/>
                        </a:lnTo>
                        <a:lnTo>
                          <a:pt x="92" y="98"/>
                        </a:lnTo>
                        <a:lnTo>
                          <a:pt x="115" y="136"/>
                        </a:lnTo>
                        <a:lnTo>
                          <a:pt x="95" y="136"/>
                        </a:lnTo>
                        <a:lnTo>
                          <a:pt x="77" y="106"/>
                        </a:lnTo>
                        <a:lnTo>
                          <a:pt x="71" y="98"/>
                        </a:lnTo>
                        <a:lnTo>
                          <a:pt x="65" y="89"/>
                        </a:lnTo>
                        <a:lnTo>
                          <a:pt x="59" y="83"/>
                        </a:lnTo>
                        <a:lnTo>
                          <a:pt x="56" y="80"/>
                        </a:lnTo>
                        <a:lnTo>
                          <a:pt x="53" y="77"/>
                        </a:lnTo>
                        <a:lnTo>
                          <a:pt x="48" y="77"/>
                        </a:lnTo>
                        <a:lnTo>
                          <a:pt x="45" y="77"/>
                        </a:lnTo>
                        <a:lnTo>
                          <a:pt x="39" y="77"/>
                        </a:lnTo>
                        <a:lnTo>
                          <a:pt x="18" y="77"/>
                        </a:lnTo>
                        <a:lnTo>
                          <a:pt x="18" y="136"/>
                        </a:lnTo>
                        <a:lnTo>
                          <a:pt x="0" y="136"/>
                        </a:lnTo>
                        <a:close/>
                        <a:moveTo>
                          <a:pt x="18" y="59"/>
                        </a:moveTo>
                        <a:lnTo>
                          <a:pt x="56" y="59"/>
                        </a:lnTo>
                        <a:lnTo>
                          <a:pt x="65" y="59"/>
                        </a:lnTo>
                        <a:lnTo>
                          <a:pt x="74" y="56"/>
                        </a:lnTo>
                        <a:lnTo>
                          <a:pt x="80" y="53"/>
                        </a:lnTo>
                        <a:lnTo>
                          <a:pt x="83" y="50"/>
                        </a:lnTo>
                        <a:lnTo>
                          <a:pt x="86" y="44"/>
                        </a:lnTo>
                        <a:lnTo>
                          <a:pt x="86" y="39"/>
                        </a:lnTo>
                        <a:lnTo>
                          <a:pt x="86" y="30"/>
                        </a:lnTo>
                        <a:lnTo>
                          <a:pt x="80" y="24"/>
                        </a:lnTo>
                        <a:lnTo>
                          <a:pt x="74" y="21"/>
                        </a:lnTo>
                        <a:lnTo>
                          <a:pt x="68" y="18"/>
                        </a:lnTo>
                        <a:lnTo>
                          <a:pt x="59" y="18"/>
                        </a:lnTo>
                        <a:lnTo>
                          <a:pt x="18" y="18"/>
                        </a:lnTo>
                        <a:lnTo>
                          <a:pt x="18" y="5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6" name="Freeform 104"/>
                  <p:cNvSpPr>
                    <a:spLocks noChangeAspect="1"/>
                  </p:cNvSpPr>
                  <p:nvPr/>
                </p:nvSpPr>
                <p:spPr bwMode="auto">
                  <a:xfrm>
                    <a:off x="4153" y="5430"/>
                    <a:ext cx="40" cy="80"/>
                  </a:xfrm>
                  <a:custGeom>
                    <a:avLst/>
                    <a:gdLst>
                      <a:gd name="T0" fmla="*/ 0 w 53"/>
                      <a:gd name="T1" fmla="*/ 7 h 100"/>
                      <a:gd name="T2" fmla="*/ 0 w 53"/>
                      <a:gd name="T3" fmla="*/ 2 h 100"/>
                      <a:gd name="T4" fmla="*/ 2 w 53"/>
                      <a:gd name="T5" fmla="*/ 2 h 100"/>
                      <a:gd name="T6" fmla="*/ 2 w 53"/>
                      <a:gd name="T7" fmla="*/ 2 h 100"/>
                      <a:gd name="T8" fmla="*/ 2 w 53"/>
                      <a:gd name="T9" fmla="*/ 2 h 100"/>
                      <a:gd name="T10" fmla="*/ 2 w 53"/>
                      <a:gd name="T11" fmla="*/ 2 h 100"/>
                      <a:gd name="T12" fmla="*/ 2 w 53"/>
                      <a:gd name="T13" fmla="*/ 2 h 100"/>
                      <a:gd name="T14" fmla="*/ 2 w 53"/>
                      <a:gd name="T15" fmla="*/ 0 h 100"/>
                      <a:gd name="T16" fmla="*/ 2 w 53"/>
                      <a:gd name="T17" fmla="*/ 2 h 100"/>
                      <a:gd name="T18" fmla="*/ 2 w 53"/>
                      <a:gd name="T19" fmla="*/ 2 h 100"/>
                      <a:gd name="T20" fmla="*/ 2 w 53"/>
                      <a:gd name="T21" fmla="*/ 2 h 100"/>
                      <a:gd name="T22" fmla="*/ 2 w 53"/>
                      <a:gd name="T23" fmla="*/ 2 h 100"/>
                      <a:gd name="T24" fmla="*/ 2 w 53"/>
                      <a:gd name="T25" fmla="*/ 2 h 100"/>
                      <a:gd name="T26" fmla="*/ 2 w 53"/>
                      <a:gd name="T27" fmla="*/ 2 h 100"/>
                      <a:gd name="T28" fmla="*/ 2 w 53"/>
                      <a:gd name="T29" fmla="*/ 2 h 100"/>
                      <a:gd name="T30" fmla="*/ 2 w 53"/>
                      <a:gd name="T31" fmla="*/ 2 h 100"/>
                      <a:gd name="T32" fmla="*/ 2 w 53"/>
                      <a:gd name="T33" fmla="*/ 2 h 100"/>
                      <a:gd name="T34" fmla="*/ 2 w 53"/>
                      <a:gd name="T35" fmla="*/ 2 h 100"/>
                      <a:gd name="T36" fmla="*/ 2 w 53"/>
                      <a:gd name="T37" fmla="*/ 4 h 100"/>
                      <a:gd name="T38" fmla="*/ 2 w 53"/>
                      <a:gd name="T39" fmla="*/ 7 h 100"/>
                      <a:gd name="T40" fmla="*/ 0 w 53"/>
                      <a:gd name="T41" fmla="*/ 7 h 10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3"/>
                      <a:gd name="T64" fmla="*/ 0 h 100"/>
                      <a:gd name="T65" fmla="*/ 53 w 53"/>
                      <a:gd name="T66" fmla="*/ 100 h 10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3" h="100">
                        <a:moveTo>
                          <a:pt x="0" y="100"/>
                        </a:moveTo>
                        <a:lnTo>
                          <a:pt x="0" y="3"/>
                        </a:lnTo>
                        <a:lnTo>
                          <a:pt x="18" y="3"/>
                        </a:lnTo>
                        <a:lnTo>
                          <a:pt x="18" y="17"/>
                        </a:lnTo>
                        <a:lnTo>
                          <a:pt x="21" y="8"/>
                        </a:lnTo>
                        <a:lnTo>
                          <a:pt x="27" y="3"/>
                        </a:lnTo>
                        <a:lnTo>
                          <a:pt x="29" y="3"/>
                        </a:lnTo>
                        <a:lnTo>
                          <a:pt x="35" y="0"/>
                        </a:lnTo>
                        <a:lnTo>
                          <a:pt x="44" y="3"/>
                        </a:lnTo>
                        <a:lnTo>
                          <a:pt x="53" y="6"/>
                        </a:lnTo>
                        <a:lnTo>
                          <a:pt x="47" y="20"/>
                        </a:lnTo>
                        <a:lnTo>
                          <a:pt x="41" y="17"/>
                        </a:lnTo>
                        <a:lnTo>
                          <a:pt x="35" y="17"/>
                        </a:lnTo>
                        <a:lnTo>
                          <a:pt x="29" y="17"/>
                        </a:lnTo>
                        <a:lnTo>
                          <a:pt x="27" y="20"/>
                        </a:lnTo>
                        <a:lnTo>
                          <a:pt x="24" y="23"/>
                        </a:lnTo>
                        <a:lnTo>
                          <a:pt x="21" y="29"/>
                        </a:lnTo>
                        <a:lnTo>
                          <a:pt x="18" y="38"/>
                        </a:lnTo>
                        <a:lnTo>
                          <a:pt x="18" y="50"/>
                        </a:lnTo>
                        <a:lnTo>
                          <a:pt x="18" y="100"/>
                        </a:lnTo>
                        <a:lnTo>
                          <a:pt x="0" y="10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7" name="Freeform 105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196" y="5430"/>
                    <a:ext cx="67" cy="82"/>
                  </a:xfrm>
                  <a:custGeom>
                    <a:avLst/>
                    <a:gdLst>
                      <a:gd name="T0" fmla="*/ 2 w 88"/>
                      <a:gd name="T1" fmla="*/ 6 h 103"/>
                      <a:gd name="T2" fmla="*/ 2 w 88"/>
                      <a:gd name="T3" fmla="*/ 7 h 103"/>
                      <a:gd name="T4" fmla="*/ 2 w 88"/>
                      <a:gd name="T5" fmla="*/ 7 h 103"/>
                      <a:gd name="T6" fmla="*/ 2 w 88"/>
                      <a:gd name="T7" fmla="*/ 6 h 103"/>
                      <a:gd name="T8" fmla="*/ 2 w 88"/>
                      <a:gd name="T9" fmla="*/ 6 h 103"/>
                      <a:gd name="T10" fmla="*/ 2 w 88"/>
                      <a:gd name="T11" fmla="*/ 5 h 103"/>
                      <a:gd name="T12" fmla="*/ 2 w 88"/>
                      <a:gd name="T13" fmla="*/ 4 h 103"/>
                      <a:gd name="T14" fmla="*/ 2 w 88"/>
                      <a:gd name="T15" fmla="*/ 3 h 103"/>
                      <a:gd name="T16" fmla="*/ 2 w 88"/>
                      <a:gd name="T17" fmla="*/ 3 h 103"/>
                      <a:gd name="T18" fmla="*/ 2 w 88"/>
                      <a:gd name="T19" fmla="*/ 3 h 103"/>
                      <a:gd name="T20" fmla="*/ 2 w 88"/>
                      <a:gd name="T21" fmla="*/ 2 h 103"/>
                      <a:gd name="T22" fmla="*/ 2 w 88"/>
                      <a:gd name="T23" fmla="*/ 2 h 103"/>
                      <a:gd name="T24" fmla="*/ 2 w 88"/>
                      <a:gd name="T25" fmla="*/ 2 h 103"/>
                      <a:gd name="T26" fmla="*/ 2 w 88"/>
                      <a:gd name="T27" fmla="*/ 2 h 103"/>
                      <a:gd name="T28" fmla="*/ 2 w 88"/>
                      <a:gd name="T29" fmla="*/ 2 h 103"/>
                      <a:gd name="T30" fmla="*/ 2 w 88"/>
                      <a:gd name="T31" fmla="*/ 2 h 103"/>
                      <a:gd name="T32" fmla="*/ 2 w 88"/>
                      <a:gd name="T33" fmla="*/ 2 h 103"/>
                      <a:gd name="T34" fmla="*/ 2 w 88"/>
                      <a:gd name="T35" fmla="*/ 2 h 103"/>
                      <a:gd name="T36" fmla="*/ 2 w 88"/>
                      <a:gd name="T37" fmla="*/ 0 h 103"/>
                      <a:gd name="T38" fmla="*/ 2 w 88"/>
                      <a:gd name="T39" fmla="*/ 2 h 103"/>
                      <a:gd name="T40" fmla="*/ 3 w 88"/>
                      <a:gd name="T41" fmla="*/ 2 h 103"/>
                      <a:gd name="T42" fmla="*/ 3 w 88"/>
                      <a:gd name="T43" fmla="*/ 2 h 103"/>
                      <a:gd name="T44" fmla="*/ 3 w 88"/>
                      <a:gd name="T45" fmla="*/ 2 h 103"/>
                      <a:gd name="T46" fmla="*/ 3 w 88"/>
                      <a:gd name="T47" fmla="*/ 5 h 103"/>
                      <a:gd name="T48" fmla="*/ 3 w 88"/>
                      <a:gd name="T49" fmla="*/ 6 h 103"/>
                      <a:gd name="T50" fmla="*/ 4 w 88"/>
                      <a:gd name="T51" fmla="*/ 7 h 103"/>
                      <a:gd name="T52" fmla="*/ 3 w 88"/>
                      <a:gd name="T53" fmla="*/ 6 h 103"/>
                      <a:gd name="T54" fmla="*/ 2 w 88"/>
                      <a:gd name="T55" fmla="*/ 4 h 103"/>
                      <a:gd name="T56" fmla="*/ 2 w 88"/>
                      <a:gd name="T57" fmla="*/ 4 h 103"/>
                      <a:gd name="T58" fmla="*/ 2 w 88"/>
                      <a:gd name="T59" fmla="*/ 4 h 103"/>
                      <a:gd name="T60" fmla="*/ 2 w 88"/>
                      <a:gd name="T61" fmla="*/ 5 h 103"/>
                      <a:gd name="T62" fmla="*/ 2 w 88"/>
                      <a:gd name="T63" fmla="*/ 5 h 103"/>
                      <a:gd name="T64" fmla="*/ 2 w 88"/>
                      <a:gd name="T65" fmla="*/ 6 h 103"/>
                      <a:gd name="T66" fmla="*/ 2 w 88"/>
                      <a:gd name="T67" fmla="*/ 6 h 103"/>
                      <a:gd name="T68" fmla="*/ 2 w 88"/>
                      <a:gd name="T69" fmla="*/ 6 h 103"/>
                      <a:gd name="T70" fmla="*/ 2 w 88"/>
                      <a:gd name="T71" fmla="*/ 5 h 103"/>
                      <a:gd name="T72" fmla="*/ 2 w 88"/>
                      <a:gd name="T73" fmla="*/ 4 h 10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88"/>
                      <a:gd name="T112" fmla="*/ 0 h 103"/>
                      <a:gd name="T113" fmla="*/ 88 w 88"/>
                      <a:gd name="T114" fmla="*/ 103 h 10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88" h="103">
                        <a:moveTo>
                          <a:pt x="65" y="88"/>
                        </a:moveTo>
                        <a:lnTo>
                          <a:pt x="56" y="94"/>
                        </a:lnTo>
                        <a:lnTo>
                          <a:pt x="50" y="100"/>
                        </a:lnTo>
                        <a:lnTo>
                          <a:pt x="41" y="103"/>
                        </a:lnTo>
                        <a:lnTo>
                          <a:pt x="32" y="103"/>
                        </a:lnTo>
                        <a:lnTo>
                          <a:pt x="24" y="100"/>
                        </a:lnTo>
                        <a:lnTo>
                          <a:pt x="15" y="100"/>
                        </a:lnTo>
                        <a:lnTo>
                          <a:pt x="9" y="94"/>
                        </a:lnTo>
                        <a:lnTo>
                          <a:pt x="6" y="88"/>
                        </a:lnTo>
                        <a:lnTo>
                          <a:pt x="3" y="82"/>
                        </a:lnTo>
                        <a:lnTo>
                          <a:pt x="0" y="73"/>
                        </a:lnTo>
                        <a:lnTo>
                          <a:pt x="3" y="67"/>
                        </a:lnTo>
                        <a:lnTo>
                          <a:pt x="6" y="62"/>
                        </a:lnTo>
                        <a:lnTo>
                          <a:pt x="9" y="56"/>
                        </a:lnTo>
                        <a:lnTo>
                          <a:pt x="12" y="53"/>
                        </a:lnTo>
                        <a:lnTo>
                          <a:pt x="18" y="47"/>
                        </a:lnTo>
                        <a:lnTo>
                          <a:pt x="24" y="47"/>
                        </a:lnTo>
                        <a:lnTo>
                          <a:pt x="29" y="44"/>
                        </a:lnTo>
                        <a:lnTo>
                          <a:pt x="35" y="44"/>
                        </a:lnTo>
                        <a:lnTo>
                          <a:pt x="53" y="41"/>
                        </a:lnTo>
                        <a:lnTo>
                          <a:pt x="65" y="38"/>
                        </a:lnTo>
                        <a:lnTo>
                          <a:pt x="65" y="35"/>
                        </a:lnTo>
                        <a:lnTo>
                          <a:pt x="62" y="26"/>
                        </a:lnTo>
                        <a:lnTo>
                          <a:pt x="59" y="20"/>
                        </a:lnTo>
                        <a:lnTo>
                          <a:pt x="53" y="17"/>
                        </a:lnTo>
                        <a:lnTo>
                          <a:pt x="44" y="17"/>
                        </a:lnTo>
                        <a:lnTo>
                          <a:pt x="35" y="17"/>
                        </a:lnTo>
                        <a:lnTo>
                          <a:pt x="29" y="20"/>
                        </a:lnTo>
                        <a:lnTo>
                          <a:pt x="24" y="23"/>
                        </a:lnTo>
                        <a:lnTo>
                          <a:pt x="21" y="32"/>
                        </a:lnTo>
                        <a:lnTo>
                          <a:pt x="3" y="29"/>
                        </a:lnTo>
                        <a:lnTo>
                          <a:pt x="6" y="20"/>
                        </a:lnTo>
                        <a:lnTo>
                          <a:pt x="12" y="14"/>
                        </a:lnTo>
                        <a:lnTo>
                          <a:pt x="18" y="8"/>
                        </a:lnTo>
                        <a:lnTo>
                          <a:pt x="24" y="6"/>
                        </a:lnTo>
                        <a:lnTo>
                          <a:pt x="35" y="3"/>
                        </a:lnTo>
                        <a:lnTo>
                          <a:pt x="47" y="0"/>
                        </a:lnTo>
                        <a:lnTo>
                          <a:pt x="59" y="3"/>
                        </a:lnTo>
                        <a:lnTo>
                          <a:pt x="65" y="3"/>
                        </a:lnTo>
                        <a:lnTo>
                          <a:pt x="74" y="6"/>
                        </a:lnTo>
                        <a:lnTo>
                          <a:pt x="77" y="11"/>
                        </a:lnTo>
                        <a:lnTo>
                          <a:pt x="80" y="17"/>
                        </a:lnTo>
                        <a:lnTo>
                          <a:pt x="83" y="23"/>
                        </a:lnTo>
                        <a:lnTo>
                          <a:pt x="83" y="29"/>
                        </a:lnTo>
                        <a:lnTo>
                          <a:pt x="83" y="38"/>
                        </a:lnTo>
                        <a:lnTo>
                          <a:pt x="83" y="59"/>
                        </a:lnTo>
                        <a:lnTo>
                          <a:pt x="83" y="70"/>
                        </a:lnTo>
                        <a:lnTo>
                          <a:pt x="83" y="79"/>
                        </a:lnTo>
                        <a:lnTo>
                          <a:pt x="85" y="88"/>
                        </a:lnTo>
                        <a:lnTo>
                          <a:pt x="85" y="94"/>
                        </a:lnTo>
                        <a:lnTo>
                          <a:pt x="88" y="100"/>
                        </a:lnTo>
                        <a:lnTo>
                          <a:pt x="71" y="100"/>
                        </a:lnTo>
                        <a:lnTo>
                          <a:pt x="68" y="94"/>
                        </a:lnTo>
                        <a:lnTo>
                          <a:pt x="65" y="88"/>
                        </a:lnTo>
                        <a:close/>
                        <a:moveTo>
                          <a:pt x="65" y="53"/>
                        </a:moveTo>
                        <a:lnTo>
                          <a:pt x="53" y="56"/>
                        </a:lnTo>
                        <a:lnTo>
                          <a:pt x="38" y="59"/>
                        </a:lnTo>
                        <a:lnTo>
                          <a:pt x="32" y="62"/>
                        </a:lnTo>
                        <a:lnTo>
                          <a:pt x="27" y="62"/>
                        </a:lnTo>
                        <a:lnTo>
                          <a:pt x="24" y="64"/>
                        </a:lnTo>
                        <a:lnTo>
                          <a:pt x="21" y="67"/>
                        </a:lnTo>
                        <a:lnTo>
                          <a:pt x="21" y="70"/>
                        </a:lnTo>
                        <a:lnTo>
                          <a:pt x="18" y="73"/>
                        </a:lnTo>
                        <a:lnTo>
                          <a:pt x="21" y="79"/>
                        </a:lnTo>
                        <a:lnTo>
                          <a:pt x="24" y="82"/>
                        </a:lnTo>
                        <a:lnTo>
                          <a:pt x="29" y="85"/>
                        </a:lnTo>
                        <a:lnTo>
                          <a:pt x="35" y="85"/>
                        </a:lnTo>
                        <a:lnTo>
                          <a:pt x="44" y="85"/>
                        </a:lnTo>
                        <a:lnTo>
                          <a:pt x="53" y="82"/>
                        </a:lnTo>
                        <a:lnTo>
                          <a:pt x="56" y="79"/>
                        </a:lnTo>
                        <a:lnTo>
                          <a:pt x="62" y="73"/>
                        </a:lnTo>
                        <a:lnTo>
                          <a:pt x="62" y="67"/>
                        </a:lnTo>
                        <a:lnTo>
                          <a:pt x="65" y="59"/>
                        </a:lnTo>
                        <a:lnTo>
                          <a:pt x="65" y="5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8" name="Freeform 106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4274" y="5401"/>
                    <a:ext cx="64" cy="111"/>
                  </a:xfrm>
                  <a:custGeom>
                    <a:avLst/>
                    <a:gdLst>
                      <a:gd name="T0" fmla="*/ 3 w 83"/>
                      <a:gd name="T1" fmla="*/ 9 h 139"/>
                      <a:gd name="T2" fmla="*/ 3 w 83"/>
                      <a:gd name="T3" fmla="*/ 8 h 139"/>
                      <a:gd name="T4" fmla="*/ 2 w 83"/>
                      <a:gd name="T5" fmla="*/ 9 h 139"/>
                      <a:gd name="T6" fmla="*/ 2 w 83"/>
                      <a:gd name="T7" fmla="*/ 9 h 139"/>
                      <a:gd name="T8" fmla="*/ 2 w 83"/>
                      <a:gd name="T9" fmla="*/ 10 h 139"/>
                      <a:gd name="T10" fmla="*/ 2 w 83"/>
                      <a:gd name="T11" fmla="*/ 9 h 139"/>
                      <a:gd name="T12" fmla="*/ 2 w 83"/>
                      <a:gd name="T13" fmla="*/ 9 h 139"/>
                      <a:gd name="T14" fmla="*/ 2 w 83"/>
                      <a:gd name="T15" fmla="*/ 9 h 139"/>
                      <a:gd name="T16" fmla="*/ 2 w 83"/>
                      <a:gd name="T17" fmla="*/ 8 h 139"/>
                      <a:gd name="T18" fmla="*/ 0 w 83"/>
                      <a:gd name="T19" fmla="*/ 7 h 139"/>
                      <a:gd name="T20" fmla="*/ 0 w 83"/>
                      <a:gd name="T21" fmla="*/ 6 h 139"/>
                      <a:gd name="T22" fmla="*/ 0 w 83"/>
                      <a:gd name="T23" fmla="*/ 5 h 139"/>
                      <a:gd name="T24" fmla="*/ 2 w 83"/>
                      <a:gd name="T25" fmla="*/ 5 h 139"/>
                      <a:gd name="T26" fmla="*/ 2 w 83"/>
                      <a:gd name="T27" fmla="*/ 4 h 139"/>
                      <a:gd name="T28" fmla="*/ 2 w 83"/>
                      <a:gd name="T29" fmla="*/ 3 h 139"/>
                      <a:gd name="T30" fmla="*/ 2 w 83"/>
                      <a:gd name="T31" fmla="*/ 2 h 139"/>
                      <a:gd name="T32" fmla="*/ 2 w 83"/>
                      <a:gd name="T33" fmla="*/ 2 h 139"/>
                      <a:gd name="T34" fmla="*/ 2 w 83"/>
                      <a:gd name="T35" fmla="*/ 2 h 139"/>
                      <a:gd name="T36" fmla="*/ 2 w 83"/>
                      <a:gd name="T37" fmla="*/ 3 h 139"/>
                      <a:gd name="T38" fmla="*/ 3 w 83"/>
                      <a:gd name="T39" fmla="*/ 3 h 139"/>
                      <a:gd name="T40" fmla="*/ 3 w 83"/>
                      <a:gd name="T41" fmla="*/ 4 h 139"/>
                      <a:gd name="T42" fmla="*/ 3 w 83"/>
                      <a:gd name="T43" fmla="*/ 0 h 139"/>
                      <a:gd name="T44" fmla="*/ 4 w 83"/>
                      <a:gd name="T45" fmla="*/ 0 h 139"/>
                      <a:gd name="T46" fmla="*/ 4 w 83"/>
                      <a:gd name="T47" fmla="*/ 9 h 139"/>
                      <a:gd name="T48" fmla="*/ 3 w 83"/>
                      <a:gd name="T49" fmla="*/ 9 h 139"/>
                      <a:gd name="T50" fmla="*/ 2 w 83"/>
                      <a:gd name="T51" fmla="*/ 6 h 139"/>
                      <a:gd name="T52" fmla="*/ 2 w 83"/>
                      <a:gd name="T53" fmla="*/ 7 h 139"/>
                      <a:gd name="T54" fmla="*/ 2 w 83"/>
                      <a:gd name="T55" fmla="*/ 7 h 139"/>
                      <a:gd name="T56" fmla="*/ 2 w 83"/>
                      <a:gd name="T57" fmla="*/ 8 h 139"/>
                      <a:gd name="T58" fmla="*/ 2 w 83"/>
                      <a:gd name="T59" fmla="*/ 8 h 139"/>
                      <a:gd name="T60" fmla="*/ 2 w 83"/>
                      <a:gd name="T61" fmla="*/ 8 h 139"/>
                      <a:gd name="T62" fmla="*/ 2 w 83"/>
                      <a:gd name="T63" fmla="*/ 8 h 139"/>
                      <a:gd name="T64" fmla="*/ 2 w 83"/>
                      <a:gd name="T65" fmla="*/ 8 h 139"/>
                      <a:gd name="T66" fmla="*/ 3 w 83"/>
                      <a:gd name="T67" fmla="*/ 7 h 139"/>
                      <a:gd name="T68" fmla="*/ 3 w 83"/>
                      <a:gd name="T69" fmla="*/ 7 h 139"/>
                      <a:gd name="T70" fmla="*/ 3 w 83"/>
                      <a:gd name="T71" fmla="*/ 6 h 139"/>
                      <a:gd name="T72" fmla="*/ 3 w 83"/>
                      <a:gd name="T73" fmla="*/ 5 h 139"/>
                      <a:gd name="T74" fmla="*/ 3 w 83"/>
                      <a:gd name="T75" fmla="*/ 5 h 139"/>
                      <a:gd name="T76" fmla="*/ 2 w 83"/>
                      <a:gd name="T77" fmla="*/ 5 h 139"/>
                      <a:gd name="T78" fmla="*/ 2 w 83"/>
                      <a:gd name="T79" fmla="*/ 4 h 139"/>
                      <a:gd name="T80" fmla="*/ 2 w 83"/>
                      <a:gd name="T81" fmla="*/ 4 h 139"/>
                      <a:gd name="T82" fmla="*/ 2 w 83"/>
                      <a:gd name="T83" fmla="*/ 4 h 139"/>
                      <a:gd name="T84" fmla="*/ 2 w 83"/>
                      <a:gd name="T85" fmla="*/ 4 h 139"/>
                      <a:gd name="T86" fmla="*/ 2 w 83"/>
                      <a:gd name="T87" fmla="*/ 4 h 139"/>
                      <a:gd name="T88" fmla="*/ 2 w 83"/>
                      <a:gd name="T89" fmla="*/ 5 h 139"/>
                      <a:gd name="T90" fmla="*/ 2 w 83"/>
                      <a:gd name="T91" fmla="*/ 5 h 139"/>
                      <a:gd name="T92" fmla="*/ 2 w 83"/>
                      <a:gd name="T93" fmla="*/ 5 h 139"/>
                      <a:gd name="T94" fmla="*/ 2 w 83"/>
                      <a:gd name="T95" fmla="*/ 6 h 139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83"/>
                      <a:gd name="T145" fmla="*/ 0 h 139"/>
                      <a:gd name="T146" fmla="*/ 83 w 83"/>
                      <a:gd name="T147" fmla="*/ 139 h 139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83" h="139">
                        <a:moveTo>
                          <a:pt x="65" y="136"/>
                        </a:moveTo>
                        <a:lnTo>
                          <a:pt x="65" y="121"/>
                        </a:lnTo>
                        <a:lnTo>
                          <a:pt x="59" y="130"/>
                        </a:lnTo>
                        <a:lnTo>
                          <a:pt x="50" y="136"/>
                        </a:lnTo>
                        <a:lnTo>
                          <a:pt x="41" y="139"/>
                        </a:lnTo>
                        <a:lnTo>
                          <a:pt x="30" y="136"/>
                        </a:lnTo>
                        <a:lnTo>
                          <a:pt x="21" y="133"/>
                        </a:lnTo>
                        <a:lnTo>
                          <a:pt x="12" y="124"/>
                        </a:lnTo>
                        <a:lnTo>
                          <a:pt x="6" y="115"/>
                        </a:lnTo>
                        <a:lnTo>
                          <a:pt x="0" y="100"/>
                        </a:lnTo>
                        <a:lnTo>
                          <a:pt x="0" y="89"/>
                        </a:lnTo>
                        <a:lnTo>
                          <a:pt x="0" y="74"/>
                        </a:lnTo>
                        <a:lnTo>
                          <a:pt x="3" y="62"/>
                        </a:lnTo>
                        <a:lnTo>
                          <a:pt x="12" y="50"/>
                        </a:lnTo>
                        <a:lnTo>
                          <a:pt x="18" y="44"/>
                        </a:lnTo>
                        <a:lnTo>
                          <a:pt x="30" y="39"/>
                        </a:lnTo>
                        <a:lnTo>
                          <a:pt x="41" y="36"/>
                        </a:lnTo>
                        <a:lnTo>
                          <a:pt x="47" y="39"/>
                        </a:lnTo>
                        <a:lnTo>
                          <a:pt x="56" y="42"/>
                        </a:lnTo>
                        <a:lnTo>
                          <a:pt x="62" y="44"/>
                        </a:lnTo>
                        <a:lnTo>
                          <a:pt x="65" y="53"/>
                        </a:lnTo>
                        <a:lnTo>
                          <a:pt x="65" y="0"/>
                        </a:lnTo>
                        <a:lnTo>
                          <a:pt x="83" y="0"/>
                        </a:lnTo>
                        <a:lnTo>
                          <a:pt x="83" y="136"/>
                        </a:lnTo>
                        <a:lnTo>
                          <a:pt x="65" y="136"/>
                        </a:lnTo>
                        <a:close/>
                        <a:moveTo>
                          <a:pt x="18" y="89"/>
                        </a:moveTo>
                        <a:lnTo>
                          <a:pt x="18" y="98"/>
                        </a:lnTo>
                        <a:lnTo>
                          <a:pt x="21" y="106"/>
                        </a:lnTo>
                        <a:lnTo>
                          <a:pt x="24" y="115"/>
                        </a:lnTo>
                        <a:lnTo>
                          <a:pt x="33" y="121"/>
                        </a:lnTo>
                        <a:lnTo>
                          <a:pt x="41" y="121"/>
                        </a:lnTo>
                        <a:lnTo>
                          <a:pt x="50" y="121"/>
                        </a:lnTo>
                        <a:lnTo>
                          <a:pt x="59" y="115"/>
                        </a:lnTo>
                        <a:lnTo>
                          <a:pt x="62" y="106"/>
                        </a:lnTo>
                        <a:lnTo>
                          <a:pt x="65" y="100"/>
                        </a:lnTo>
                        <a:lnTo>
                          <a:pt x="65" y="89"/>
                        </a:lnTo>
                        <a:lnTo>
                          <a:pt x="65" y="77"/>
                        </a:lnTo>
                        <a:lnTo>
                          <a:pt x="62" y="68"/>
                        </a:lnTo>
                        <a:lnTo>
                          <a:pt x="59" y="62"/>
                        </a:lnTo>
                        <a:lnTo>
                          <a:pt x="53" y="56"/>
                        </a:lnTo>
                        <a:lnTo>
                          <a:pt x="47" y="53"/>
                        </a:lnTo>
                        <a:lnTo>
                          <a:pt x="41" y="53"/>
                        </a:lnTo>
                        <a:lnTo>
                          <a:pt x="36" y="53"/>
                        </a:lnTo>
                        <a:lnTo>
                          <a:pt x="30" y="56"/>
                        </a:lnTo>
                        <a:lnTo>
                          <a:pt x="24" y="62"/>
                        </a:lnTo>
                        <a:lnTo>
                          <a:pt x="21" y="68"/>
                        </a:lnTo>
                        <a:lnTo>
                          <a:pt x="18" y="77"/>
                        </a:lnTo>
                        <a:lnTo>
                          <a:pt x="18" y="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sp>
                <p:nvSpPr>
                  <p:cNvPr id="59" name="Rectangle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00" y="4717"/>
                    <a:ext cx="551" cy="86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smtClean="0">
                      <a:solidFill>
                        <a:srgbClr val="000000"/>
                      </a:solidFill>
                      <a:latin typeface="Times" pitchFamily="18" charset="0"/>
                    </a:endParaRPr>
                  </a:p>
                </p:txBody>
              </p:sp>
              <p:graphicFrame>
                <p:nvGraphicFramePr>
                  <p:cNvPr id="60" name="Object 108"/>
                  <p:cNvGraphicFramePr>
                    <a:graphicFrameLocks noChangeAspect="1"/>
                  </p:cNvGraphicFramePr>
                  <p:nvPr/>
                </p:nvGraphicFramePr>
                <p:xfrm>
                  <a:off x="3900" y="5362"/>
                  <a:ext cx="260" cy="28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793939" name="Equation" r:id="rId19" imgW="215640" imgH="228600" progId="Equation.DSMT4">
                          <p:embed/>
                        </p:oleObj>
                      </mc:Choice>
                      <mc:Fallback>
                        <p:oleObj name="Equation" r:id="rId19" imgW="215640" imgH="228600" progId="Equation.DSMT4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900" y="5362"/>
                                <a:ext cx="260" cy="28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pSp>
                <p:nvGrpSpPr>
                  <p:cNvPr id="61" name="Group 10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682" y="4724"/>
                    <a:ext cx="686" cy="695"/>
                    <a:chOff x="3682" y="4173"/>
                    <a:chExt cx="686" cy="695"/>
                  </a:xfrm>
                </p:grpSpPr>
                <p:sp>
                  <p:nvSpPr>
                    <p:cNvPr id="71" name="Line 110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173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72" name="Line 1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494"/>
                      <a:ext cx="0" cy="214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73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367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74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682" y="4475"/>
                      <a:ext cx="205" cy="40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75" name="Line 11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3786" y="4708"/>
                      <a:ext cx="0" cy="160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76" name="Object 115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00" y="4285"/>
                    <a:ext cx="468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40" name="Equation" r:id="rId21" imgW="215640" imgH="228600" progId="Equation.DSMT4">
                            <p:embed/>
                          </p:oleObj>
                        </mc:Choice>
                        <mc:Fallback>
                          <p:oleObj name="Equation" r:id="rId21" imgW="21564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2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00" y="4285"/>
                                  <a:ext cx="468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62" name="Group 1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761" y="4005"/>
                    <a:ext cx="586" cy="794"/>
                    <a:chOff x="3761" y="3598"/>
                    <a:chExt cx="586" cy="794"/>
                  </a:xfrm>
                </p:grpSpPr>
                <p:sp>
                  <p:nvSpPr>
                    <p:cNvPr id="63" name="Line 117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 flipH="1">
                      <a:off x="3740" y="3930"/>
                      <a:ext cx="100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4" name="Line 118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739" y="4340"/>
                      <a:ext cx="102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5" name="Freeform 119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3981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7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1" y="41"/>
                          </a:lnTo>
                          <a:lnTo>
                            <a:pt x="32" y="17"/>
                          </a:lnTo>
                          <a:lnTo>
                            <a:pt x="61" y="3"/>
                          </a:lnTo>
                          <a:lnTo>
                            <a:pt x="94" y="0"/>
                          </a:lnTo>
                          <a:lnTo>
                            <a:pt x="123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6" name="Freeform 120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082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2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3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8" y="132"/>
                          </a:moveTo>
                          <a:lnTo>
                            <a:pt x="3" y="103"/>
                          </a:lnTo>
                          <a:lnTo>
                            <a:pt x="0" y="71"/>
                          </a:lnTo>
                          <a:lnTo>
                            <a:pt x="12" y="41"/>
                          </a:lnTo>
                          <a:lnTo>
                            <a:pt x="33" y="17"/>
                          </a:lnTo>
                          <a:lnTo>
                            <a:pt x="65" y="3"/>
                          </a:lnTo>
                          <a:lnTo>
                            <a:pt x="94" y="0"/>
                          </a:lnTo>
                          <a:lnTo>
                            <a:pt x="127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7" name="Freeform 121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81" y="4186"/>
                      <a:ext cx="126" cy="106"/>
                    </a:xfrm>
                    <a:custGeom>
                      <a:avLst/>
                      <a:gdLst>
                        <a:gd name="T0" fmla="*/ 2 w 165"/>
                        <a:gd name="T1" fmla="*/ 9 h 132"/>
                        <a:gd name="T2" fmla="*/ 0 w 165"/>
                        <a:gd name="T3" fmla="*/ 7 h 132"/>
                        <a:gd name="T4" fmla="*/ 0 w 165"/>
                        <a:gd name="T5" fmla="*/ 5 h 132"/>
                        <a:gd name="T6" fmla="*/ 2 w 165"/>
                        <a:gd name="T7" fmla="*/ 3 h 132"/>
                        <a:gd name="T8" fmla="*/ 2 w 165"/>
                        <a:gd name="T9" fmla="*/ 2 h 132"/>
                        <a:gd name="T10" fmla="*/ 2 w 165"/>
                        <a:gd name="T11" fmla="*/ 2 h 132"/>
                        <a:gd name="T12" fmla="*/ 4 w 165"/>
                        <a:gd name="T13" fmla="*/ 0 h 132"/>
                        <a:gd name="T14" fmla="*/ 5 w 165"/>
                        <a:gd name="T15" fmla="*/ 2 h 132"/>
                        <a:gd name="T16" fmla="*/ 6 w 165"/>
                        <a:gd name="T17" fmla="*/ 2 h 132"/>
                        <a:gd name="T18" fmla="*/ 6 w 165"/>
                        <a:gd name="T19" fmla="*/ 5 h 132"/>
                        <a:gd name="T20" fmla="*/ 6 w 165"/>
                        <a:gd name="T21" fmla="*/ 7 h 132"/>
                        <a:gd name="T22" fmla="*/ 6 w 165"/>
                        <a:gd name="T23" fmla="*/ 9 h 132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65"/>
                        <a:gd name="T37" fmla="*/ 0 h 132"/>
                        <a:gd name="T38" fmla="*/ 165 w 165"/>
                        <a:gd name="T39" fmla="*/ 132 h 132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65" h="132">
                          <a:moveTo>
                            <a:pt x="14" y="132"/>
                          </a:moveTo>
                          <a:lnTo>
                            <a:pt x="0" y="103"/>
                          </a:lnTo>
                          <a:lnTo>
                            <a:pt x="0" y="71"/>
                          </a:lnTo>
                          <a:lnTo>
                            <a:pt x="9" y="41"/>
                          </a:lnTo>
                          <a:lnTo>
                            <a:pt x="32" y="17"/>
                          </a:lnTo>
                          <a:lnTo>
                            <a:pt x="62" y="3"/>
                          </a:lnTo>
                          <a:lnTo>
                            <a:pt x="94" y="0"/>
                          </a:lnTo>
                          <a:lnTo>
                            <a:pt x="124" y="12"/>
                          </a:lnTo>
                          <a:lnTo>
                            <a:pt x="150" y="32"/>
                          </a:lnTo>
                          <a:lnTo>
                            <a:pt x="165" y="65"/>
                          </a:lnTo>
                          <a:lnTo>
                            <a:pt x="165" y="100"/>
                          </a:lnTo>
                          <a:lnTo>
                            <a:pt x="150" y="1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8" name="Freeform 122"/>
                    <p:cNvSpPr>
                      <a:spLocks noChangeAspect="1"/>
                    </p:cNvSpPr>
                    <p:nvPr/>
                  </p:nvSpPr>
                  <p:spPr bwMode="auto">
                    <a:xfrm rot="5400000">
                      <a:off x="3763" y="3596"/>
                      <a:ext cx="52" cy="55"/>
                    </a:xfrm>
                    <a:custGeom>
                      <a:avLst/>
                      <a:gdLst>
                        <a:gd name="T0" fmla="*/ 3 w 68"/>
                        <a:gd name="T1" fmla="*/ 2 h 68"/>
                        <a:gd name="T2" fmla="*/ 3 w 68"/>
                        <a:gd name="T3" fmla="*/ 3 h 68"/>
                        <a:gd name="T4" fmla="*/ 2 w 68"/>
                        <a:gd name="T5" fmla="*/ 4 h 68"/>
                        <a:gd name="T6" fmla="*/ 2 w 68"/>
                        <a:gd name="T7" fmla="*/ 5 h 68"/>
                        <a:gd name="T8" fmla="*/ 2 w 68"/>
                        <a:gd name="T9" fmla="*/ 5 h 68"/>
                        <a:gd name="T10" fmla="*/ 2 w 68"/>
                        <a:gd name="T11" fmla="*/ 5 h 68"/>
                        <a:gd name="T12" fmla="*/ 2 w 68"/>
                        <a:gd name="T13" fmla="*/ 5 h 68"/>
                        <a:gd name="T14" fmla="*/ 2 w 68"/>
                        <a:gd name="T15" fmla="*/ 5 h 68"/>
                        <a:gd name="T16" fmla="*/ 2 w 68"/>
                        <a:gd name="T17" fmla="*/ 4 h 68"/>
                        <a:gd name="T18" fmla="*/ 2 w 68"/>
                        <a:gd name="T19" fmla="*/ 3 h 68"/>
                        <a:gd name="T20" fmla="*/ 0 w 68"/>
                        <a:gd name="T21" fmla="*/ 2 h 68"/>
                        <a:gd name="T22" fmla="*/ 2 w 68"/>
                        <a:gd name="T23" fmla="*/ 2 h 68"/>
                        <a:gd name="T24" fmla="*/ 2 w 68"/>
                        <a:gd name="T25" fmla="*/ 2 h 68"/>
                        <a:gd name="T26" fmla="*/ 2 w 68"/>
                        <a:gd name="T27" fmla="*/ 2 h 68"/>
                        <a:gd name="T28" fmla="*/ 2 w 68"/>
                        <a:gd name="T29" fmla="*/ 0 h 68"/>
                        <a:gd name="T30" fmla="*/ 2 w 68"/>
                        <a:gd name="T31" fmla="*/ 0 h 68"/>
                        <a:gd name="T32" fmla="*/ 2 w 68"/>
                        <a:gd name="T33" fmla="*/ 0 h 68"/>
                        <a:gd name="T34" fmla="*/ 2 w 68"/>
                        <a:gd name="T35" fmla="*/ 2 h 68"/>
                        <a:gd name="T36" fmla="*/ 2 w 68"/>
                        <a:gd name="T37" fmla="*/ 2 h 68"/>
                        <a:gd name="T38" fmla="*/ 3 w 68"/>
                        <a:gd name="T39" fmla="*/ 2 h 68"/>
                        <a:gd name="T40" fmla="*/ 3 w 68"/>
                        <a:gd name="T41" fmla="*/ 2 h 68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68"/>
                        <a:gd name="T64" fmla="*/ 0 h 68"/>
                        <a:gd name="T65" fmla="*/ 68 w 68"/>
                        <a:gd name="T66" fmla="*/ 68 h 68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68" h="68">
                          <a:moveTo>
                            <a:pt x="68" y="32"/>
                          </a:moveTo>
                          <a:lnTo>
                            <a:pt x="68" y="44"/>
                          </a:lnTo>
                          <a:lnTo>
                            <a:pt x="62" y="53"/>
                          </a:lnTo>
                          <a:lnTo>
                            <a:pt x="53" y="59"/>
                          </a:lnTo>
                          <a:lnTo>
                            <a:pt x="45" y="65"/>
                          </a:lnTo>
                          <a:lnTo>
                            <a:pt x="36" y="68"/>
                          </a:lnTo>
                          <a:lnTo>
                            <a:pt x="24" y="65"/>
                          </a:lnTo>
                          <a:lnTo>
                            <a:pt x="15" y="59"/>
                          </a:lnTo>
                          <a:lnTo>
                            <a:pt x="9" y="53"/>
                          </a:lnTo>
                          <a:lnTo>
                            <a:pt x="3" y="44"/>
                          </a:lnTo>
                          <a:lnTo>
                            <a:pt x="0" y="32"/>
                          </a:lnTo>
                          <a:lnTo>
                            <a:pt x="3" y="24"/>
                          </a:lnTo>
                          <a:lnTo>
                            <a:pt x="9" y="12"/>
                          </a:lnTo>
                          <a:lnTo>
                            <a:pt x="15" y="6"/>
                          </a:lnTo>
                          <a:lnTo>
                            <a:pt x="24" y="0"/>
                          </a:lnTo>
                          <a:lnTo>
                            <a:pt x="36" y="0"/>
                          </a:lnTo>
                          <a:lnTo>
                            <a:pt x="45" y="0"/>
                          </a:lnTo>
                          <a:lnTo>
                            <a:pt x="53" y="6"/>
                          </a:lnTo>
                          <a:lnTo>
                            <a:pt x="62" y="12"/>
                          </a:lnTo>
                          <a:lnTo>
                            <a:pt x="68" y="24"/>
                          </a:lnTo>
                          <a:lnTo>
                            <a:pt x="68" y="32"/>
                          </a:lnTo>
                        </a:path>
                      </a:pathLst>
                    </a:cu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rot="10800000" vert="eaVert"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sp>
                  <p:nvSpPr>
                    <p:cNvPr id="69" name="Line 123"/>
                    <p:cNvSpPr>
                      <a:spLocks noChangeAspect="1" noChangeShapeType="1"/>
                    </p:cNvSpPr>
                    <p:nvPr/>
                  </p:nvSpPr>
                  <p:spPr bwMode="auto">
                    <a:xfrm rot="5400000">
                      <a:off x="3674" y="3765"/>
                      <a:ext cx="231" cy="1"/>
                    </a:xfrm>
                    <a:prstGeom prst="line">
                      <a:avLst/>
                    </a:prstGeom>
                    <a:noFill/>
                    <a:ln w="1143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smtClean="0">
                        <a:solidFill>
                          <a:srgbClr val="000000"/>
                        </a:solidFill>
                        <a:latin typeface="Times" pitchFamily="18" charset="0"/>
                      </a:endParaRPr>
                    </a:p>
                  </p:txBody>
                </p:sp>
                <p:graphicFrame>
                  <p:nvGraphicFramePr>
                    <p:cNvPr id="70" name="Object 124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11" y="4010"/>
                    <a:ext cx="436" cy="309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93941" name="Equation" r:id="rId23" imgW="203040" imgH="228600" progId="Equation.DSMT4">
                            <p:embed/>
                          </p:oleObj>
                        </mc:Choice>
                        <mc:Fallback>
                          <p:oleObj name="Equation" r:id="rId23" imgW="203040" imgH="228600" progId="Equation.DSMT4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2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911" y="4010"/>
                                  <a:ext cx="436" cy="309"/>
                                </a:xfrm>
                                <a:prstGeom prst="rect">
                                  <a:avLst/>
                                </a:prstGeom>
                                <a:noFill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</p:grpSp>
            <p:sp>
              <p:nvSpPr>
                <p:cNvPr id="43" name="Line 125"/>
                <p:cNvSpPr>
                  <a:spLocks noChangeAspect="1" noChangeShapeType="1"/>
                </p:cNvSpPr>
                <p:nvPr/>
              </p:nvSpPr>
              <p:spPr bwMode="auto">
                <a:xfrm>
                  <a:off x="1931" y="4843"/>
                  <a:ext cx="342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oval" w="med" len="med"/>
                  <a:tailEnd type="oval" w="med" len="med"/>
                </a:ln>
              </p:spPr>
              <p:txBody>
                <a:bodyPr/>
                <a:lstStyle/>
                <a:p>
                  <a:endParaRPr lang="en-US" smtClean="0">
                    <a:solidFill>
                      <a:srgbClr val="000000"/>
                    </a:solidFill>
                    <a:latin typeface="Times" pitchFamily="18" charset="0"/>
                  </a:endParaRPr>
                </a:p>
              </p:txBody>
            </p:sp>
          </p:grpSp>
          <p:sp>
            <p:nvSpPr>
              <p:cNvPr id="29" name="Oval 126"/>
              <p:cNvSpPr>
                <a:spLocks noChangeArrowheads="1"/>
              </p:cNvSpPr>
              <p:nvPr/>
            </p:nvSpPr>
            <p:spPr bwMode="auto">
              <a:xfrm>
                <a:off x="2971" y="297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0" name="Oval 127"/>
              <p:cNvSpPr>
                <a:spLocks noChangeArrowheads="1"/>
              </p:cNvSpPr>
              <p:nvPr/>
            </p:nvSpPr>
            <p:spPr bwMode="auto">
              <a:xfrm>
                <a:off x="2154" y="297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1" name="Oval 128"/>
              <p:cNvSpPr>
                <a:spLocks noChangeArrowheads="1"/>
              </p:cNvSpPr>
              <p:nvPr/>
            </p:nvSpPr>
            <p:spPr bwMode="auto">
              <a:xfrm>
                <a:off x="2154" y="102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2" name="Oval 129"/>
              <p:cNvSpPr>
                <a:spLocks noChangeArrowheads="1"/>
              </p:cNvSpPr>
              <p:nvPr/>
            </p:nvSpPr>
            <p:spPr bwMode="auto">
              <a:xfrm>
                <a:off x="2971" y="102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3" name="Oval 130"/>
              <p:cNvSpPr>
                <a:spLocks noChangeArrowheads="1"/>
              </p:cNvSpPr>
              <p:nvPr/>
            </p:nvSpPr>
            <p:spPr bwMode="auto">
              <a:xfrm>
                <a:off x="3696" y="1979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4" name="Oval 131"/>
              <p:cNvSpPr>
                <a:spLocks noChangeArrowheads="1"/>
              </p:cNvSpPr>
              <p:nvPr/>
            </p:nvSpPr>
            <p:spPr bwMode="auto">
              <a:xfrm>
                <a:off x="3787" y="1979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5" name="Oval 132"/>
              <p:cNvSpPr>
                <a:spLocks noChangeArrowheads="1"/>
              </p:cNvSpPr>
              <p:nvPr/>
            </p:nvSpPr>
            <p:spPr bwMode="auto">
              <a:xfrm>
                <a:off x="3878" y="1979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6" name="Oval 133"/>
              <p:cNvSpPr>
                <a:spLocks noChangeArrowheads="1"/>
              </p:cNvSpPr>
              <p:nvPr/>
            </p:nvSpPr>
            <p:spPr bwMode="auto">
              <a:xfrm>
                <a:off x="4377" y="297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  <p:sp>
            <p:nvSpPr>
              <p:cNvPr id="37" name="Oval 134"/>
              <p:cNvSpPr>
                <a:spLocks noChangeArrowheads="1"/>
              </p:cNvSpPr>
              <p:nvPr/>
            </p:nvSpPr>
            <p:spPr bwMode="auto">
              <a:xfrm>
                <a:off x="4377" y="102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mtClean="0">
                  <a:solidFill>
                    <a:srgbClr val="000000"/>
                  </a:solidFill>
                  <a:latin typeface="Times" pitchFamily="18" charset="0"/>
                </a:endParaRPr>
              </a:p>
            </p:txBody>
          </p:sp>
        </p:grpSp>
        <p:sp>
          <p:nvSpPr>
            <p:cNvPr id="26" name="Rectangle 135"/>
            <p:cNvSpPr>
              <a:spLocks noChangeArrowheads="1"/>
            </p:cNvSpPr>
            <p:nvPr/>
          </p:nvSpPr>
          <p:spPr bwMode="auto">
            <a:xfrm>
              <a:off x="4785" y="2251"/>
              <a:ext cx="590" cy="318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  <p:sp>
          <p:nvSpPr>
            <p:cNvPr id="27" name="Rectangle 136"/>
            <p:cNvSpPr>
              <a:spLocks noChangeArrowheads="1"/>
            </p:cNvSpPr>
            <p:nvPr/>
          </p:nvSpPr>
          <p:spPr bwMode="auto">
            <a:xfrm>
              <a:off x="4785" y="3566"/>
              <a:ext cx="590" cy="318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mtClean="0">
                <a:solidFill>
                  <a:srgbClr val="000000"/>
                </a:solidFill>
                <a:latin typeface="Times" pitchFamily="18" charset="0"/>
              </a:endParaRPr>
            </a:p>
          </p:txBody>
        </p:sp>
      </p:grpSp>
      <p:sp>
        <p:nvSpPr>
          <p:cNvPr id="150" name="Text Box 6"/>
          <p:cNvSpPr txBox="1">
            <a:spLocks noChangeArrowheads="1"/>
          </p:cNvSpPr>
          <p:nvPr/>
        </p:nvSpPr>
        <p:spPr bwMode="auto">
          <a:xfrm>
            <a:off x="1619250" y="5661025"/>
            <a:ext cx="4176713" cy="469900"/>
          </a:xfrm>
          <a:prstGeom prst="rect">
            <a:avLst/>
          </a:prstGeom>
          <a:solidFill>
            <a:schemeClr val="accent1">
              <a:alpha val="14902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mtClean="0">
                <a:solidFill>
                  <a:srgbClr val="000000"/>
                </a:solidFill>
              </a:rPr>
              <a:t>Higher Q = steeper slope of RL</a:t>
            </a:r>
            <a:endParaRPr lang="en-GB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66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75" y="2428875"/>
            <a:ext cx="40862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3"/>
          <p:cNvPicPr>
            <a:picLocks noChangeAspect="1" noChangeArrowheads="1"/>
          </p:cNvPicPr>
          <p:nvPr/>
        </p:nvPicPr>
        <p:blipFill>
          <a:blip r:embed="rId3" cstate="print"/>
          <a:srcRect t="2124" r="6024"/>
          <a:stretch>
            <a:fillRect/>
          </a:stretch>
        </p:blipFill>
        <p:spPr bwMode="auto">
          <a:xfrm>
            <a:off x="500063" y="2428875"/>
            <a:ext cx="40005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595438"/>
          </a:xfrm>
        </p:spPr>
        <p:txBody>
          <a:bodyPr/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of S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mismatch factor for theoretical multiple-resonance-type antenna with 6 cascaded resonances (simplified model)</a:t>
            </a:r>
          </a:p>
        </p:txBody>
      </p:sp>
    </p:spTree>
    <p:extLst>
      <p:ext uri="{BB962C8B-B14F-4D97-AF65-F5344CB8AC3E}">
        <p14:creationId xmlns:p14="http://schemas.microsoft.com/office/powerpoint/2010/main" val="42632092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 txBox="1">
            <a:spLocks noChangeArrowheads="1"/>
          </p:cNvSpPr>
          <p:nvPr/>
        </p:nvSpPr>
        <p:spPr bwMode="auto">
          <a:xfrm>
            <a:off x="395288" y="1700213"/>
            <a:ext cx="61579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sz="2400" b="1" kern="0" dirty="0" smtClean="0">
                <a:latin typeface="Times New Roman" pitchFamily="18" charset="0"/>
              </a:rPr>
              <a:t>Single resonance-type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b="1" i="1" kern="0" dirty="0" err="1" smtClean="0">
                <a:solidFill>
                  <a:srgbClr val="00B050"/>
                </a:solidFill>
                <a:latin typeface="Times New Roman" pitchFamily="18" charset="0"/>
              </a:rPr>
              <a:t>Q</a:t>
            </a:r>
            <a:r>
              <a:rPr lang="en-US" sz="1800" b="1" i="1" kern="0" baseline="-25000" dirty="0" err="1" smtClean="0">
                <a:solidFill>
                  <a:srgbClr val="00B050"/>
                </a:solidFill>
                <a:latin typeface="Times New Roman" pitchFamily="18" charset="0"/>
              </a:rPr>
              <a:t>intrinsic</a:t>
            </a:r>
            <a:r>
              <a:rPr lang="en-US" sz="1800" b="1" i="1" kern="0" dirty="0" smtClean="0">
                <a:solidFill>
                  <a:srgbClr val="00B050"/>
                </a:solidFill>
                <a:latin typeface="Times New Roman" pitchFamily="18" charset="0"/>
              </a:rPr>
              <a:t> is a fundamental limitation on the bandwidth-efficiency product.</a:t>
            </a:r>
          </a:p>
          <a:p>
            <a:pPr lvl="1" eaLnBrk="1" hangingPunct="1">
              <a:lnSpc>
                <a:spcPct val="90000"/>
              </a:lnSpc>
            </a:pPr>
            <a:endParaRPr lang="en-US" sz="1800" b="1" i="1" kern="0" dirty="0" smtClean="0">
              <a:solidFill>
                <a:srgbClr val="00B05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kern="0" dirty="0" smtClean="0">
                <a:latin typeface="Times New Roman" pitchFamily="18" charset="0"/>
              </a:rPr>
              <a:t>Gradual transition-type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 i="1" kern="0" dirty="0" smtClean="0">
                <a:solidFill>
                  <a:srgbClr val="00B050"/>
                </a:solidFill>
                <a:latin typeface="Times New Roman" pitchFamily="18" charset="0"/>
              </a:rPr>
              <a:t>Q defines the gradual </a:t>
            </a:r>
            <a:r>
              <a:rPr lang="en-US" sz="2000" b="1" i="1" kern="0" smtClean="0">
                <a:solidFill>
                  <a:srgbClr val="00B050"/>
                </a:solidFill>
                <a:latin typeface="Times New Roman" pitchFamily="18" charset="0"/>
              </a:rPr>
              <a:t>cut-off frequency.</a:t>
            </a:r>
          </a:p>
          <a:p>
            <a:pPr lvl="1" eaLnBrk="1" hangingPunct="1">
              <a:lnSpc>
                <a:spcPct val="90000"/>
              </a:lnSpc>
            </a:pPr>
            <a:endParaRPr lang="en-US" sz="2000" b="1" i="1" kern="0" dirty="0" smtClean="0">
              <a:solidFill>
                <a:srgbClr val="00B05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kern="0" dirty="0" smtClean="0">
                <a:latin typeface="Times New Roman" pitchFamily="18" charset="0"/>
              </a:rPr>
              <a:t>Cascaded resonance-type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 i="1" kern="0" dirty="0" smtClean="0">
                <a:solidFill>
                  <a:srgbClr val="00B050"/>
                </a:solidFill>
                <a:latin typeface="Times New Roman" pitchFamily="18" charset="0"/>
              </a:rPr>
              <a:t>The number of resonances needed depends on Q, effects the scaling factor.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 i="1" kern="0" dirty="0" smtClean="0">
                <a:solidFill>
                  <a:srgbClr val="00B050"/>
                </a:solidFill>
                <a:latin typeface="Times New Roman" pitchFamily="18" charset="0"/>
              </a:rPr>
              <a:t>Q determines the slope of RL at end frequencies.</a:t>
            </a:r>
          </a:p>
          <a:p>
            <a:pPr eaLnBrk="1" hangingPunct="1">
              <a:lnSpc>
                <a:spcPct val="90000"/>
              </a:lnSpc>
            </a:pPr>
            <a:endParaRPr lang="en-US" sz="2400" kern="0" dirty="0" smtClean="0"/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476250"/>
            <a:ext cx="914400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 algn="ctr" defTabSz="762000" eaLnBrk="1" hangingPunct="1"/>
            <a:r>
              <a:rPr lang="sv-SE" sz="3200" b="1" dirty="0" smtClean="0">
                <a:solidFill>
                  <a:srgbClr val="FF0000"/>
                </a:solidFill>
              </a:rPr>
              <a:t>Conclusions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12" descr="Artist impression of new feed without co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4246" y="4343400"/>
            <a:ext cx="2449512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/>
          <a:srcRect r="49861"/>
          <a:stretch>
            <a:fillRect/>
          </a:stretch>
        </p:blipFill>
        <p:spPr bwMode="auto">
          <a:xfrm>
            <a:off x="7235825" y="2492375"/>
            <a:ext cx="1093788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dip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1196975"/>
            <a:ext cx="731838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1474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950913" y="2297113"/>
            <a:ext cx="24971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1800" b="1" dirty="0">
                <a:solidFill>
                  <a:srgbClr val="336600"/>
                </a:solidFill>
              </a:rPr>
              <a:t>VER propagation</a:t>
            </a:r>
            <a:br>
              <a:rPr lang="sv-SE" sz="1800" b="1" dirty="0">
                <a:solidFill>
                  <a:srgbClr val="336600"/>
                </a:solidFill>
              </a:rPr>
            </a:br>
            <a:r>
              <a:rPr lang="sv-SE" sz="1800" b="1" dirty="0">
                <a:solidFill>
                  <a:srgbClr val="336600"/>
                </a:solidFill>
              </a:rPr>
              <a:t>GOes </a:t>
            </a:r>
            <a:r>
              <a:rPr lang="sv-SE" sz="1800" b="1" dirty="0">
                <a:solidFill>
                  <a:srgbClr val="000000"/>
                </a:solidFill>
              </a:rPr>
              <a:t>with</a:t>
            </a:r>
            <a:r>
              <a:rPr lang="sv-SE" sz="1800" b="1" dirty="0">
                <a:solidFill>
                  <a:srgbClr val="336600"/>
                </a:solidFill>
              </a:rPr>
              <a:t/>
            </a:r>
            <a:br>
              <a:rPr lang="sv-SE" sz="1800" b="1" dirty="0">
                <a:solidFill>
                  <a:srgbClr val="336600"/>
                </a:solidFill>
              </a:rPr>
            </a:br>
            <a:r>
              <a:rPr lang="sv-SE" sz="1800" b="1" dirty="0">
                <a:solidFill>
                  <a:srgbClr val="000000"/>
                </a:solidFill>
              </a:rPr>
              <a:t/>
            </a:r>
            <a:br>
              <a:rPr lang="sv-SE" sz="1800" b="1" dirty="0">
                <a:solidFill>
                  <a:srgbClr val="000000"/>
                </a:solidFill>
              </a:rPr>
            </a:br>
            <a:r>
              <a:rPr lang="sv-SE" sz="1800" b="1" dirty="0">
                <a:solidFill>
                  <a:srgbClr val="000000"/>
                </a:solidFill>
              </a:rPr>
              <a:t/>
            </a:r>
            <a:br>
              <a:rPr lang="sv-SE" sz="1800" b="1" dirty="0">
                <a:solidFill>
                  <a:srgbClr val="000000"/>
                </a:solidFill>
              </a:rPr>
            </a:br>
            <a:r>
              <a:rPr lang="sv-SE" sz="1800" b="1" dirty="0">
                <a:solidFill>
                  <a:srgbClr val="000000"/>
                </a:solidFill>
              </a:rPr>
              <a:t>at surface.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424863" cy="1347787"/>
          </a:xfrm>
        </p:spPr>
        <p:txBody>
          <a:bodyPr/>
          <a:lstStyle/>
          <a:p>
            <a:r>
              <a:rPr lang="sv-SE" sz="4000" smtClean="0"/>
              <a:t>PEC: Wave propagation along surface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1036572"/>
              </p:ext>
            </p:extLst>
          </p:nvPr>
        </p:nvGraphicFramePr>
        <p:xfrm>
          <a:off x="1143000" y="2943225"/>
          <a:ext cx="2087563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662" name="Equation" r:id="rId4" imgW="685800" imgH="177480" progId="Equation.3">
                  <p:embed/>
                </p:oleObj>
              </mc:Choice>
              <mc:Fallback>
                <p:oleObj name="Equation" r:id="rId4" imgW="68580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943225"/>
                        <a:ext cx="2087563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900113" y="4508500"/>
            <a:ext cx="25273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v-SE" sz="1800" b="1">
                <a:solidFill>
                  <a:srgbClr val="FF0000"/>
                </a:solidFill>
              </a:rPr>
              <a:t>HOR polarization</a:t>
            </a:r>
            <a:br>
              <a:rPr lang="sv-SE" sz="1800" b="1">
                <a:solidFill>
                  <a:srgbClr val="FF0000"/>
                </a:solidFill>
              </a:rPr>
            </a:br>
            <a:r>
              <a:rPr lang="sv-SE" sz="1800" b="1">
                <a:solidFill>
                  <a:srgbClr val="FF0000"/>
                </a:solidFill>
              </a:rPr>
              <a:t>STOPs</a:t>
            </a:r>
            <a:r>
              <a:rPr lang="sv-SE" sz="1800" b="1">
                <a:solidFill>
                  <a:srgbClr val="000000"/>
                </a:solidFill>
              </a:rPr>
              <a:t> with</a:t>
            </a:r>
            <a:br>
              <a:rPr lang="sv-SE" sz="1800" b="1">
                <a:solidFill>
                  <a:srgbClr val="000000"/>
                </a:solidFill>
              </a:rPr>
            </a:br>
            <a:r>
              <a:rPr lang="sv-SE" sz="1800" b="1">
                <a:solidFill>
                  <a:srgbClr val="000000"/>
                </a:solidFill>
              </a:rPr>
              <a:t/>
            </a:r>
            <a:br>
              <a:rPr lang="sv-SE" sz="1800" b="1">
                <a:solidFill>
                  <a:srgbClr val="000000"/>
                </a:solidFill>
              </a:rPr>
            </a:br>
            <a:r>
              <a:rPr lang="sv-SE" sz="1800" b="1">
                <a:solidFill>
                  <a:srgbClr val="000000"/>
                </a:solidFill>
              </a:rPr>
              <a:t/>
            </a:r>
            <a:br>
              <a:rPr lang="sv-SE" sz="1800" b="1">
                <a:solidFill>
                  <a:srgbClr val="000000"/>
                </a:solidFill>
              </a:rPr>
            </a:br>
            <a:r>
              <a:rPr lang="sv-SE" sz="1800" b="1">
                <a:solidFill>
                  <a:srgbClr val="000000"/>
                </a:solidFill>
              </a:rPr>
              <a:t>at surface</a:t>
            </a:r>
          </a:p>
        </p:txBody>
      </p:sp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1143000" y="5143500"/>
          <a:ext cx="1357313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663" name="Equation" r:id="rId6" imgW="583920" imgH="228600" progId="Equation.3">
                  <p:embed/>
                </p:oleObj>
              </mc:Choice>
              <mc:Fallback>
                <p:oleObj name="Equation" r:id="rId6" imgW="5839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143500"/>
                        <a:ext cx="1357313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067175" y="4292600"/>
            <a:ext cx="3529013" cy="2089150"/>
            <a:chOff x="2562" y="2704"/>
            <a:chExt cx="2223" cy="1316"/>
          </a:xfrm>
        </p:grpSpPr>
        <p:sp>
          <p:nvSpPr>
            <p:cNvPr id="4125" name="AutoShape 8"/>
            <p:cNvSpPr>
              <a:spLocks noChangeArrowheads="1"/>
            </p:cNvSpPr>
            <p:nvPr/>
          </p:nvSpPr>
          <p:spPr bwMode="auto">
            <a:xfrm>
              <a:off x="2562" y="3160"/>
              <a:ext cx="2223" cy="860"/>
            </a:xfrm>
            <a:prstGeom prst="cube">
              <a:avLst>
                <a:gd name="adj" fmla="val 89134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</a:endParaRP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2813" y="3311"/>
              <a:ext cx="216" cy="494"/>
              <a:chOff x="2200" y="3157"/>
              <a:chExt cx="273" cy="591"/>
            </a:xfrm>
          </p:grpSpPr>
          <p:sp>
            <p:nvSpPr>
              <p:cNvPr id="4157" name="Line 10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8" name="Line 11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9" name="Line 12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60" name="Line 13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61" name="Line 14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3063" y="3045"/>
              <a:ext cx="216" cy="495"/>
              <a:chOff x="2200" y="3157"/>
              <a:chExt cx="273" cy="591"/>
            </a:xfrm>
          </p:grpSpPr>
          <p:sp>
            <p:nvSpPr>
              <p:cNvPr id="4152" name="Line 16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3" name="Line 17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4" name="Line 18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5" name="Line 19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6" name="Line 20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3314" y="2704"/>
              <a:ext cx="216" cy="494"/>
              <a:chOff x="2200" y="3157"/>
              <a:chExt cx="273" cy="591"/>
            </a:xfrm>
          </p:grpSpPr>
          <p:sp>
            <p:nvSpPr>
              <p:cNvPr id="4147" name="Line 22"/>
              <p:cNvSpPr>
                <a:spLocks noChangeShapeType="1"/>
              </p:cNvSpPr>
              <p:nvPr/>
            </p:nvSpPr>
            <p:spPr bwMode="auto">
              <a:xfrm flipV="1">
                <a:off x="2200" y="3565"/>
                <a:ext cx="137" cy="13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8" name="Line 23"/>
              <p:cNvSpPr>
                <a:spLocks noChangeShapeType="1"/>
              </p:cNvSpPr>
              <p:nvPr/>
            </p:nvSpPr>
            <p:spPr bwMode="auto">
              <a:xfrm flipV="1">
                <a:off x="2202" y="3383"/>
                <a:ext cx="226" cy="22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9" name="Line 24"/>
              <p:cNvSpPr>
                <a:spLocks noChangeShapeType="1"/>
              </p:cNvSpPr>
              <p:nvPr/>
            </p:nvSpPr>
            <p:spPr bwMode="auto">
              <a:xfrm flipV="1">
                <a:off x="2225" y="3701"/>
                <a:ext cx="45" cy="47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0" name="Line 25"/>
              <p:cNvSpPr>
                <a:spLocks noChangeShapeType="1"/>
              </p:cNvSpPr>
              <p:nvPr/>
            </p:nvSpPr>
            <p:spPr bwMode="auto">
              <a:xfrm flipV="1">
                <a:off x="2200" y="324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51" name="Line 26"/>
              <p:cNvSpPr>
                <a:spLocks noChangeShapeType="1"/>
              </p:cNvSpPr>
              <p:nvPr/>
            </p:nvSpPr>
            <p:spPr bwMode="auto">
              <a:xfrm flipV="1">
                <a:off x="2200" y="3157"/>
                <a:ext cx="273" cy="273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4129" name="Text Box 27"/>
            <p:cNvSpPr txBox="1">
              <a:spLocks noChangeArrowheads="1"/>
            </p:cNvSpPr>
            <p:nvPr/>
          </p:nvSpPr>
          <p:spPr bwMode="auto">
            <a:xfrm>
              <a:off x="2562" y="2931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b="1" i="1">
                  <a:solidFill>
                    <a:srgbClr val="FF0000"/>
                  </a:solidFill>
                </a:rPr>
                <a:t>E</a:t>
              </a:r>
              <a:r>
                <a:rPr lang="sv-SE" sz="1800" b="1" i="1" baseline="-25000">
                  <a:solidFill>
                    <a:srgbClr val="FF0000"/>
                  </a:solidFill>
                </a:rPr>
                <a:t>HOR</a:t>
              </a:r>
              <a:endParaRPr lang="sv-SE" sz="1800" b="1" i="1">
                <a:solidFill>
                  <a:srgbClr val="FF0000"/>
                </a:solidFill>
              </a:endParaRPr>
            </a:p>
          </p:txBody>
        </p: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2925" y="3142"/>
              <a:ext cx="972" cy="696"/>
              <a:chOff x="2925" y="3142"/>
              <a:chExt cx="972" cy="696"/>
            </a:xfrm>
          </p:grpSpPr>
          <p:sp>
            <p:nvSpPr>
              <p:cNvPr id="4140" name="Line 29"/>
              <p:cNvSpPr>
                <a:spLocks noChangeShapeType="1"/>
              </p:cNvSpPr>
              <p:nvPr/>
            </p:nvSpPr>
            <p:spPr bwMode="auto">
              <a:xfrm flipV="1">
                <a:off x="2925" y="3566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1" name="Line 30"/>
              <p:cNvSpPr>
                <a:spLocks noChangeShapeType="1"/>
              </p:cNvSpPr>
              <p:nvPr/>
            </p:nvSpPr>
            <p:spPr bwMode="auto">
              <a:xfrm flipV="1">
                <a:off x="3061" y="3566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2" name="Line 31"/>
              <p:cNvSpPr>
                <a:spLocks noChangeShapeType="1"/>
              </p:cNvSpPr>
              <p:nvPr/>
            </p:nvSpPr>
            <p:spPr bwMode="auto">
              <a:xfrm flipV="1">
                <a:off x="3378" y="3203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3" name="Line 32"/>
              <p:cNvSpPr>
                <a:spLocks noChangeShapeType="1"/>
              </p:cNvSpPr>
              <p:nvPr/>
            </p:nvSpPr>
            <p:spPr bwMode="auto">
              <a:xfrm flipV="1">
                <a:off x="3198" y="3566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4" name="Line 33"/>
              <p:cNvSpPr>
                <a:spLocks noChangeShapeType="1"/>
              </p:cNvSpPr>
              <p:nvPr/>
            </p:nvSpPr>
            <p:spPr bwMode="auto">
              <a:xfrm flipV="1">
                <a:off x="3514" y="3203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5" name="Line 34"/>
              <p:cNvSpPr>
                <a:spLocks noChangeShapeType="1"/>
              </p:cNvSpPr>
              <p:nvPr/>
            </p:nvSpPr>
            <p:spPr bwMode="auto">
              <a:xfrm flipV="1">
                <a:off x="3243" y="3203"/>
                <a:ext cx="273" cy="272"/>
              </a:xfrm>
              <a:prstGeom prst="line">
                <a:avLst/>
              </a:prstGeom>
              <a:noFill/>
              <a:ln w="9525">
                <a:solidFill>
                  <a:srgbClr val="99FF33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146" name="Text Box 35"/>
              <p:cNvSpPr txBox="1">
                <a:spLocks noChangeArrowheads="1"/>
              </p:cNvSpPr>
              <p:nvPr/>
            </p:nvSpPr>
            <p:spPr bwMode="auto">
              <a:xfrm>
                <a:off x="3696" y="3142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sv-SE" sz="1800" i="1">
                    <a:solidFill>
                      <a:srgbClr val="99FF33"/>
                    </a:solidFill>
                  </a:rPr>
                  <a:t>J</a:t>
                </a:r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>
              <a:off x="3064" y="3437"/>
              <a:ext cx="1489" cy="216"/>
              <a:chOff x="1066" y="817"/>
              <a:chExt cx="1470" cy="144"/>
            </a:xfrm>
          </p:grpSpPr>
          <p:grpSp>
            <p:nvGrpSpPr>
              <p:cNvPr id="8" name="Group 37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4134" name="Freeform 38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5" name="Freeform 39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6" name="Freeform 40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7" name="Freeform 41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8" name="Freeform 42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39" name="Freeform 43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133" name="Line 44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sp>
        <p:nvSpPr>
          <p:cNvPr id="4104" name="AutoShape 45"/>
          <p:cNvSpPr>
            <a:spLocks noChangeArrowheads="1"/>
          </p:cNvSpPr>
          <p:nvPr/>
        </p:nvSpPr>
        <p:spPr bwMode="auto">
          <a:xfrm>
            <a:off x="4211638" y="2593975"/>
            <a:ext cx="3673475" cy="1339850"/>
          </a:xfrm>
          <a:prstGeom prst="cube">
            <a:avLst>
              <a:gd name="adj" fmla="val 89134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 dirty="0">
              <a:solidFill>
                <a:srgbClr val="000000"/>
              </a:solidFill>
            </a:endParaRPr>
          </a:p>
        </p:txBody>
      </p:sp>
      <p:grpSp>
        <p:nvGrpSpPr>
          <p:cNvPr id="9" name="Group 46"/>
          <p:cNvGrpSpPr>
            <a:grpSpLocks/>
          </p:cNvGrpSpPr>
          <p:nvPr/>
        </p:nvGrpSpPr>
        <p:grpSpPr bwMode="auto">
          <a:xfrm>
            <a:off x="4283075" y="2060575"/>
            <a:ext cx="3217863" cy="1538288"/>
            <a:chOff x="2698" y="1298"/>
            <a:chExt cx="2027" cy="969"/>
          </a:xfrm>
        </p:grpSpPr>
        <p:sp>
          <p:nvSpPr>
            <p:cNvPr id="4106" name="Line 47"/>
            <p:cNvSpPr>
              <a:spLocks noChangeShapeType="1"/>
            </p:cNvSpPr>
            <p:nvPr/>
          </p:nvSpPr>
          <p:spPr bwMode="auto">
            <a:xfrm flipV="1">
              <a:off x="3287" y="1484"/>
              <a:ext cx="0" cy="410"/>
            </a:xfrm>
            <a:prstGeom prst="line">
              <a:avLst/>
            </a:prstGeom>
            <a:noFill/>
            <a:ln w="38100">
              <a:solidFill>
                <a:srgbClr val="33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07" name="Line 48"/>
            <p:cNvSpPr>
              <a:spLocks noChangeShapeType="1"/>
            </p:cNvSpPr>
            <p:nvPr/>
          </p:nvSpPr>
          <p:spPr bwMode="auto">
            <a:xfrm>
              <a:off x="3249" y="2081"/>
              <a:ext cx="598" cy="0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08" name="Line 49"/>
            <p:cNvSpPr>
              <a:spLocks noChangeShapeType="1"/>
            </p:cNvSpPr>
            <p:nvPr/>
          </p:nvSpPr>
          <p:spPr bwMode="auto">
            <a:xfrm>
              <a:off x="3100" y="2267"/>
              <a:ext cx="598" cy="0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09" name="Line 50"/>
            <p:cNvSpPr>
              <a:spLocks noChangeShapeType="1"/>
            </p:cNvSpPr>
            <p:nvPr/>
          </p:nvSpPr>
          <p:spPr bwMode="auto">
            <a:xfrm>
              <a:off x="3436" y="1894"/>
              <a:ext cx="597" cy="0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10" name="Line 51"/>
            <p:cNvSpPr>
              <a:spLocks noChangeShapeType="1"/>
            </p:cNvSpPr>
            <p:nvPr/>
          </p:nvSpPr>
          <p:spPr bwMode="auto">
            <a:xfrm>
              <a:off x="3548" y="1708"/>
              <a:ext cx="597" cy="0"/>
            </a:xfrm>
            <a:prstGeom prst="line">
              <a:avLst/>
            </a:prstGeom>
            <a:noFill/>
            <a:ln w="9525">
              <a:solidFill>
                <a:srgbClr val="99FF3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11" name="Line 52"/>
            <p:cNvSpPr>
              <a:spLocks noChangeShapeType="1"/>
            </p:cNvSpPr>
            <p:nvPr/>
          </p:nvSpPr>
          <p:spPr bwMode="auto">
            <a:xfrm flipV="1">
              <a:off x="3138" y="1671"/>
              <a:ext cx="0" cy="410"/>
            </a:xfrm>
            <a:prstGeom prst="line">
              <a:avLst/>
            </a:prstGeom>
            <a:noFill/>
            <a:ln w="38100">
              <a:solidFill>
                <a:srgbClr val="33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12" name="Line 53"/>
            <p:cNvSpPr>
              <a:spLocks noChangeShapeType="1"/>
            </p:cNvSpPr>
            <p:nvPr/>
          </p:nvSpPr>
          <p:spPr bwMode="auto">
            <a:xfrm flipV="1">
              <a:off x="3436" y="1298"/>
              <a:ext cx="0" cy="410"/>
            </a:xfrm>
            <a:prstGeom prst="line">
              <a:avLst/>
            </a:prstGeom>
            <a:noFill/>
            <a:ln w="38100">
              <a:solidFill>
                <a:srgbClr val="33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13" name="Line 54"/>
            <p:cNvSpPr>
              <a:spLocks noChangeShapeType="1"/>
            </p:cNvSpPr>
            <p:nvPr/>
          </p:nvSpPr>
          <p:spPr bwMode="auto">
            <a:xfrm flipV="1">
              <a:off x="2951" y="1857"/>
              <a:ext cx="0" cy="410"/>
            </a:xfrm>
            <a:prstGeom prst="line">
              <a:avLst/>
            </a:prstGeom>
            <a:noFill/>
            <a:ln w="38100">
              <a:solidFill>
                <a:srgbClr val="3366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1800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14" name="Text Box 55"/>
            <p:cNvSpPr txBox="1">
              <a:spLocks noChangeArrowheads="1"/>
            </p:cNvSpPr>
            <p:nvPr/>
          </p:nvSpPr>
          <p:spPr bwMode="auto">
            <a:xfrm>
              <a:off x="2698" y="1298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b="1" i="1">
                  <a:solidFill>
                    <a:srgbClr val="336600"/>
                  </a:solidFill>
                </a:rPr>
                <a:t>E</a:t>
              </a:r>
              <a:r>
                <a:rPr lang="sv-SE" sz="1800" b="1" i="1" baseline="-25000">
                  <a:solidFill>
                    <a:srgbClr val="336600"/>
                  </a:solidFill>
                </a:rPr>
                <a:t>VER</a:t>
              </a:r>
              <a:endParaRPr lang="sv-SE" sz="1800" b="1" i="1">
                <a:solidFill>
                  <a:srgbClr val="336600"/>
                </a:solidFill>
              </a:endParaRPr>
            </a:p>
          </p:txBody>
        </p:sp>
        <p:sp>
          <p:nvSpPr>
            <p:cNvPr id="4115" name="Text Box 56"/>
            <p:cNvSpPr txBox="1">
              <a:spLocks noChangeArrowheads="1"/>
            </p:cNvSpPr>
            <p:nvPr/>
          </p:nvSpPr>
          <p:spPr bwMode="auto">
            <a:xfrm>
              <a:off x="3696" y="1645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sv-SE" sz="1800" i="1">
                  <a:solidFill>
                    <a:srgbClr val="99FF33"/>
                  </a:solidFill>
                </a:rPr>
                <a:t>J</a:t>
              </a:r>
            </a:p>
          </p:txBody>
        </p:sp>
        <p:grpSp>
          <p:nvGrpSpPr>
            <p:cNvPr id="10" name="Group 57"/>
            <p:cNvGrpSpPr>
              <a:grpSpLocks/>
            </p:cNvGrpSpPr>
            <p:nvPr/>
          </p:nvGrpSpPr>
          <p:grpSpPr bwMode="auto">
            <a:xfrm>
              <a:off x="3175" y="1857"/>
              <a:ext cx="1550" cy="212"/>
              <a:chOff x="1066" y="817"/>
              <a:chExt cx="1470" cy="144"/>
            </a:xfrm>
          </p:grpSpPr>
          <p:grpSp>
            <p:nvGrpSpPr>
              <p:cNvPr id="11" name="Group 58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4119" name="Freeform 59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0" name="Freeform 60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1" name="Freeform 61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2" name="Freeform 62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3" name="Freeform 63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24" name="Freeform 64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>
                    <a:gd name="T0" fmla="*/ 0 w 381"/>
                    <a:gd name="T1" fmla="*/ 214 h 359"/>
                    <a:gd name="T2" fmla="*/ 66 w 381"/>
                    <a:gd name="T3" fmla="*/ 31 h 359"/>
                    <a:gd name="T4" fmla="*/ 126 w 381"/>
                    <a:gd name="T5" fmla="*/ 31 h 359"/>
                    <a:gd name="T6" fmla="*/ 189 w 381"/>
                    <a:gd name="T7" fmla="*/ 217 h 359"/>
                    <a:gd name="T8" fmla="*/ 222 w 381"/>
                    <a:gd name="T9" fmla="*/ 322 h 359"/>
                    <a:gd name="T10" fmla="*/ 267 w 381"/>
                    <a:gd name="T11" fmla="*/ 358 h 359"/>
                    <a:gd name="T12" fmla="*/ 321 w 381"/>
                    <a:gd name="T13" fmla="*/ 328 h 359"/>
                    <a:gd name="T14" fmla="*/ 381 w 381"/>
                    <a:gd name="T15" fmla="*/ 175 h 3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1"/>
                    <a:gd name="T25" fmla="*/ 0 h 359"/>
                    <a:gd name="T26" fmla="*/ 381 w 381"/>
                    <a:gd name="T27" fmla="*/ 359 h 3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>
                  <a:solidFill>
                    <a:srgbClr val="33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4118" name="Line 65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rgbClr val="336600"/>
                </a:solidFill>
                <a:round/>
                <a:headEnd/>
                <a:tailEnd type="stealth" w="lg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1800" dirty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143000"/>
          </a:xfrm>
        </p:spPr>
        <p:txBody>
          <a:bodyPr/>
          <a:lstStyle/>
          <a:p>
            <a:r>
              <a:rPr lang="en-US" dirty="0" smtClean="0"/>
              <a:t>Fields around PEC, 2D case</a:t>
            </a:r>
            <a:br>
              <a:rPr lang="en-US" dirty="0" smtClean="0"/>
            </a:br>
            <a:r>
              <a:rPr lang="en-US" dirty="0" smtClean="0"/>
              <a:t>Soft and hard boundary conditions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09800"/>
            <a:ext cx="7975699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38200" y="5572125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800" b="1" i="1" dirty="0" smtClean="0">
                <a:solidFill>
                  <a:srgbClr val="000000"/>
                </a:solidFill>
              </a:rPr>
              <a:t>Soft boundary condition		        Hard boundary condition</a:t>
            </a:r>
          </a:p>
        </p:txBody>
      </p:sp>
      <p:sp>
        <p:nvSpPr>
          <p:cNvPr id="44037" name="TextBox 6"/>
          <p:cNvSpPr txBox="1">
            <a:spLocks noChangeArrowheads="1"/>
          </p:cNvSpPr>
          <p:nvPr/>
        </p:nvSpPr>
        <p:spPr bwMode="auto">
          <a:xfrm>
            <a:off x="428625" y="6072188"/>
            <a:ext cx="8429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800" b="1" i="1" dirty="0" smtClean="0">
                <a:solidFill>
                  <a:srgbClr val="FF0000"/>
                </a:solidFill>
                <a:latin typeface="+mn-lt"/>
              </a:rPr>
              <a:t>BC on all materials affects vertical and horizontal polarizations differently. </a:t>
            </a:r>
          </a:p>
        </p:txBody>
      </p:sp>
    </p:spTree>
    <p:extLst>
      <p:ext uri="{BB962C8B-B14F-4D97-AF65-F5344CB8AC3E}">
        <p14:creationId xmlns:p14="http://schemas.microsoft.com/office/powerpoint/2010/main" val="261113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What are metamaterials?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685800" y="1500188"/>
            <a:ext cx="8229600" cy="4595812"/>
          </a:xfrm>
        </p:spPr>
        <p:txBody>
          <a:bodyPr/>
          <a:lstStyle/>
          <a:p>
            <a:r>
              <a:rPr lang="en-US" sz="2000" b="1" i="1" dirty="0" smtClean="0"/>
              <a:t>Metamaterials are artificial materials, with abnormal characteristics</a:t>
            </a:r>
          </a:p>
          <a:p>
            <a:pPr lvl="1"/>
            <a:r>
              <a:rPr lang="en-US" sz="2000" b="1" i="1" dirty="0" smtClean="0">
                <a:solidFill>
                  <a:srgbClr val="00B0F0"/>
                </a:solidFill>
              </a:rPr>
              <a:t>Appears unphysical, but may not be</a:t>
            </a:r>
          </a:p>
          <a:p>
            <a:pPr lvl="1"/>
            <a:r>
              <a:rPr lang="en-US" sz="2000" b="1" i="1" dirty="0" smtClean="0">
                <a:solidFill>
                  <a:srgbClr val="00B0F0"/>
                </a:solidFill>
              </a:rPr>
              <a:t>Often narrow band, but not always</a:t>
            </a:r>
          </a:p>
          <a:p>
            <a:pPr lvl="1"/>
            <a:endParaRPr lang="en-US" sz="2000" b="1" i="1" dirty="0" smtClean="0">
              <a:solidFill>
                <a:srgbClr val="00B0F0"/>
              </a:solidFill>
            </a:endParaRPr>
          </a:p>
          <a:p>
            <a:r>
              <a:rPr lang="en-US" sz="2000" b="1" i="1" dirty="0" smtClean="0"/>
              <a:t>Metamaterials are realized by periodic elements in a 1D, 2D or 3D grid.</a:t>
            </a:r>
          </a:p>
          <a:p>
            <a:endParaRPr lang="en-US" sz="2000" b="1" i="1" dirty="0" smtClean="0"/>
          </a:p>
          <a:p>
            <a:r>
              <a:rPr lang="en-US" sz="2000" b="1" i="1" dirty="0" smtClean="0"/>
              <a:t>Artificial dielectrics have been known for several decades</a:t>
            </a:r>
          </a:p>
          <a:p>
            <a:endParaRPr lang="en-US" sz="2000" b="1" i="1" dirty="0" smtClean="0"/>
          </a:p>
          <a:p>
            <a:r>
              <a:rPr lang="en-US" sz="2000" b="1" i="1" dirty="0" smtClean="0"/>
              <a:t>Frequency Selective Surfaces as well (plane wave filters)</a:t>
            </a:r>
          </a:p>
        </p:txBody>
      </p:sp>
      <p:pic>
        <p:nvPicPr>
          <p:cNvPr id="55302" name="Picture 5" descr="piecewdpthmbsm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041702"/>
            <a:ext cx="1581150" cy="1625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6" descr="braggchigrinthu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3830" y="4724303"/>
            <a:ext cx="1773237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Picture 8" descr="scaffold1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786" y="5103094"/>
            <a:ext cx="1550213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5" name="Picture 10" descr="Woodpile500GHzthum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5103094"/>
            <a:ext cx="1619250" cy="150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6" name="Picture 11" descr="Hexagonalthum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5227054"/>
            <a:ext cx="1702244" cy="933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Explanations of Abbreviations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763000" cy="4114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i="1" dirty="0" smtClean="0"/>
              <a:t>GO surfaces: 	</a:t>
            </a:r>
            <a:r>
              <a:rPr lang="en-US" sz="2400" b="1" i="1" dirty="0" smtClean="0">
                <a:solidFill>
                  <a:srgbClr val="00B0F0"/>
                </a:solidFill>
              </a:rPr>
              <a:t>Enhances propagation of waves along surface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STOP surface: 	</a:t>
            </a:r>
            <a:r>
              <a:rPr lang="en-US" sz="2400" b="1" i="1" dirty="0" smtClean="0">
                <a:solidFill>
                  <a:srgbClr val="00B0F0"/>
                </a:solidFill>
              </a:rPr>
              <a:t>Stops propagation of waves along surface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PEC :		</a:t>
            </a:r>
            <a:r>
              <a:rPr lang="en-US" sz="2400" b="1" i="1" dirty="0" smtClean="0">
                <a:solidFill>
                  <a:srgbClr val="00B0F0"/>
                </a:solidFill>
              </a:rPr>
              <a:t>Perfect Electric Conductor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PMC : 		</a:t>
            </a:r>
            <a:r>
              <a:rPr lang="en-US" sz="2400" b="1" i="1" dirty="0" smtClean="0">
                <a:solidFill>
                  <a:srgbClr val="00B0F0"/>
                </a:solidFill>
              </a:rPr>
              <a:t>Perfect Magnetic Conductor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AMC : 		</a:t>
            </a:r>
            <a:r>
              <a:rPr lang="en-US" sz="2400" b="1" i="1" dirty="0" smtClean="0">
                <a:solidFill>
                  <a:srgbClr val="00B0F0"/>
                </a:solidFill>
              </a:rPr>
              <a:t>Artificial Magnetic Conductor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PBG :		</a:t>
            </a:r>
            <a:r>
              <a:rPr lang="en-US" sz="2400" b="1" i="1" dirty="0" smtClean="0">
                <a:solidFill>
                  <a:srgbClr val="00B0F0"/>
                </a:solidFill>
              </a:rPr>
              <a:t>Photonic Bandgap Material</a:t>
            </a:r>
          </a:p>
          <a:p>
            <a:pPr>
              <a:lnSpc>
                <a:spcPct val="150000"/>
              </a:lnSpc>
            </a:pPr>
            <a:r>
              <a:rPr lang="en-US" sz="2400" b="1" i="1" dirty="0" smtClean="0"/>
              <a:t>EBG : 		</a:t>
            </a:r>
            <a:r>
              <a:rPr lang="en-US" sz="2400" b="1" i="1" dirty="0" smtClean="0">
                <a:solidFill>
                  <a:srgbClr val="00B0F0"/>
                </a:solidFill>
              </a:rPr>
              <a:t>Electromagnetic Bandgap Material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18545</TotalTime>
  <Words>1855</Words>
  <Application>Microsoft Office PowerPoint</Application>
  <PresentationFormat>On-screen Show (4:3)</PresentationFormat>
  <Paragraphs>443</Paragraphs>
  <Slides>57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75" baseType="lpstr">
      <vt:lpstr>Arial</vt:lpstr>
      <vt:lpstr>Helvetica</vt:lpstr>
      <vt:lpstr>Symbol</vt:lpstr>
      <vt:lpstr>Times</vt:lpstr>
      <vt:lpstr>Times New Roman</vt:lpstr>
      <vt:lpstr>Wingdings</vt:lpstr>
      <vt:lpstr>Blank Presentation</vt:lpstr>
      <vt:lpstr>1_Blank Presentation</vt:lpstr>
      <vt:lpstr>2_Blank Presentation</vt:lpstr>
      <vt:lpstr>3_Blank Presentation</vt:lpstr>
      <vt:lpstr>4_Blank Presentation</vt:lpstr>
      <vt:lpstr>5_Blank Presentation</vt:lpstr>
      <vt:lpstr>6_Blank Presentation</vt:lpstr>
      <vt:lpstr>7_Blank Presentation</vt:lpstr>
      <vt:lpstr>8_Blank Presentation</vt:lpstr>
      <vt:lpstr>Equation</vt:lpstr>
      <vt:lpstr>Visio</vt:lpstr>
      <vt:lpstr>Equazione</vt:lpstr>
      <vt:lpstr>Lecture 14  Materials for antenna design &amp; Fundamental limitation of antennas  By Ashraf Uz Zaman zaman@chalmers.se</vt:lpstr>
      <vt:lpstr>Content </vt:lpstr>
      <vt:lpstr>Learning Goals </vt:lpstr>
      <vt:lpstr>Boundary conditions</vt:lpstr>
      <vt:lpstr>Soft and hard surfaces originate from  acoustics and diffraction theory p is acoustic pressure</vt:lpstr>
      <vt:lpstr>PEC: Wave propagation along surface</vt:lpstr>
      <vt:lpstr>Fields around PEC, 2D case Soft and hard boundary conditions</vt:lpstr>
      <vt:lpstr>What are metamaterials?</vt:lpstr>
      <vt:lpstr>Explanations of Abbreviations</vt:lpstr>
      <vt:lpstr>Soft and hard surfaces originate from  acoustics and diffraction theory p is acoustic pressure</vt:lpstr>
      <vt:lpstr>Soft and hard surfaces in electromagnetics</vt:lpstr>
      <vt:lpstr>PEC/PMC strip model of ideal soft and hard surfaces</vt:lpstr>
      <vt:lpstr>PEC/PMC strip surface can be either soft or hard, depending on plane of incidence</vt:lpstr>
      <vt:lpstr>Definition of Soft and Hard Surface</vt:lpstr>
      <vt:lpstr>Realization of soft and hard surfaces with corrugations  Soft STOP surface                   Hard GO surface</vt:lpstr>
      <vt:lpstr>Soft surface: Principle of operation for transverse corrugations (current fences)</vt:lpstr>
      <vt:lpstr>Soft surface: Bandwidth is limited by surface waves</vt:lpstr>
      <vt:lpstr>Hard surface   We MUST have dielectric filling to get field transformation</vt:lpstr>
      <vt:lpstr>PowerPoint Presentation</vt:lpstr>
      <vt:lpstr>Comparison between different canonical surfaces with respect to waves propagating along the surface</vt:lpstr>
      <vt:lpstr>Applications</vt:lpstr>
      <vt:lpstr>Soft and hard surfaces are useful!  Hat feed in ring-focus paraboloid, Kildal 1986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Content </vt:lpstr>
      <vt:lpstr>Literature</vt:lpstr>
      <vt:lpstr>Directivity limitations: Large antennas</vt:lpstr>
      <vt:lpstr>Incremental sources and small antennas</vt:lpstr>
      <vt:lpstr>Argumentation for maximum available directivity of small antenna</vt:lpstr>
      <vt:lpstr>Heuristic combination of  directivity limitation formulas</vt:lpstr>
      <vt:lpstr>Fundamental limitations &amp; practical antennas</vt:lpstr>
      <vt:lpstr>Directivity limitations: Planar arrays</vt:lpstr>
      <vt:lpstr>Content </vt:lpstr>
      <vt:lpstr>Radiation efficiency can be measured in reverberation  chamber</vt:lpstr>
      <vt:lpstr>Total radiation efficiency: contributing factors</vt:lpstr>
      <vt:lpstr>Decoupling efficiency</vt:lpstr>
      <vt:lpstr>Content </vt:lpstr>
      <vt:lpstr>Quality Factor of Resonator</vt:lpstr>
      <vt:lpstr>Fundamental limitations of small antennas</vt:lpstr>
      <vt:lpstr>Single-port antennas: Intrinsic radiation Q determines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of S11 and mismatch factor for theoretical multiple-resonance-type antenna with 6 cascaded resonances (simplified model)</vt:lpstr>
      <vt:lpstr>PowerPoint Presentation</vt:lpstr>
    </vt:vector>
  </TitlesOfParts>
  <Company>.Chalmers Univ.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Characterization of Antennas</dc:title>
  <dc:creator>.Per-Simon Kildal</dc:creator>
  <cp:lastModifiedBy>Aidin Razavi</cp:lastModifiedBy>
  <cp:revision>542</cp:revision>
  <cp:lastPrinted>2012-03-21T16:55:42Z</cp:lastPrinted>
  <dcterms:created xsi:type="dcterms:W3CDTF">1999-06-13T11:08:48Z</dcterms:created>
  <dcterms:modified xsi:type="dcterms:W3CDTF">2015-05-28T15:14:04Z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2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4</vt:i4>
  </property>
  <property fmtid="{D5CDD505-2E9C-101B-9397-08002B2CF9AE}" pid="21" name="OutputDir">
    <vt:lpwstr>C:\Per-Simon_hos_Susanne\Antennkursen\99-00\Cd-rom for Microwave Antenna course 1999\OH-slides in html format</vt:lpwstr>
  </property>
</Properties>
</file>