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  <p:sldMasterId id="2147483649" r:id="rId2"/>
  </p:sldMasterIdLst>
  <p:notesMasterIdLst>
    <p:notesMasterId r:id="rId44"/>
  </p:notesMasterIdLst>
  <p:handoutMasterIdLst>
    <p:handoutMasterId r:id="rId45"/>
  </p:handoutMasterIdLst>
  <p:sldIdLst>
    <p:sldId id="256" r:id="rId3"/>
    <p:sldId id="359" r:id="rId4"/>
    <p:sldId id="357" r:id="rId5"/>
    <p:sldId id="257" r:id="rId6"/>
    <p:sldId id="258" r:id="rId7"/>
    <p:sldId id="260" r:id="rId8"/>
    <p:sldId id="261" r:id="rId9"/>
    <p:sldId id="262" r:id="rId10"/>
    <p:sldId id="265" r:id="rId11"/>
    <p:sldId id="267" r:id="rId12"/>
    <p:sldId id="280" r:id="rId13"/>
    <p:sldId id="363" r:id="rId14"/>
    <p:sldId id="307" r:id="rId15"/>
    <p:sldId id="277" r:id="rId16"/>
    <p:sldId id="364" r:id="rId17"/>
    <p:sldId id="308" r:id="rId18"/>
    <p:sldId id="278" r:id="rId19"/>
    <p:sldId id="282" r:id="rId20"/>
    <p:sldId id="290" r:id="rId21"/>
    <p:sldId id="293" r:id="rId22"/>
    <p:sldId id="312" r:id="rId23"/>
    <p:sldId id="365" r:id="rId24"/>
    <p:sldId id="318" r:id="rId25"/>
    <p:sldId id="358" r:id="rId26"/>
    <p:sldId id="355" r:id="rId27"/>
    <p:sldId id="331" r:id="rId28"/>
    <p:sldId id="329" r:id="rId29"/>
    <p:sldId id="350" r:id="rId30"/>
    <p:sldId id="348" r:id="rId31"/>
    <p:sldId id="349" r:id="rId32"/>
    <p:sldId id="294" r:id="rId33"/>
    <p:sldId id="295" r:id="rId34"/>
    <p:sldId id="296" r:id="rId35"/>
    <p:sldId id="366" r:id="rId36"/>
    <p:sldId id="367" r:id="rId37"/>
    <p:sldId id="298" r:id="rId38"/>
    <p:sldId id="304" r:id="rId39"/>
    <p:sldId id="362" r:id="rId40"/>
    <p:sldId id="361" r:id="rId41"/>
    <p:sldId id="337" r:id="rId42"/>
    <p:sldId id="360" r:id="rId43"/>
  </p:sldIdLst>
  <p:sldSz cx="9144000" cy="6858000" type="screen4x3"/>
  <p:notesSz cx="6858000" cy="9686925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6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27" autoAdjust="0"/>
  </p:normalViewPr>
  <p:slideViewPr>
    <p:cSldViewPr>
      <p:cViewPr varScale="1">
        <p:scale>
          <a:sx n="70" d="100"/>
          <a:sy n="70" d="100"/>
        </p:scale>
        <p:origin x="1386" y="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viewProps" Target="viewProp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handoutMaster" Target="handoutMasters/handout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theme" Target="theme/theme1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presProps" Target="presProps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6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2098" cy="4837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7270" tIns="43635" rIns="87270" bIns="43635" numCol="1" anchor="t" anchorCtr="0" compatLnSpc="1">
            <a:prstTxWarp prst="textNoShape">
              <a:avLst/>
            </a:prstTxWarp>
          </a:bodyPr>
          <a:lstStyle>
            <a:lvl1pPr>
              <a:defRPr sz="1100"/>
            </a:lvl1pPr>
          </a:lstStyle>
          <a:p>
            <a:endParaRPr lang="en-US"/>
          </a:p>
        </p:txBody>
      </p:sp>
      <p:sp>
        <p:nvSpPr>
          <p:cNvPr id="19456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414" y="0"/>
            <a:ext cx="2972098" cy="4837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7270" tIns="43635" rIns="87270" bIns="43635" numCol="1" anchor="t" anchorCtr="0" compatLnSpc="1">
            <a:prstTxWarp prst="textNoShape">
              <a:avLst/>
            </a:prstTxWarp>
          </a:bodyPr>
          <a:lstStyle>
            <a:lvl1pPr algn="r">
              <a:defRPr sz="1100"/>
            </a:lvl1pPr>
          </a:lstStyle>
          <a:p>
            <a:endParaRPr lang="en-US"/>
          </a:p>
        </p:txBody>
      </p:sp>
      <p:sp>
        <p:nvSpPr>
          <p:cNvPr id="19456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201619"/>
            <a:ext cx="2972098" cy="4837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7270" tIns="43635" rIns="87270" bIns="43635" numCol="1" anchor="b" anchorCtr="0" compatLnSpc="1">
            <a:prstTxWarp prst="textNoShape">
              <a:avLst/>
            </a:prstTxWarp>
          </a:bodyPr>
          <a:lstStyle>
            <a:lvl1pPr>
              <a:defRPr sz="1100"/>
            </a:lvl1pPr>
          </a:lstStyle>
          <a:p>
            <a:endParaRPr lang="en-US"/>
          </a:p>
        </p:txBody>
      </p:sp>
      <p:sp>
        <p:nvSpPr>
          <p:cNvPr id="19456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414" y="9201619"/>
            <a:ext cx="2972098" cy="4837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7270" tIns="43635" rIns="87270" bIns="43635" numCol="1" anchor="b" anchorCtr="0" compatLnSpc="1">
            <a:prstTxWarp prst="textNoShape">
              <a:avLst/>
            </a:prstTxWarp>
          </a:bodyPr>
          <a:lstStyle>
            <a:lvl1pPr algn="r">
              <a:defRPr sz="1100"/>
            </a:lvl1pPr>
          </a:lstStyle>
          <a:p>
            <a:fld id="{1C7953C0-9A34-456C-B8CC-CA2FB7BAF61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547956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2098" cy="4837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7270" tIns="43635" rIns="87270" bIns="43635" numCol="1" anchor="t" anchorCtr="0" compatLnSpc="1">
            <a:prstTxWarp prst="textNoShape">
              <a:avLst/>
            </a:prstTxWarp>
          </a:bodyPr>
          <a:lstStyle>
            <a:lvl1pPr>
              <a:defRPr sz="1100"/>
            </a:lvl1pPr>
          </a:lstStyle>
          <a:p>
            <a:endParaRPr lang="en-US"/>
          </a:p>
        </p:txBody>
      </p:sp>
      <p:sp>
        <p:nvSpPr>
          <p:cNvPr id="9933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414" y="0"/>
            <a:ext cx="2972098" cy="4837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7270" tIns="43635" rIns="87270" bIns="43635" numCol="1" anchor="t" anchorCtr="0" compatLnSpc="1">
            <a:prstTxWarp prst="textNoShape">
              <a:avLst/>
            </a:prstTxWarp>
          </a:bodyPr>
          <a:lstStyle>
            <a:lvl1pPr algn="r">
              <a:defRPr sz="1100"/>
            </a:lvl1pPr>
          </a:lstStyle>
          <a:p>
            <a:endParaRPr lang="en-US"/>
          </a:p>
        </p:txBody>
      </p:sp>
      <p:sp>
        <p:nvSpPr>
          <p:cNvPr id="9933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6475" y="727075"/>
            <a:ext cx="4845050" cy="363378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9933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6098" y="4600009"/>
            <a:ext cx="5485805" cy="43597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7270" tIns="43635" rIns="87270" bIns="4363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9933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201619"/>
            <a:ext cx="2972098" cy="4837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7270" tIns="43635" rIns="87270" bIns="43635" numCol="1" anchor="b" anchorCtr="0" compatLnSpc="1">
            <a:prstTxWarp prst="textNoShape">
              <a:avLst/>
            </a:prstTxWarp>
          </a:bodyPr>
          <a:lstStyle>
            <a:lvl1pPr>
              <a:defRPr sz="1100"/>
            </a:lvl1pPr>
          </a:lstStyle>
          <a:p>
            <a:endParaRPr lang="en-US"/>
          </a:p>
        </p:txBody>
      </p:sp>
      <p:sp>
        <p:nvSpPr>
          <p:cNvPr id="9933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414" y="9201619"/>
            <a:ext cx="2972098" cy="4837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7270" tIns="43635" rIns="87270" bIns="43635" numCol="1" anchor="b" anchorCtr="0" compatLnSpc="1">
            <a:prstTxWarp prst="textNoShape">
              <a:avLst/>
            </a:prstTxWarp>
          </a:bodyPr>
          <a:lstStyle>
            <a:lvl1pPr algn="r">
              <a:defRPr sz="1100"/>
            </a:lvl1pPr>
          </a:lstStyle>
          <a:p>
            <a:fld id="{125E0663-290C-414B-A05C-F109EC25EC5B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003149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44930E6-B9A4-4866-8DD3-CF2A2B77D451}" type="slidenum">
              <a:rPr lang="en-US"/>
              <a:pPr/>
              <a:t>25</a:t>
            </a:fld>
            <a:endParaRPr lang="en-US"/>
          </a:p>
        </p:txBody>
      </p:sp>
      <p:sp>
        <p:nvSpPr>
          <p:cNvPr id="1914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14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7586" y="4601612"/>
            <a:ext cx="5482828" cy="4359757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93529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1BADB92-0C87-4E4D-BD09-5682A3C6AA06}" type="slidenum">
              <a:rPr lang="en-US"/>
              <a:pPr/>
              <a:t>40</a:t>
            </a:fld>
            <a:endParaRPr lang="en-US"/>
          </a:p>
        </p:txBody>
      </p:sp>
      <p:sp>
        <p:nvSpPr>
          <p:cNvPr id="1546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46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7586" y="4603212"/>
            <a:ext cx="5482828" cy="4358156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92973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0" y="6553200"/>
            <a:ext cx="4495800" cy="3048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altLang="en-US"/>
              <a:t>Created by Per-Simon Kildal, November 1999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0" y="6553200"/>
            <a:ext cx="4495800" cy="3048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altLang="en-US"/>
              <a:t>Created by Per-Simon Kildal, November 1999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0" y="6553200"/>
            <a:ext cx="4495800" cy="3048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altLang="en-US"/>
              <a:t>Created by Per-Simon Kildal, November 1999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0" y="6553200"/>
            <a:ext cx="4495800" cy="3048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altLang="en-US"/>
              <a:t>Created by Per-Simon Kildal, November 1999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0" y="6553200"/>
            <a:ext cx="4495800" cy="3048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altLang="en-US"/>
              <a:t>Created by Per-Simon Kildal, November 1999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0" y="6553200"/>
            <a:ext cx="4495800" cy="3048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altLang="en-US"/>
              <a:t>Created by Per-Simon Kildal, November 1999</a:t>
            </a: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>
          <a:xfrm>
            <a:off x="0" y="6553200"/>
            <a:ext cx="4495800" cy="3048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altLang="en-US"/>
              <a:t>Created by Per-Simon Kildal, November 1999</a:t>
            </a: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0" y="6553200"/>
            <a:ext cx="4495800" cy="3048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altLang="en-US"/>
              <a:t>Created by Per-Simon Kildal, November 1999</a:t>
            </a: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>
          <a:xfrm>
            <a:off x="0" y="6553200"/>
            <a:ext cx="4495800" cy="3048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altLang="en-US"/>
              <a:t>Created by Per-Simon Kildal, November 1999</a:t>
            </a: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0" y="6553200"/>
            <a:ext cx="4495800" cy="3048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altLang="en-US"/>
              <a:t>Created by Per-Simon Kildal, November 1999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0" y="6553200"/>
            <a:ext cx="4495800" cy="3048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altLang="en-US"/>
              <a:t>Created by Per-Simon Kildal, November 1999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0" y="6553200"/>
            <a:ext cx="4495800" cy="3048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altLang="en-US"/>
              <a:t>Created by Per-Simon Kildal, November 1999</a:t>
            </a: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0" y="6553200"/>
            <a:ext cx="4495800" cy="3048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altLang="en-US"/>
              <a:t>Created by Per-Simon Kildal, November 1999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0" y="6553200"/>
            <a:ext cx="4495800" cy="3048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altLang="en-US"/>
              <a:t>Created by Per-Simon Kildal, November 1999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0" y="6553200"/>
            <a:ext cx="4495800" cy="3048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altLang="en-US"/>
              <a:t>Created by Per-Simon Kildal, November 1999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>
          <a:xfrm>
            <a:off x="0" y="6553200"/>
            <a:ext cx="4495800" cy="3048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altLang="en-US"/>
              <a:t>Created by Per-Simon Kildal, November 1999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0" y="6553200"/>
            <a:ext cx="4495800" cy="3048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altLang="en-US"/>
              <a:t>Created by Per-Simon Kildal, November 1999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>
          <a:xfrm>
            <a:off x="0" y="6553200"/>
            <a:ext cx="4495800" cy="3048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altLang="en-US"/>
              <a:t>Created by Per-Simon Kildal, November 1999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0" y="6553200"/>
            <a:ext cx="4495800" cy="3048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altLang="en-US"/>
              <a:t>Created by Per-Simon Kildal, November 1999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0" y="6553200"/>
            <a:ext cx="4495800" cy="3048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altLang="en-US"/>
              <a:t>Created by Per-Simon Kildal, November 1999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2" name="TextBox 1"/>
          <p:cNvSpPr txBox="1"/>
          <p:nvPr userDrawn="1"/>
        </p:nvSpPr>
        <p:spPr>
          <a:xfrm>
            <a:off x="0" y="6550223"/>
            <a:ext cx="108012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11D2116F-96BF-40FE-863D-ECDC47D483E5}" type="slidenum">
              <a:rPr lang="en-US" sz="1400" smtClean="0"/>
              <a:t>‹#›</a:t>
            </a:fld>
            <a:endParaRPr lang="en-US" sz="14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18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18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18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18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2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832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5" name="TextBox 4"/>
          <p:cNvSpPr txBox="1"/>
          <p:nvPr userDrawn="1"/>
        </p:nvSpPr>
        <p:spPr>
          <a:xfrm>
            <a:off x="0" y="6550223"/>
            <a:ext cx="108012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11D2116F-96BF-40FE-863D-ECDC47D483E5}" type="slidenum">
              <a:rPr lang="en-US" sz="1400" smtClean="0"/>
              <a:t>‹#›</a:t>
            </a:fld>
            <a:endParaRPr lang="en-US" sz="14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dt="0"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18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18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18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18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.jpeg"/><Relationship Id="rId4" Type="http://schemas.openxmlformats.org/officeDocument/2006/relationships/image" Target="../media/image7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.jpeg"/><Relationship Id="rId4" Type="http://schemas.openxmlformats.org/officeDocument/2006/relationships/image" Target="../media/image7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mf"/><Relationship Id="rId2" Type="http://schemas.openxmlformats.org/officeDocument/2006/relationships/image" Target="../media/image15.wmf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9.jpeg"/><Relationship Id="rId5" Type="http://schemas.openxmlformats.org/officeDocument/2006/relationships/image" Target="../media/image18.wmf"/><Relationship Id="rId4" Type="http://schemas.openxmlformats.org/officeDocument/2006/relationships/image" Target="../media/image17.w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wmf"/><Relationship Id="rId2" Type="http://schemas.openxmlformats.org/officeDocument/2006/relationships/image" Target="../media/image20.wmf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2.wmf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png"/><Relationship Id="rId4" Type="http://schemas.openxmlformats.org/officeDocument/2006/relationships/image" Target="../media/image1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29.wmf"/><Relationship Id="rId4" Type="http://schemas.openxmlformats.org/officeDocument/2006/relationships/oleObject" Target="../embeddings/oleObject1.bin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wmf"/><Relationship Id="rId2" Type="http://schemas.openxmlformats.org/officeDocument/2006/relationships/image" Target="../media/image30.wmf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8.png"/><Relationship Id="rId5" Type="http://schemas.openxmlformats.org/officeDocument/2006/relationships/image" Target="../media/image33.wmf"/><Relationship Id="rId4" Type="http://schemas.openxmlformats.org/officeDocument/2006/relationships/image" Target="../media/image32.wmf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35.wmf"/><Relationship Id="rId7" Type="http://schemas.openxmlformats.org/officeDocument/2006/relationships/image" Target="../media/image39.wmf"/><Relationship Id="rId2" Type="http://schemas.openxmlformats.org/officeDocument/2006/relationships/image" Target="../media/image34.wmf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8.wmf"/><Relationship Id="rId5" Type="http://schemas.openxmlformats.org/officeDocument/2006/relationships/image" Target="../media/image37.wmf"/><Relationship Id="rId4" Type="http://schemas.openxmlformats.org/officeDocument/2006/relationships/image" Target="../media/image36.wm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wmf"/><Relationship Id="rId7" Type="http://schemas.openxmlformats.org/officeDocument/2006/relationships/image" Target="../media/image27.png"/><Relationship Id="rId2" Type="http://schemas.openxmlformats.org/officeDocument/2006/relationships/image" Target="../media/image43.wmf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9.jpeg"/><Relationship Id="rId5" Type="http://schemas.openxmlformats.org/officeDocument/2006/relationships/image" Target="../media/image46.wmf"/><Relationship Id="rId4" Type="http://schemas.openxmlformats.org/officeDocument/2006/relationships/image" Target="../media/image45.wm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47.wmf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w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27.png"/><Relationship Id="rId4" Type="http://schemas.openxmlformats.org/officeDocument/2006/relationships/image" Target="../media/image23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1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wmf"/><Relationship Id="rId2" Type="http://schemas.openxmlformats.org/officeDocument/2006/relationships/image" Target="../media/image52.wmf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7.png"/><Relationship Id="rId4" Type="http://schemas.openxmlformats.org/officeDocument/2006/relationships/image" Target="../media/image54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wmf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609600"/>
            <a:ext cx="7772400" cy="1307232"/>
          </a:xfrm>
        </p:spPr>
        <p:txBody>
          <a:bodyPr/>
          <a:lstStyle/>
          <a:p>
            <a:r>
              <a:rPr lang="sv-SE" altLang="sv-SE" sz="6000" dirty="0" smtClean="0"/>
              <a:t>8. </a:t>
            </a:r>
            <a:r>
              <a:rPr lang="sv-SE" altLang="sv-SE" sz="6000" dirty="0"/>
              <a:t>Horn </a:t>
            </a:r>
            <a:r>
              <a:rPr lang="sv-SE" altLang="sv-SE" sz="6000" dirty="0" err="1" smtClean="0"/>
              <a:t>Antennas</a:t>
            </a:r>
            <a:r>
              <a:rPr lang="sv-SE" altLang="sv-SE" sz="6000" dirty="0" smtClean="0"/>
              <a:t/>
            </a:r>
            <a:br>
              <a:rPr lang="sv-SE" altLang="sv-SE" sz="6000" dirty="0" smtClean="0"/>
            </a:br>
            <a:r>
              <a:rPr lang="sv-SE" altLang="sv-SE" sz="3200" dirty="0" err="1" smtClean="0"/>
              <a:t>Lecturer</a:t>
            </a:r>
            <a:r>
              <a:rPr lang="sv-SE" altLang="sv-SE" sz="3200" dirty="0" smtClean="0"/>
              <a:t>: Per-Simon Kildal</a:t>
            </a:r>
            <a:endParaRPr lang="sv-SE" altLang="sv-SE" sz="3200" dirty="0"/>
          </a:p>
        </p:txBody>
      </p:sp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2362200"/>
            <a:ext cx="8686800" cy="1889125"/>
          </a:xfrm>
          <a:prstGeom prst="rect">
            <a:avLst/>
          </a:prstGeom>
          <a:noFill/>
        </p:spPr>
      </p:pic>
      <p:sp>
        <p:nvSpPr>
          <p:cNvPr id="3080" name="Rectangle 8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sz="2400" dirty="0"/>
              <a:t/>
            </a:r>
            <a:br>
              <a:rPr lang="en-US" sz="2400" dirty="0"/>
            </a:br>
            <a:r>
              <a:rPr lang="en-US" sz="2400" dirty="0"/>
              <a:t>&amp;</a:t>
            </a:r>
          </a:p>
          <a:p>
            <a:r>
              <a:rPr lang="en-US" sz="2400" dirty="0"/>
              <a:t> corrugated pyramidal and conical </a:t>
            </a:r>
            <a:r>
              <a:rPr lang="en-US" sz="2400" dirty="0" smtClean="0"/>
              <a:t>horns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Moment method approach cont.</a:t>
            </a:r>
          </a:p>
        </p:txBody>
      </p:sp>
      <p:pic>
        <p:nvPicPr>
          <p:cNvPr id="14340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1828800"/>
            <a:ext cx="7848600" cy="4446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57422" y="1214422"/>
            <a:ext cx="4333884" cy="3642824"/>
          </a:xfrm>
          <a:prstGeom prst="rect">
            <a:avLst/>
          </a:prstGeom>
          <a:noFill/>
        </p:spPr>
      </p:pic>
      <p:sp>
        <p:nvSpPr>
          <p:cNvPr id="29700" name="Rectangle 4"/>
          <p:cNvSpPr>
            <a:spLocks noGrp="1" noChangeArrowheads="1"/>
          </p:cNvSpPr>
          <p:nvPr>
            <p:ph type="title"/>
          </p:nvPr>
        </p:nvSpPr>
        <p:spPr>
          <a:xfrm>
            <a:off x="685800" y="304800"/>
            <a:ext cx="7772400" cy="1143000"/>
          </a:xfrm>
        </p:spPr>
        <p:txBody>
          <a:bodyPr/>
          <a:lstStyle/>
          <a:p>
            <a:r>
              <a:rPr lang="en-US" dirty="0" smtClean="0"/>
              <a:t>Example: Pyramidal horn</a:t>
            </a:r>
            <a:endParaRPr lang="en-US" dirty="0"/>
          </a:p>
        </p:txBody>
      </p:sp>
      <p:sp>
        <p:nvSpPr>
          <p:cNvPr id="5" name="Text Box 11"/>
          <p:cNvSpPr txBox="1">
            <a:spLocks noChangeArrowheads="1"/>
          </p:cNvSpPr>
          <p:nvPr/>
        </p:nvSpPr>
        <p:spPr bwMode="auto">
          <a:xfrm>
            <a:off x="685800" y="5638800"/>
            <a:ext cx="7294563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sv-SE" altLang="sv-SE" dirty="0"/>
              <a:t>E-plane </a:t>
            </a:r>
            <a:r>
              <a:rPr lang="sv-SE" altLang="sv-SE" dirty="0" err="1"/>
              <a:t>pattern</a:t>
            </a:r>
            <a:r>
              <a:rPr lang="sv-SE" altLang="sv-SE" dirty="0"/>
              <a:t> is </a:t>
            </a:r>
            <a:r>
              <a:rPr lang="sv-SE" altLang="sv-SE" dirty="0" err="1"/>
              <a:t>equal</a:t>
            </a:r>
            <a:r>
              <a:rPr lang="sv-SE" altLang="sv-SE" dirty="0"/>
              <a:t> to that </a:t>
            </a:r>
            <a:r>
              <a:rPr lang="sv-SE" altLang="sv-SE" dirty="0" err="1"/>
              <a:t>ot</a:t>
            </a:r>
            <a:r>
              <a:rPr lang="sv-SE" altLang="sv-SE" dirty="0"/>
              <a:t> the E-plane </a:t>
            </a:r>
            <a:r>
              <a:rPr lang="sv-SE" altLang="sv-SE" dirty="0" err="1"/>
              <a:t>sector</a:t>
            </a:r>
            <a:r>
              <a:rPr lang="sv-SE" altLang="sv-SE" dirty="0"/>
              <a:t> horn.</a:t>
            </a:r>
          </a:p>
          <a:p>
            <a:r>
              <a:rPr lang="sv-SE" altLang="sv-SE" dirty="0"/>
              <a:t>H-plane </a:t>
            </a:r>
            <a:r>
              <a:rPr lang="sv-SE" altLang="sv-SE" dirty="0" err="1"/>
              <a:t>pattern</a:t>
            </a:r>
            <a:r>
              <a:rPr lang="sv-SE" altLang="sv-SE" dirty="0"/>
              <a:t> is </a:t>
            </a:r>
            <a:r>
              <a:rPr lang="sv-SE" altLang="sv-SE" dirty="0" err="1"/>
              <a:t>equal</a:t>
            </a:r>
            <a:r>
              <a:rPr lang="sv-SE" altLang="sv-SE" dirty="0"/>
              <a:t> to that of the H-plane </a:t>
            </a:r>
            <a:r>
              <a:rPr lang="sv-SE" altLang="sv-SE" dirty="0" err="1"/>
              <a:t>sector</a:t>
            </a:r>
            <a:r>
              <a:rPr lang="sv-SE" altLang="sv-SE" dirty="0"/>
              <a:t> horn.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v-SE" altLang="sv-SE" sz="3600" dirty="0" err="1"/>
              <a:t>W</a:t>
            </a:r>
            <a:r>
              <a:rPr lang="sv-SE" altLang="sv-SE" sz="3600" dirty="0" err="1" smtClean="0"/>
              <a:t>e</a:t>
            </a:r>
            <a:r>
              <a:rPr lang="sv-SE" altLang="sv-SE" sz="3600" dirty="0" smtClean="0"/>
              <a:t> </a:t>
            </a:r>
            <a:r>
              <a:rPr lang="sv-SE" altLang="sv-SE" sz="3600" dirty="0" err="1" smtClean="0"/>
              <a:t>will</a:t>
            </a:r>
            <a:r>
              <a:rPr lang="sv-SE" altLang="sv-SE" sz="3600" dirty="0" smtClean="0"/>
              <a:t> </a:t>
            </a:r>
            <a:r>
              <a:rPr lang="sv-SE" altLang="sv-SE" sz="3600" dirty="0" err="1" smtClean="0"/>
              <a:t>use</a:t>
            </a:r>
            <a:r>
              <a:rPr lang="sv-SE" altLang="sv-SE" sz="3600" dirty="0" smtClean="0"/>
              <a:t> </a:t>
            </a:r>
            <a:r>
              <a:rPr lang="sv-SE" altLang="sv-SE" sz="3600" dirty="0" err="1" smtClean="0"/>
              <a:t>this</a:t>
            </a:r>
            <a:r>
              <a:rPr lang="sv-SE" altLang="sv-SE" sz="3600" dirty="0" smtClean="0"/>
              <a:t> </a:t>
            </a:r>
            <a:r>
              <a:rPr lang="sv-SE" altLang="sv-SE" sz="3600" dirty="0" err="1" smtClean="0"/>
              <a:t>classical</a:t>
            </a:r>
            <a:r>
              <a:rPr lang="sv-SE" altLang="sv-SE" sz="3600" dirty="0" smtClean="0"/>
              <a:t> approach:</a:t>
            </a:r>
            <a:br>
              <a:rPr lang="sv-SE" altLang="sv-SE" sz="3600" dirty="0" smtClean="0"/>
            </a:br>
            <a:r>
              <a:rPr lang="sv-SE" altLang="sv-SE" sz="3600" dirty="0" err="1" smtClean="0"/>
              <a:t>Flared</a:t>
            </a:r>
            <a:r>
              <a:rPr lang="sv-SE" altLang="sv-SE" sz="3600" dirty="0" smtClean="0"/>
              <a:t> </a:t>
            </a:r>
            <a:r>
              <a:rPr lang="sv-SE" altLang="sv-SE" sz="3600" dirty="0" err="1"/>
              <a:t>cylindrical</a:t>
            </a:r>
            <a:r>
              <a:rPr lang="sv-SE" altLang="sv-SE" sz="3600" dirty="0"/>
              <a:t> </a:t>
            </a:r>
            <a:r>
              <a:rPr lang="sv-SE" altLang="sv-SE" sz="3600" dirty="0" err="1"/>
              <a:t>waveguide</a:t>
            </a:r>
            <a:r>
              <a:rPr lang="sv-SE" altLang="sv-SE" sz="3600" dirty="0"/>
              <a:t> approach</a:t>
            </a:r>
            <a:endParaRPr lang="sv-SE" altLang="sv-SE" dirty="0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3400" y="2438400"/>
            <a:ext cx="8431088" cy="4114800"/>
          </a:xfrm>
        </p:spPr>
        <p:txBody>
          <a:bodyPr/>
          <a:lstStyle/>
          <a:p>
            <a:r>
              <a:rPr lang="sv-SE" altLang="sv-SE" sz="2800" dirty="0" err="1"/>
              <a:t>Use</a:t>
            </a:r>
            <a:r>
              <a:rPr lang="sv-SE" altLang="sv-SE" sz="2800" dirty="0"/>
              <a:t> </a:t>
            </a:r>
            <a:r>
              <a:rPr lang="sv-SE" altLang="sv-SE" sz="2800" dirty="0" err="1"/>
              <a:t>cylindrical</a:t>
            </a:r>
            <a:r>
              <a:rPr lang="sv-SE" altLang="sv-SE" sz="2800" dirty="0"/>
              <a:t> </a:t>
            </a:r>
            <a:r>
              <a:rPr lang="sv-SE" altLang="sv-SE" sz="2800" dirty="0" err="1"/>
              <a:t>waveguide</a:t>
            </a:r>
            <a:r>
              <a:rPr lang="sv-SE" altLang="sv-SE" sz="2800" dirty="0"/>
              <a:t> mode over </a:t>
            </a:r>
            <a:r>
              <a:rPr lang="sv-SE" altLang="sv-SE" sz="2800" dirty="0" err="1"/>
              <a:t>curved</a:t>
            </a:r>
            <a:endParaRPr lang="sv-SE" altLang="sv-SE" sz="2800" dirty="0"/>
          </a:p>
          <a:p>
            <a:pPr>
              <a:buFontTx/>
              <a:buNone/>
            </a:pPr>
            <a:r>
              <a:rPr lang="sv-SE" altLang="sv-SE" sz="2800" dirty="0"/>
              <a:t>   </a:t>
            </a:r>
            <a:r>
              <a:rPr lang="sv-SE" altLang="sv-SE" sz="2800" dirty="0" err="1"/>
              <a:t>aperture</a:t>
            </a:r>
            <a:r>
              <a:rPr lang="sv-SE" altLang="sv-SE" sz="2800" dirty="0"/>
              <a:t>.</a:t>
            </a:r>
          </a:p>
          <a:p>
            <a:r>
              <a:rPr lang="sv-SE" altLang="sv-SE" sz="2800" dirty="0"/>
              <a:t> </a:t>
            </a:r>
            <a:r>
              <a:rPr lang="sv-SE" altLang="sv-SE" sz="2800" dirty="0" err="1"/>
              <a:t>Paraxial</a:t>
            </a:r>
            <a:r>
              <a:rPr lang="sv-SE" altLang="sv-SE" sz="2800" dirty="0"/>
              <a:t> approximation</a:t>
            </a:r>
          </a:p>
          <a:p>
            <a:r>
              <a:rPr lang="sv-SE" altLang="sv-SE" sz="2800" dirty="0"/>
              <a:t> </a:t>
            </a:r>
            <a:r>
              <a:rPr lang="sv-SE" altLang="sv-SE" sz="2800" dirty="0" err="1"/>
              <a:t>Huygen’s</a:t>
            </a:r>
            <a:r>
              <a:rPr lang="sv-SE" altLang="sv-SE" sz="2800" dirty="0"/>
              <a:t> </a:t>
            </a:r>
            <a:r>
              <a:rPr lang="sv-SE" altLang="sv-SE" sz="2800" dirty="0" err="1"/>
              <a:t>equivalent</a:t>
            </a:r>
            <a:endParaRPr lang="sv-SE" altLang="sv-SE" sz="2800" dirty="0"/>
          </a:p>
          <a:p>
            <a:pPr>
              <a:buFontTx/>
              <a:buNone/>
            </a:pPr>
            <a:r>
              <a:rPr lang="sv-SE" altLang="sv-SE" sz="2800" dirty="0" err="1" smtClean="0"/>
              <a:t>Advantages</a:t>
            </a:r>
            <a:r>
              <a:rPr lang="sv-SE" altLang="sv-SE" sz="2800" dirty="0" smtClean="0"/>
              <a:t>:</a:t>
            </a:r>
          </a:p>
          <a:p>
            <a:pPr>
              <a:buFontTx/>
              <a:buNone/>
            </a:pPr>
            <a:r>
              <a:rPr lang="sv-SE" altLang="sv-SE" sz="2800" dirty="0" smtClean="0"/>
              <a:t>Simple </a:t>
            </a:r>
            <a:r>
              <a:rPr lang="sv-SE" altLang="sv-SE" sz="2800" dirty="0" err="1" smtClean="0"/>
              <a:t>analytic</a:t>
            </a:r>
            <a:r>
              <a:rPr lang="sv-SE" altLang="sv-SE" sz="2800" dirty="0" smtClean="0"/>
              <a:t> form &amp; Universal rad. </a:t>
            </a:r>
            <a:r>
              <a:rPr lang="sv-SE" altLang="sv-SE" sz="2800" dirty="0" err="1" smtClean="0"/>
              <a:t>patterns</a:t>
            </a:r>
            <a:endParaRPr lang="sv-SE" altLang="sv-SE" sz="2800" dirty="0" smtClean="0"/>
          </a:p>
          <a:p>
            <a:endParaRPr lang="sv-SE" altLang="sv-SE" sz="2800" dirty="0"/>
          </a:p>
        </p:txBody>
      </p:sp>
    </p:spTree>
    <p:extLst>
      <p:ext uri="{BB962C8B-B14F-4D97-AF65-F5344CB8AC3E}">
        <p14:creationId xmlns:p14="http://schemas.microsoft.com/office/powerpoint/2010/main" val="1009197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v-SE" altLang="sv-SE"/>
              <a:t>Small E-plane sectoral horn: Radiation pattern</a:t>
            </a:r>
          </a:p>
        </p:txBody>
      </p:sp>
      <p:pic>
        <p:nvPicPr>
          <p:cNvPr id="66567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1905000"/>
            <a:ext cx="7924800" cy="415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6568" name="Text Box 8"/>
          <p:cNvSpPr txBox="1">
            <a:spLocks noChangeArrowheads="1"/>
          </p:cNvSpPr>
          <p:nvPr/>
        </p:nvSpPr>
        <p:spPr bwMode="auto">
          <a:xfrm>
            <a:off x="1676400" y="5867400"/>
            <a:ext cx="31194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latin typeface="Times New Roman" charset="0"/>
              </a:rPr>
              <a:t>a=0.5</a:t>
            </a:r>
            <a:r>
              <a:rPr lang="en-US">
                <a:latin typeface="Symbol" pitchFamily="18" charset="2"/>
              </a:rPr>
              <a:t>l,  </a:t>
            </a:r>
            <a:r>
              <a:rPr lang="en-US"/>
              <a:t>b=2.75</a:t>
            </a:r>
            <a:r>
              <a:rPr lang="en-US">
                <a:latin typeface="Symbol" pitchFamily="18" charset="2"/>
              </a:rPr>
              <a:t>l, </a:t>
            </a:r>
            <a:r>
              <a:rPr lang="en-US"/>
              <a:t>L=6</a:t>
            </a:r>
            <a:r>
              <a:rPr lang="en-US">
                <a:latin typeface="Symbol" pitchFamily="18" charset="2"/>
              </a:rPr>
              <a:t>l</a:t>
            </a:r>
            <a:endParaRPr lang="en-US">
              <a:latin typeface="Times New Roman" charset="0"/>
            </a:endParaRPr>
          </a:p>
        </p:txBody>
      </p:sp>
      <p:pic>
        <p:nvPicPr>
          <p:cNvPr id="7" name="Picture 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16" y="4714884"/>
            <a:ext cx="1928826" cy="17975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381000"/>
            <a:ext cx="7772400" cy="1143000"/>
          </a:xfrm>
        </p:spPr>
        <p:txBody>
          <a:bodyPr/>
          <a:lstStyle/>
          <a:p>
            <a:r>
              <a:rPr lang="sv-SE" altLang="sv-SE"/>
              <a:t>Small H-plane sector horn: Radiation pattern</a:t>
            </a:r>
          </a:p>
        </p:txBody>
      </p:sp>
      <p:sp>
        <p:nvSpPr>
          <p:cNvPr id="26632" name="Text Box 8"/>
          <p:cNvSpPr txBox="1">
            <a:spLocks noChangeArrowheads="1"/>
          </p:cNvSpPr>
          <p:nvPr/>
        </p:nvSpPr>
        <p:spPr bwMode="auto">
          <a:xfrm>
            <a:off x="4267200" y="6172200"/>
            <a:ext cx="30432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latin typeface="Times New Roman" charset="0"/>
              </a:rPr>
              <a:t>a=5.5</a:t>
            </a:r>
            <a:r>
              <a:rPr lang="en-US">
                <a:latin typeface="Symbol" pitchFamily="18" charset="2"/>
              </a:rPr>
              <a:t>l</a:t>
            </a:r>
            <a:r>
              <a:rPr lang="en-US">
                <a:latin typeface="Times New Roman" charset="0"/>
              </a:rPr>
              <a:t>, b=0.25</a:t>
            </a:r>
            <a:r>
              <a:rPr lang="en-US">
                <a:latin typeface="Symbol" pitchFamily="18" charset="2"/>
              </a:rPr>
              <a:t>l</a:t>
            </a:r>
            <a:r>
              <a:rPr lang="en-US">
                <a:latin typeface="Times New Roman" charset="0"/>
              </a:rPr>
              <a:t>, L=6</a:t>
            </a:r>
            <a:r>
              <a:rPr lang="en-US">
                <a:latin typeface="Symbol" pitchFamily="18" charset="2"/>
              </a:rPr>
              <a:t>l</a:t>
            </a:r>
            <a:endParaRPr lang="en-US">
              <a:latin typeface="Times New Roman" charset="0"/>
            </a:endParaRPr>
          </a:p>
        </p:txBody>
      </p:sp>
      <p:pic>
        <p:nvPicPr>
          <p:cNvPr id="26634" name="Picture 1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1752600"/>
            <a:ext cx="83058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 cstate="print"/>
          <a:srcRect l="43075" b="36891"/>
          <a:stretch>
            <a:fillRect/>
          </a:stretch>
        </p:blipFill>
        <p:spPr bwMode="auto">
          <a:xfrm>
            <a:off x="6357950" y="1571612"/>
            <a:ext cx="2571768" cy="1373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67944" y="1340768"/>
            <a:ext cx="4333884" cy="3642824"/>
          </a:xfrm>
          <a:prstGeom prst="rect">
            <a:avLst/>
          </a:prstGeom>
          <a:noFill/>
        </p:spPr>
      </p:pic>
      <p:sp>
        <p:nvSpPr>
          <p:cNvPr id="29700" name="Rectangle 4"/>
          <p:cNvSpPr>
            <a:spLocks noGrp="1" noChangeArrowheads="1"/>
          </p:cNvSpPr>
          <p:nvPr>
            <p:ph type="title"/>
          </p:nvPr>
        </p:nvSpPr>
        <p:spPr>
          <a:xfrm>
            <a:off x="685800" y="304800"/>
            <a:ext cx="7772400" cy="1143000"/>
          </a:xfrm>
        </p:spPr>
        <p:txBody>
          <a:bodyPr/>
          <a:lstStyle/>
          <a:p>
            <a:r>
              <a:rPr lang="en-US" dirty="0" smtClean="0"/>
              <a:t>Example: Pyramidal horn</a:t>
            </a:r>
            <a:endParaRPr lang="en-US" dirty="0"/>
          </a:p>
        </p:txBody>
      </p:sp>
      <p:sp>
        <p:nvSpPr>
          <p:cNvPr id="5" name="Text Box 11"/>
          <p:cNvSpPr txBox="1">
            <a:spLocks noChangeArrowheads="1"/>
          </p:cNvSpPr>
          <p:nvPr/>
        </p:nvSpPr>
        <p:spPr bwMode="auto">
          <a:xfrm>
            <a:off x="685800" y="5638800"/>
            <a:ext cx="737218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sv-SE" altLang="sv-SE" dirty="0"/>
              <a:t>E-plane </a:t>
            </a:r>
            <a:r>
              <a:rPr lang="sv-SE" altLang="sv-SE" dirty="0" err="1"/>
              <a:t>pattern</a:t>
            </a:r>
            <a:r>
              <a:rPr lang="sv-SE" altLang="sv-SE" dirty="0"/>
              <a:t> is </a:t>
            </a:r>
            <a:r>
              <a:rPr lang="sv-SE" altLang="sv-SE" dirty="0" err="1"/>
              <a:t>equal</a:t>
            </a:r>
            <a:r>
              <a:rPr lang="sv-SE" altLang="sv-SE" dirty="0"/>
              <a:t> to </a:t>
            </a:r>
            <a:r>
              <a:rPr lang="sv-SE" altLang="sv-SE" dirty="0" err="1"/>
              <a:t>that</a:t>
            </a:r>
            <a:r>
              <a:rPr lang="sv-SE" altLang="sv-SE" dirty="0"/>
              <a:t> </a:t>
            </a:r>
            <a:r>
              <a:rPr lang="sv-SE" altLang="sv-SE" dirty="0" err="1" smtClean="0"/>
              <a:t>of</a:t>
            </a:r>
            <a:r>
              <a:rPr lang="sv-SE" altLang="sv-SE" dirty="0" smtClean="0"/>
              <a:t> </a:t>
            </a:r>
            <a:r>
              <a:rPr lang="sv-SE" altLang="sv-SE" dirty="0"/>
              <a:t>the E-plane </a:t>
            </a:r>
            <a:r>
              <a:rPr lang="sv-SE" altLang="sv-SE" dirty="0" err="1"/>
              <a:t>sector</a:t>
            </a:r>
            <a:r>
              <a:rPr lang="sv-SE" altLang="sv-SE" dirty="0"/>
              <a:t> horn.</a:t>
            </a:r>
          </a:p>
          <a:p>
            <a:r>
              <a:rPr lang="sv-SE" altLang="sv-SE" dirty="0"/>
              <a:t>H-plane </a:t>
            </a:r>
            <a:r>
              <a:rPr lang="sv-SE" altLang="sv-SE" dirty="0" err="1"/>
              <a:t>pattern</a:t>
            </a:r>
            <a:r>
              <a:rPr lang="sv-SE" altLang="sv-SE" dirty="0"/>
              <a:t> is </a:t>
            </a:r>
            <a:r>
              <a:rPr lang="sv-SE" altLang="sv-SE" dirty="0" err="1"/>
              <a:t>equal</a:t>
            </a:r>
            <a:r>
              <a:rPr lang="sv-SE" altLang="sv-SE" dirty="0"/>
              <a:t> to that of the H-plane </a:t>
            </a:r>
            <a:r>
              <a:rPr lang="sv-SE" altLang="sv-SE" dirty="0" err="1"/>
              <a:t>sector</a:t>
            </a:r>
            <a:r>
              <a:rPr lang="sv-SE" altLang="sv-SE" dirty="0"/>
              <a:t> horn.</a:t>
            </a:r>
          </a:p>
        </p:txBody>
      </p:sp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3" cstate="print"/>
          <a:srcRect l="57219" t="11513" r="20413" b="19916"/>
          <a:stretch>
            <a:fillRect/>
          </a:stretch>
        </p:blipFill>
        <p:spPr bwMode="auto">
          <a:xfrm>
            <a:off x="755576" y="2204864"/>
            <a:ext cx="2916324" cy="1944216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539552" y="4293096"/>
            <a:ext cx="4363695" cy="83099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 smtClean="0"/>
              <a:t>Important parameter is this </a:t>
            </a:r>
          </a:p>
          <a:p>
            <a:r>
              <a:rPr lang="en-US" dirty="0" smtClean="0"/>
              <a:t>maximum phase error in aperture</a:t>
            </a:r>
          </a:p>
        </p:txBody>
      </p:sp>
      <p:cxnSp>
        <p:nvCxnSpPr>
          <p:cNvPr id="7" name="Straight Arrow Connector 6"/>
          <p:cNvCxnSpPr>
            <a:stCxn id="2" idx="3"/>
          </p:cNvCxnSpPr>
          <p:nvPr/>
        </p:nvCxnSpPr>
        <p:spPr bwMode="auto">
          <a:xfrm flipV="1">
            <a:off x="4903247" y="3356992"/>
            <a:ext cx="2117025" cy="1351603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</p:spPr>
      </p:cxnSp>
    </p:spTree>
    <p:extLst>
      <p:ext uri="{BB962C8B-B14F-4D97-AF65-F5344CB8AC3E}">
        <p14:creationId xmlns:p14="http://schemas.microsoft.com/office/powerpoint/2010/main" val="91160043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1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32240" y="1124744"/>
            <a:ext cx="2074789" cy="1933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7587" name="Rectangle 3"/>
          <p:cNvSpPr>
            <a:spLocks noGrp="1" noChangeArrowheads="1"/>
          </p:cNvSpPr>
          <p:nvPr>
            <p:ph type="title"/>
          </p:nvPr>
        </p:nvSpPr>
        <p:spPr>
          <a:xfrm>
            <a:off x="685800" y="0"/>
            <a:ext cx="7772400" cy="1143000"/>
          </a:xfrm>
        </p:spPr>
        <p:txBody>
          <a:bodyPr/>
          <a:lstStyle/>
          <a:p>
            <a:r>
              <a:rPr lang="en-US" sz="2800" dirty="0"/>
              <a:t>Universal </a:t>
            </a:r>
            <a:r>
              <a:rPr lang="en-US" sz="2800" dirty="0" smtClean="0"/>
              <a:t>E-plane pattern</a:t>
            </a:r>
            <a:r>
              <a:rPr lang="en-US" sz="2800" dirty="0"/>
              <a:t>: </a:t>
            </a:r>
            <a:br>
              <a:rPr lang="en-US" sz="2800" dirty="0"/>
            </a:br>
            <a:r>
              <a:rPr lang="en-US" sz="2800" dirty="0" smtClean="0"/>
              <a:t>for both E</a:t>
            </a:r>
            <a:r>
              <a:rPr lang="en-US" sz="2800" dirty="0"/>
              <a:t>-plane sector </a:t>
            </a:r>
            <a:r>
              <a:rPr lang="en-US" sz="2800" dirty="0" smtClean="0"/>
              <a:t>horn and pyramidal horn</a:t>
            </a:r>
            <a:endParaRPr lang="en-US" dirty="0"/>
          </a:p>
        </p:txBody>
      </p:sp>
      <p:pic>
        <p:nvPicPr>
          <p:cNvPr id="67588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107504" y="1916832"/>
            <a:ext cx="6643734" cy="4422502"/>
          </a:xfrm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16216" y="3068960"/>
            <a:ext cx="2448272" cy="2057882"/>
          </a:xfrm>
          <a:prstGeom prst="rect">
            <a:avLst/>
          </a:prstGeom>
          <a:noFill/>
        </p:spPr>
      </p:pic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5" cstate="print"/>
          <a:srcRect l="57219" t="11513" r="20413" b="19916"/>
          <a:stretch>
            <a:fillRect/>
          </a:stretch>
        </p:blipFill>
        <p:spPr bwMode="auto">
          <a:xfrm>
            <a:off x="6804248" y="5229200"/>
            <a:ext cx="2199563" cy="1466375"/>
          </a:xfrm>
          <a:prstGeom prst="rect">
            <a:avLst/>
          </a:prstGeom>
          <a:noFill/>
        </p:spPr>
      </p:pic>
      <p:cxnSp>
        <p:nvCxnSpPr>
          <p:cNvPr id="3" name="Straight Arrow Connector 2"/>
          <p:cNvCxnSpPr/>
          <p:nvPr/>
        </p:nvCxnSpPr>
        <p:spPr bwMode="auto">
          <a:xfrm>
            <a:off x="4932040" y="2564904"/>
            <a:ext cx="3240360" cy="1656184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2"/>
            </a:solidFill>
            <a:prstDash val="solid"/>
            <a:round/>
            <a:headEnd type="none" w="med" len="med"/>
            <a:tailEnd type="arrow"/>
          </a:ln>
          <a:effectLst/>
        </p:spPr>
      </p:cxn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Rectangle 3"/>
          <p:cNvSpPr>
            <a:spLocks noGrp="1" noChangeArrowheads="1"/>
          </p:cNvSpPr>
          <p:nvPr>
            <p:ph type="title"/>
          </p:nvPr>
        </p:nvSpPr>
        <p:spPr>
          <a:xfrm>
            <a:off x="685800" y="0"/>
            <a:ext cx="7772400" cy="1143000"/>
          </a:xfrm>
        </p:spPr>
        <p:txBody>
          <a:bodyPr/>
          <a:lstStyle/>
          <a:p>
            <a:r>
              <a:rPr lang="en-US" sz="2800" dirty="0"/>
              <a:t>Universal </a:t>
            </a:r>
            <a:r>
              <a:rPr lang="en-US" sz="2800" dirty="0" smtClean="0"/>
              <a:t>H-plane radiation </a:t>
            </a:r>
            <a:r>
              <a:rPr lang="en-US" sz="2800" dirty="0"/>
              <a:t>pattern: </a:t>
            </a:r>
            <a:br>
              <a:rPr lang="en-US" sz="2800" dirty="0"/>
            </a:br>
            <a:r>
              <a:rPr lang="en-US" sz="2800" dirty="0" smtClean="0"/>
              <a:t>for both H</a:t>
            </a:r>
            <a:r>
              <a:rPr lang="en-US" sz="2800" dirty="0"/>
              <a:t>-plane sector </a:t>
            </a:r>
            <a:r>
              <a:rPr lang="en-US" sz="2800" dirty="0" smtClean="0"/>
              <a:t>horn and pyramidal horn</a:t>
            </a:r>
            <a:endParaRPr lang="en-US" dirty="0"/>
          </a:p>
        </p:txBody>
      </p:sp>
      <p:pic>
        <p:nvPicPr>
          <p:cNvPr id="27652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-6665" y="1484784"/>
            <a:ext cx="6666897" cy="4437856"/>
          </a:xfrm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print"/>
          <a:srcRect l="43075" b="36891"/>
          <a:stretch>
            <a:fillRect/>
          </a:stretch>
        </p:blipFill>
        <p:spPr bwMode="auto">
          <a:xfrm>
            <a:off x="6536736" y="1268760"/>
            <a:ext cx="2571768" cy="1373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88224" y="2780928"/>
            <a:ext cx="2448272" cy="2057882"/>
          </a:xfrm>
          <a:prstGeom prst="rect">
            <a:avLst/>
          </a:prstGeom>
          <a:noFill/>
        </p:spPr>
      </p:pic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5" cstate="print"/>
          <a:srcRect l="57219" t="11513" r="20413" b="19916"/>
          <a:stretch>
            <a:fillRect/>
          </a:stretch>
        </p:blipFill>
        <p:spPr bwMode="auto">
          <a:xfrm>
            <a:off x="6804248" y="5013176"/>
            <a:ext cx="2088232" cy="1392155"/>
          </a:xfrm>
          <a:prstGeom prst="rect">
            <a:avLst/>
          </a:prstGeom>
          <a:noFill/>
        </p:spPr>
      </p:pic>
      <p:cxnSp>
        <p:nvCxnSpPr>
          <p:cNvPr id="3" name="Straight Arrow Connector 2"/>
          <p:cNvCxnSpPr/>
          <p:nvPr/>
        </p:nvCxnSpPr>
        <p:spPr bwMode="auto">
          <a:xfrm>
            <a:off x="4788024" y="1988840"/>
            <a:ext cx="3456384" cy="1872208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</p:spPr>
      </p:cxn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9" name="Rectangle 5"/>
          <p:cNvSpPr>
            <a:spLocks noGrp="1" noChangeArrowheads="1"/>
          </p:cNvSpPr>
          <p:nvPr>
            <p:ph type="title"/>
          </p:nvPr>
        </p:nvSpPr>
        <p:spPr>
          <a:xfrm>
            <a:off x="609600" y="0"/>
            <a:ext cx="7772400" cy="1143000"/>
          </a:xfrm>
        </p:spPr>
        <p:txBody>
          <a:bodyPr/>
          <a:lstStyle/>
          <a:p>
            <a:r>
              <a:rPr lang="en-US" sz="2800" dirty="0"/>
              <a:t>Pyramidal horn: Universal contour </a:t>
            </a:r>
            <a:r>
              <a:rPr lang="en-US" sz="2800" dirty="0" smtClean="0"/>
              <a:t>pattern </a:t>
            </a:r>
            <a:br>
              <a:rPr lang="en-US" sz="2800" dirty="0" smtClean="0"/>
            </a:br>
            <a:r>
              <a:rPr lang="en-US" sz="2800" dirty="0" smtClean="0"/>
              <a:t>(when max phase variation over aperture is 90°)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5616" y="1224136"/>
            <a:ext cx="6613510" cy="5661248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7772400" cy="1143000"/>
          </a:xfrm>
        </p:spPr>
        <p:txBody>
          <a:bodyPr/>
          <a:lstStyle/>
          <a:p>
            <a:r>
              <a:rPr lang="sv-SE" altLang="sv-SE" dirty="0" err="1"/>
              <a:t>Smooth</a:t>
            </a:r>
            <a:r>
              <a:rPr lang="sv-SE" altLang="sv-SE" dirty="0"/>
              <a:t> </a:t>
            </a:r>
            <a:r>
              <a:rPr lang="sv-SE" altLang="sv-SE" dirty="0" err="1"/>
              <a:t>conical</a:t>
            </a:r>
            <a:r>
              <a:rPr lang="sv-SE" altLang="sv-SE" dirty="0"/>
              <a:t> </a:t>
            </a:r>
            <a:r>
              <a:rPr lang="sv-SE" altLang="sv-SE" dirty="0" smtClean="0"/>
              <a:t>horn (BOR1)</a:t>
            </a:r>
            <a:endParaRPr lang="sv-SE" altLang="sv-SE" dirty="0"/>
          </a:p>
        </p:txBody>
      </p:sp>
      <p:sp>
        <p:nvSpPr>
          <p:cNvPr id="39939" name="Text Box 3"/>
          <p:cNvSpPr txBox="1">
            <a:spLocks noChangeArrowheads="1"/>
          </p:cNvSpPr>
          <p:nvPr/>
        </p:nvSpPr>
        <p:spPr bwMode="auto">
          <a:xfrm>
            <a:off x="533400" y="1143000"/>
            <a:ext cx="21875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sv-SE" altLang="sv-SE"/>
              <a:t>BOR</a:t>
            </a:r>
            <a:r>
              <a:rPr lang="sv-SE" altLang="sv-SE" baseline="-25000"/>
              <a:t>1</a:t>
            </a:r>
            <a:r>
              <a:rPr lang="sv-SE" altLang="sv-SE"/>
              <a:t> excitation</a:t>
            </a:r>
          </a:p>
        </p:txBody>
      </p:sp>
      <p:sp>
        <p:nvSpPr>
          <p:cNvPr id="39941" name="Text Box 5"/>
          <p:cNvSpPr txBox="1">
            <a:spLocks noChangeArrowheads="1"/>
          </p:cNvSpPr>
          <p:nvPr/>
        </p:nvSpPr>
        <p:spPr bwMode="auto">
          <a:xfrm>
            <a:off x="441325" y="3336925"/>
            <a:ext cx="65643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sv-SE" altLang="sv-SE"/>
              <a:t>Basic TE</a:t>
            </a:r>
            <a:r>
              <a:rPr lang="sv-SE" altLang="sv-SE" baseline="-25000"/>
              <a:t>11</a:t>
            </a:r>
            <a:r>
              <a:rPr lang="sv-SE" altLang="sv-SE"/>
              <a:t> mode in a circular cylindrical waveguide</a:t>
            </a:r>
          </a:p>
        </p:txBody>
      </p:sp>
      <p:pic>
        <p:nvPicPr>
          <p:cNvPr id="39942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3962400"/>
            <a:ext cx="3382963" cy="62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9943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4724400"/>
            <a:ext cx="8348663" cy="71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9944" name="Text Box 8"/>
          <p:cNvSpPr txBox="1">
            <a:spLocks noChangeArrowheads="1"/>
          </p:cNvSpPr>
          <p:nvPr/>
        </p:nvSpPr>
        <p:spPr bwMode="auto">
          <a:xfrm>
            <a:off x="685800" y="5562600"/>
            <a:ext cx="6159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sv-SE" altLang="sv-SE"/>
              <a:t>for </a:t>
            </a:r>
          </a:p>
        </p:txBody>
      </p:sp>
      <p:pic>
        <p:nvPicPr>
          <p:cNvPr id="39946" name="Picture 1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24000" y="5638800"/>
            <a:ext cx="611188" cy="306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9947" name="Text Box 11"/>
          <p:cNvSpPr txBox="1">
            <a:spLocks noChangeArrowheads="1"/>
          </p:cNvSpPr>
          <p:nvPr/>
        </p:nvSpPr>
        <p:spPr bwMode="auto">
          <a:xfrm>
            <a:off x="2438400" y="5562600"/>
            <a:ext cx="9286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sv-SE" altLang="sv-SE"/>
              <a:t>where</a:t>
            </a:r>
          </a:p>
        </p:txBody>
      </p:sp>
      <p:pic>
        <p:nvPicPr>
          <p:cNvPr id="39948" name="Picture 1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657600" y="5638800"/>
            <a:ext cx="127476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9949" name="Picture 1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667000" y="1014413"/>
            <a:ext cx="4953000" cy="2128837"/>
          </a:xfrm>
          <a:prstGeom prst="rect">
            <a:avLst/>
          </a:prstGeom>
          <a:noFill/>
        </p:spPr>
      </p:pic>
      <p:sp>
        <p:nvSpPr>
          <p:cNvPr id="39951" name="Line 15"/>
          <p:cNvSpPr>
            <a:spLocks noChangeShapeType="1"/>
          </p:cNvSpPr>
          <p:nvPr/>
        </p:nvSpPr>
        <p:spPr bwMode="auto">
          <a:xfrm flipH="1">
            <a:off x="7380288" y="2997200"/>
            <a:ext cx="1008062" cy="5032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grpSp>
        <p:nvGrpSpPr>
          <p:cNvPr id="39954" name="Group 18"/>
          <p:cNvGrpSpPr>
            <a:grpSpLocks/>
          </p:cNvGrpSpPr>
          <p:nvPr/>
        </p:nvGrpSpPr>
        <p:grpSpPr bwMode="auto">
          <a:xfrm>
            <a:off x="468313" y="1773238"/>
            <a:ext cx="1511300" cy="1008062"/>
            <a:chOff x="4468" y="1888"/>
            <a:chExt cx="952" cy="635"/>
          </a:xfrm>
        </p:grpSpPr>
        <p:sp>
          <p:nvSpPr>
            <p:cNvPr id="39950" name="Oval 14"/>
            <p:cNvSpPr>
              <a:spLocks noChangeArrowheads="1"/>
            </p:cNvSpPr>
            <p:nvPr/>
          </p:nvSpPr>
          <p:spPr bwMode="auto">
            <a:xfrm>
              <a:off x="5193" y="1888"/>
              <a:ext cx="227" cy="635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9952" name="Freeform 16"/>
            <p:cNvSpPr>
              <a:spLocks/>
            </p:cNvSpPr>
            <p:nvPr/>
          </p:nvSpPr>
          <p:spPr bwMode="auto">
            <a:xfrm>
              <a:off x="4468" y="1888"/>
              <a:ext cx="816" cy="635"/>
            </a:xfrm>
            <a:custGeom>
              <a:avLst/>
              <a:gdLst/>
              <a:ahLst/>
              <a:cxnLst>
                <a:cxn ang="0">
                  <a:pos x="816" y="0"/>
                </a:cxn>
                <a:cxn ang="0">
                  <a:pos x="181" y="317"/>
                </a:cxn>
                <a:cxn ang="0">
                  <a:pos x="0" y="317"/>
                </a:cxn>
                <a:cxn ang="0">
                  <a:pos x="0" y="408"/>
                </a:cxn>
                <a:cxn ang="0">
                  <a:pos x="181" y="408"/>
                </a:cxn>
                <a:cxn ang="0">
                  <a:pos x="816" y="635"/>
                </a:cxn>
              </a:cxnLst>
              <a:rect l="0" t="0" r="r" b="b"/>
              <a:pathLst>
                <a:path w="816" h="635">
                  <a:moveTo>
                    <a:pt x="816" y="0"/>
                  </a:moveTo>
                  <a:lnTo>
                    <a:pt x="181" y="317"/>
                  </a:lnTo>
                  <a:lnTo>
                    <a:pt x="0" y="317"/>
                  </a:lnTo>
                  <a:lnTo>
                    <a:pt x="0" y="408"/>
                  </a:lnTo>
                  <a:lnTo>
                    <a:pt x="181" y="408"/>
                  </a:lnTo>
                  <a:lnTo>
                    <a:pt x="816" y="635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04664"/>
            <a:ext cx="7772400" cy="720080"/>
          </a:xfrm>
        </p:spPr>
        <p:txBody>
          <a:bodyPr/>
          <a:lstStyle/>
          <a:p>
            <a:r>
              <a:rPr lang="en-US" dirty="0" smtClean="0"/>
              <a:t>Learning goals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268760"/>
            <a:ext cx="8134672" cy="4827240"/>
          </a:xfrm>
        </p:spPr>
        <p:txBody>
          <a:bodyPr/>
          <a:lstStyle/>
          <a:p>
            <a:r>
              <a:rPr lang="en-US" sz="2000" dirty="0" smtClean="0"/>
              <a:t>Describe far field functions in E- and H-plane of different horns with rectangular aperture (and why they have certain shape):</a:t>
            </a:r>
          </a:p>
          <a:p>
            <a:pPr lvl="1"/>
            <a:r>
              <a:rPr lang="en-US" sz="1800" dirty="0" smtClean="0"/>
              <a:t>E-plane sectorial, H-plane sectorial, pyramidal, corrugated E-plane walls</a:t>
            </a:r>
          </a:p>
          <a:p>
            <a:r>
              <a:rPr lang="en-US" sz="2000" dirty="0" smtClean="0"/>
              <a:t>Describe far field function in E-plane, H-plane and 45 </a:t>
            </a:r>
            <a:r>
              <a:rPr lang="en-US" sz="2000" dirty="0" err="1" smtClean="0"/>
              <a:t>deg</a:t>
            </a:r>
            <a:r>
              <a:rPr lang="en-US" sz="2000" dirty="0" smtClean="0"/>
              <a:t> plane of different horns with circular aperture </a:t>
            </a:r>
            <a:r>
              <a:rPr lang="en-US" sz="2000" dirty="0"/>
              <a:t>(and why they have certain shape)</a:t>
            </a:r>
            <a:r>
              <a:rPr lang="en-US" sz="2000" dirty="0" smtClean="0"/>
              <a:t>:</a:t>
            </a:r>
          </a:p>
          <a:p>
            <a:pPr lvl="1"/>
            <a:r>
              <a:rPr lang="en-US" sz="1800" dirty="0" smtClean="0"/>
              <a:t>Smooth wall, corrugated wall.</a:t>
            </a:r>
          </a:p>
          <a:p>
            <a:r>
              <a:rPr lang="en-US" sz="2000" dirty="0" smtClean="0"/>
              <a:t>Describe the Gaussian beam model for corrugated conical horns</a:t>
            </a:r>
          </a:p>
          <a:p>
            <a:r>
              <a:rPr lang="en-US" sz="2000" dirty="0" smtClean="0"/>
              <a:t>After exercise: Apply Gaussian beam model to design corrugated conical horn </a:t>
            </a:r>
          </a:p>
        </p:txBody>
      </p:sp>
    </p:spTree>
    <p:extLst>
      <p:ext uri="{BB962C8B-B14F-4D97-AF65-F5344CB8AC3E}">
        <p14:creationId xmlns:p14="http://schemas.microsoft.com/office/powerpoint/2010/main" val="636605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Text Box 2"/>
          <p:cNvSpPr txBox="1">
            <a:spLocks noChangeArrowheads="1"/>
          </p:cNvSpPr>
          <p:nvPr/>
        </p:nvSpPr>
        <p:spPr bwMode="auto">
          <a:xfrm>
            <a:off x="457200" y="2057400"/>
            <a:ext cx="317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sv-SE" altLang="sv-SE"/>
              <a:t>Radiation field function:</a:t>
            </a:r>
          </a:p>
        </p:txBody>
      </p:sp>
      <p:pic>
        <p:nvPicPr>
          <p:cNvPr id="4301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2667000"/>
            <a:ext cx="7921625" cy="49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3012" name="Text Box 4"/>
          <p:cNvSpPr txBox="1">
            <a:spLocks noChangeArrowheads="1"/>
          </p:cNvSpPr>
          <p:nvPr/>
        </p:nvSpPr>
        <p:spPr bwMode="auto">
          <a:xfrm>
            <a:off x="457200" y="3276600"/>
            <a:ext cx="7254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sv-SE" altLang="sv-SE"/>
              <a:t>with</a:t>
            </a:r>
          </a:p>
        </p:txBody>
      </p:sp>
      <p:pic>
        <p:nvPicPr>
          <p:cNvPr id="43013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0" y="3657600"/>
            <a:ext cx="5970588" cy="1163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3015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5800" y="4495800"/>
            <a:ext cx="5988050" cy="1163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3023" name="Rectangle 1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Smooth conical horn: </a:t>
            </a:r>
            <a:br>
              <a:rPr lang="en-US" dirty="0"/>
            </a:br>
            <a:r>
              <a:rPr lang="en-US" dirty="0" smtClean="0"/>
              <a:t>Far </a:t>
            </a:r>
            <a:r>
              <a:rPr lang="en-US" dirty="0"/>
              <a:t>field function</a:t>
            </a:r>
          </a:p>
        </p:txBody>
      </p:sp>
      <p:grpSp>
        <p:nvGrpSpPr>
          <p:cNvPr id="43024" name="Group 16"/>
          <p:cNvGrpSpPr>
            <a:grpSpLocks/>
          </p:cNvGrpSpPr>
          <p:nvPr/>
        </p:nvGrpSpPr>
        <p:grpSpPr bwMode="auto">
          <a:xfrm>
            <a:off x="6804025" y="5084763"/>
            <a:ext cx="1511300" cy="1008062"/>
            <a:chOff x="4468" y="1888"/>
            <a:chExt cx="952" cy="635"/>
          </a:xfrm>
        </p:grpSpPr>
        <p:sp>
          <p:nvSpPr>
            <p:cNvPr id="43025" name="Oval 17"/>
            <p:cNvSpPr>
              <a:spLocks noChangeArrowheads="1"/>
            </p:cNvSpPr>
            <p:nvPr/>
          </p:nvSpPr>
          <p:spPr bwMode="auto">
            <a:xfrm>
              <a:off x="5193" y="1888"/>
              <a:ext cx="227" cy="635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3026" name="Freeform 18"/>
            <p:cNvSpPr>
              <a:spLocks/>
            </p:cNvSpPr>
            <p:nvPr/>
          </p:nvSpPr>
          <p:spPr bwMode="auto">
            <a:xfrm>
              <a:off x="4468" y="1888"/>
              <a:ext cx="816" cy="635"/>
            </a:xfrm>
            <a:custGeom>
              <a:avLst/>
              <a:gdLst/>
              <a:ahLst/>
              <a:cxnLst>
                <a:cxn ang="0">
                  <a:pos x="816" y="0"/>
                </a:cxn>
                <a:cxn ang="0">
                  <a:pos x="181" y="317"/>
                </a:cxn>
                <a:cxn ang="0">
                  <a:pos x="0" y="317"/>
                </a:cxn>
                <a:cxn ang="0">
                  <a:pos x="0" y="408"/>
                </a:cxn>
                <a:cxn ang="0">
                  <a:pos x="181" y="408"/>
                </a:cxn>
                <a:cxn ang="0">
                  <a:pos x="816" y="635"/>
                </a:cxn>
              </a:cxnLst>
              <a:rect l="0" t="0" r="r" b="b"/>
              <a:pathLst>
                <a:path w="816" h="635">
                  <a:moveTo>
                    <a:pt x="816" y="0"/>
                  </a:moveTo>
                  <a:lnTo>
                    <a:pt x="181" y="317"/>
                  </a:lnTo>
                  <a:lnTo>
                    <a:pt x="0" y="317"/>
                  </a:lnTo>
                  <a:lnTo>
                    <a:pt x="0" y="408"/>
                  </a:lnTo>
                  <a:lnTo>
                    <a:pt x="181" y="408"/>
                  </a:lnTo>
                  <a:lnTo>
                    <a:pt x="816" y="635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0"/>
            <a:ext cx="7772400" cy="914400"/>
          </a:xfrm>
        </p:spPr>
        <p:txBody>
          <a:bodyPr/>
          <a:lstStyle/>
          <a:p>
            <a:r>
              <a:rPr lang="en-US" sz="2800" dirty="0"/>
              <a:t>Smooth conical horn: 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>Universal </a:t>
            </a:r>
            <a:r>
              <a:rPr lang="en-US" sz="2800" dirty="0"/>
              <a:t>radiation </a:t>
            </a:r>
            <a:r>
              <a:rPr lang="en-US" sz="2800" dirty="0" smtClean="0"/>
              <a:t>pattern in 45° plane</a:t>
            </a:r>
            <a:endParaRPr lang="en-US" dirty="0"/>
          </a:p>
        </p:txBody>
      </p:sp>
      <p:pic>
        <p:nvPicPr>
          <p:cNvPr id="80899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23850" y="908050"/>
            <a:ext cx="8229600" cy="5478463"/>
          </a:xfrm>
        </p:spPr>
      </p:pic>
      <p:sp>
        <p:nvSpPr>
          <p:cNvPr id="80903" name="Text Box 7"/>
          <p:cNvSpPr txBox="1">
            <a:spLocks noChangeArrowheads="1"/>
          </p:cNvSpPr>
          <p:nvPr/>
        </p:nvSpPr>
        <p:spPr bwMode="auto">
          <a:xfrm>
            <a:off x="6096000" y="6248400"/>
            <a:ext cx="1563688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600">
                <a:latin typeface="Times New Roman" charset="0"/>
              </a:rPr>
              <a:t>E- and H-planes:</a:t>
            </a:r>
            <a:endParaRPr lang="en-US">
              <a:latin typeface="Times New Roman" charset="0"/>
            </a:endParaRPr>
          </a:p>
        </p:txBody>
      </p:sp>
      <p:grpSp>
        <p:nvGrpSpPr>
          <p:cNvPr id="80904" name="Group 8"/>
          <p:cNvGrpSpPr>
            <a:grpSpLocks/>
          </p:cNvGrpSpPr>
          <p:nvPr/>
        </p:nvGrpSpPr>
        <p:grpSpPr bwMode="auto">
          <a:xfrm>
            <a:off x="5076825" y="1557338"/>
            <a:ext cx="1511300" cy="1008062"/>
            <a:chOff x="4468" y="1888"/>
            <a:chExt cx="952" cy="635"/>
          </a:xfrm>
        </p:grpSpPr>
        <p:sp>
          <p:nvSpPr>
            <p:cNvPr id="80905" name="Oval 9"/>
            <p:cNvSpPr>
              <a:spLocks noChangeArrowheads="1"/>
            </p:cNvSpPr>
            <p:nvPr/>
          </p:nvSpPr>
          <p:spPr bwMode="auto">
            <a:xfrm>
              <a:off x="5193" y="1888"/>
              <a:ext cx="227" cy="635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0906" name="Freeform 10"/>
            <p:cNvSpPr>
              <a:spLocks/>
            </p:cNvSpPr>
            <p:nvPr/>
          </p:nvSpPr>
          <p:spPr bwMode="auto">
            <a:xfrm>
              <a:off x="4468" y="1888"/>
              <a:ext cx="816" cy="635"/>
            </a:xfrm>
            <a:custGeom>
              <a:avLst/>
              <a:gdLst/>
              <a:ahLst/>
              <a:cxnLst>
                <a:cxn ang="0">
                  <a:pos x="816" y="0"/>
                </a:cxn>
                <a:cxn ang="0">
                  <a:pos x="181" y="317"/>
                </a:cxn>
                <a:cxn ang="0">
                  <a:pos x="0" y="317"/>
                </a:cxn>
                <a:cxn ang="0">
                  <a:pos x="0" y="408"/>
                </a:cxn>
                <a:cxn ang="0">
                  <a:pos x="181" y="408"/>
                </a:cxn>
                <a:cxn ang="0">
                  <a:pos x="816" y="635"/>
                </a:cxn>
              </a:cxnLst>
              <a:rect l="0" t="0" r="r" b="b"/>
              <a:pathLst>
                <a:path w="816" h="635">
                  <a:moveTo>
                    <a:pt x="816" y="0"/>
                  </a:moveTo>
                  <a:lnTo>
                    <a:pt x="181" y="317"/>
                  </a:lnTo>
                  <a:lnTo>
                    <a:pt x="0" y="317"/>
                  </a:lnTo>
                  <a:lnTo>
                    <a:pt x="0" y="408"/>
                  </a:lnTo>
                  <a:lnTo>
                    <a:pt x="181" y="408"/>
                  </a:lnTo>
                  <a:lnTo>
                    <a:pt x="816" y="635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ChangeArrowheads="1"/>
          </p:cNvSpPr>
          <p:nvPr>
            <p:ph type="title"/>
          </p:nvPr>
        </p:nvSpPr>
        <p:spPr>
          <a:xfrm>
            <a:off x="27023" y="0"/>
            <a:ext cx="9089954" cy="914400"/>
          </a:xfrm>
        </p:spPr>
        <p:txBody>
          <a:bodyPr/>
          <a:lstStyle/>
          <a:p>
            <a:r>
              <a:rPr lang="en-US" sz="2800" dirty="0"/>
              <a:t>Smooth conical horn</a:t>
            </a:r>
            <a:r>
              <a:rPr lang="en-US" sz="2800" dirty="0" smtClean="0"/>
              <a:t>: Co- and </a:t>
            </a:r>
            <a:r>
              <a:rPr lang="en-US" sz="2800" dirty="0" err="1" smtClean="0"/>
              <a:t>crosspolar</a:t>
            </a:r>
            <a:r>
              <a:rPr lang="en-US" sz="2800" dirty="0" smtClean="0"/>
              <a:t> contour plots</a:t>
            </a:r>
            <a:br>
              <a:rPr lang="en-US" sz="2800" dirty="0" smtClean="0"/>
            </a:br>
            <a:r>
              <a:rPr lang="en-US" sz="2800" dirty="0" smtClean="0"/>
              <a:t>for max phase error = 90°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1720" y="836712"/>
            <a:ext cx="6336704" cy="302677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/>
          <a:srcRect t="1053"/>
          <a:stretch/>
        </p:blipFill>
        <p:spPr>
          <a:xfrm>
            <a:off x="1907704" y="3890872"/>
            <a:ext cx="6480720" cy="296712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51520" y="1556792"/>
            <a:ext cx="1512168" cy="41549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Aperture fields:</a:t>
            </a:r>
          </a:p>
          <a:p>
            <a:endParaRPr lang="en-US" dirty="0">
              <a:solidFill>
                <a:srgbClr val="FF0000"/>
              </a:solidFill>
            </a:endParaRPr>
          </a:p>
          <a:p>
            <a:endParaRPr lang="en-US" dirty="0" smtClean="0">
              <a:solidFill>
                <a:srgbClr val="FF0000"/>
              </a:solidFill>
            </a:endParaRPr>
          </a:p>
          <a:p>
            <a:endParaRPr lang="en-US" dirty="0">
              <a:solidFill>
                <a:srgbClr val="FF0000"/>
              </a:solidFill>
            </a:endParaRPr>
          </a:p>
          <a:p>
            <a:endParaRPr lang="en-US" dirty="0" smtClean="0">
              <a:solidFill>
                <a:srgbClr val="FF0000"/>
              </a:solidFill>
            </a:endParaRPr>
          </a:p>
          <a:p>
            <a:endParaRPr lang="en-US" dirty="0" smtClean="0">
              <a:solidFill>
                <a:srgbClr val="FF0000"/>
              </a:solidFill>
            </a:endParaRPr>
          </a:p>
          <a:p>
            <a:endParaRPr lang="en-US" dirty="0">
              <a:solidFill>
                <a:srgbClr val="FF0000"/>
              </a:solidFill>
            </a:endParaRPr>
          </a:p>
          <a:p>
            <a:endParaRPr lang="en-US" dirty="0">
              <a:solidFill>
                <a:srgbClr val="FF0000"/>
              </a:solidFill>
            </a:endParaRPr>
          </a:p>
          <a:p>
            <a:r>
              <a:rPr lang="en-US" dirty="0" smtClean="0">
                <a:solidFill>
                  <a:srgbClr val="FF0000"/>
                </a:solidFill>
              </a:rPr>
              <a:t>Far fields:</a:t>
            </a:r>
            <a:endParaRPr lang="en-US" dirty="0">
              <a:solidFill>
                <a:srgbClr val="FF0000"/>
              </a:solidFill>
            </a:endParaRPr>
          </a:p>
          <a:p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415415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980728"/>
            <a:ext cx="7772400" cy="1683618"/>
          </a:xfrm>
        </p:spPr>
        <p:txBody>
          <a:bodyPr/>
          <a:lstStyle/>
          <a:p>
            <a:r>
              <a:rPr lang="en-US" sz="4000" dirty="0"/>
              <a:t>Corrugated horns and surface</a:t>
            </a:r>
            <a:br>
              <a:rPr lang="en-US" sz="4000" dirty="0"/>
            </a:br>
            <a:r>
              <a:rPr lang="en-US" sz="3200" dirty="0"/>
              <a:t>Corrugations are used to improve E-plane performance and 45 </a:t>
            </a:r>
            <a:r>
              <a:rPr lang="en-US" sz="3200" dirty="0" err="1"/>
              <a:t>deg</a:t>
            </a:r>
            <a:r>
              <a:rPr lang="en-US" sz="3200" dirty="0"/>
              <a:t> cross polarization</a:t>
            </a:r>
          </a:p>
        </p:txBody>
      </p:sp>
      <p:pic>
        <p:nvPicPr>
          <p:cNvPr id="3" name="Picture 2" descr="Yingsfee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3284984"/>
            <a:ext cx="2792338" cy="2623719"/>
          </a:xfrm>
          <a:prstGeom prst="rect">
            <a:avLst/>
          </a:prstGeom>
          <a:noFill/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6529523">
            <a:off x="5319259" y="3508650"/>
            <a:ext cx="2490882" cy="240644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7" name="Rectangle 3"/>
          <p:cNvSpPr>
            <a:spLocks noGrp="1" noChangeArrowheads="1"/>
          </p:cNvSpPr>
          <p:nvPr>
            <p:ph type="title"/>
          </p:nvPr>
        </p:nvSpPr>
        <p:spPr>
          <a:xfrm>
            <a:off x="685800" y="0"/>
            <a:ext cx="7772400" cy="1628800"/>
          </a:xfrm>
        </p:spPr>
        <p:txBody>
          <a:bodyPr/>
          <a:lstStyle/>
          <a:p>
            <a:r>
              <a:rPr lang="en-US" sz="2800" dirty="0" smtClean="0"/>
              <a:t>Universal E-plane radiation patterns</a:t>
            </a:r>
            <a:br>
              <a:rPr lang="en-US" sz="2800" dirty="0" smtClean="0"/>
            </a:br>
            <a:r>
              <a:rPr lang="en-US" sz="2800" dirty="0" smtClean="0"/>
              <a:t>for pyramidal horns with and without corrugations</a:t>
            </a:r>
            <a:endParaRPr lang="en-US" dirty="0"/>
          </a:p>
        </p:txBody>
      </p:sp>
      <p:pic>
        <p:nvPicPr>
          <p:cNvPr id="67588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79512" y="3601418"/>
            <a:ext cx="4392488" cy="2923926"/>
          </a:xfrm>
        </p:spPr>
      </p:pic>
      <p:sp>
        <p:nvSpPr>
          <p:cNvPr id="2" name="TextBox 1"/>
          <p:cNvSpPr txBox="1"/>
          <p:nvPr/>
        </p:nvSpPr>
        <p:spPr>
          <a:xfrm>
            <a:off x="827584" y="2745148"/>
            <a:ext cx="338100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>
                <a:solidFill>
                  <a:srgbClr val="FF0000"/>
                </a:solidFill>
              </a:rPr>
              <a:t>Without corrugations</a:t>
            </a:r>
          </a:p>
          <a:p>
            <a:pPr algn="ctr"/>
            <a:r>
              <a:rPr lang="en-US" dirty="0" smtClean="0">
                <a:solidFill>
                  <a:srgbClr val="FF0000"/>
                </a:solidFill>
              </a:rPr>
              <a:t>“</a:t>
            </a:r>
            <a:r>
              <a:rPr lang="en-US" dirty="0" err="1" smtClean="0">
                <a:solidFill>
                  <a:srgbClr val="FF0000"/>
                </a:solidFill>
              </a:rPr>
              <a:t>uggly</a:t>
            </a:r>
            <a:r>
              <a:rPr lang="en-US" dirty="0" smtClean="0">
                <a:solidFill>
                  <a:srgbClr val="FF0000"/>
                </a:solidFill>
              </a:rPr>
              <a:t>” radiation patterns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9" name="Picture 8"/>
          <p:cNvPicPr>
            <a:picLocks noChangeAspect="1" noChangeArrowheads="1"/>
          </p:cNvPicPr>
          <p:nvPr/>
        </p:nvPicPr>
        <p:blipFill>
          <a:blip r:embed="rId3" cstate="print"/>
          <a:srcRect l="57219" t="11513" r="20413" b="19916"/>
          <a:stretch>
            <a:fillRect/>
          </a:stretch>
        </p:blipFill>
        <p:spPr bwMode="auto">
          <a:xfrm>
            <a:off x="1331640" y="1376996"/>
            <a:ext cx="2199563" cy="1466375"/>
          </a:xfrm>
          <a:prstGeom prst="rect">
            <a:avLst/>
          </a:prstGeom>
          <a:noFill/>
        </p:spPr>
      </p:pic>
      <p:grpSp>
        <p:nvGrpSpPr>
          <p:cNvPr id="11" name="Group 10"/>
          <p:cNvGrpSpPr/>
          <p:nvPr/>
        </p:nvGrpSpPr>
        <p:grpSpPr>
          <a:xfrm>
            <a:off x="4572000" y="1268760"/>
            <a:ext cx="4464496" cy="5256584"/>
            <a:chOff x="179512" y="1268760"/>
            <a:chExt cx="4464496" cy="5256584"/>
          </a:xfrm>
        </p:grpSpPr>
        <p:pic>
          <p:nvPicPr>
            <p:cNvPr id="12" name="Picture 3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79512" y="3553528"/>
              <a:ext cx="4464496" cy="29718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3" name="TextBox 12"/>
            <p:cNvSpPr txBox="1"/>
            <p:nvPr/>
          </p:nvSpPr>
          <p:spPr>
            <a:xfrm>
              <a:off x="1043608" y="2708920"/>
              <a:ext cx="2987717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dirty="0" smtClean="0">
                  <a:solidFill>
                    <a:srgbClr val="FF0000"/>
                  </a:solidFill>
                </a:rPr>
                <a:t>With corrugations</a:t>
              </a:r>
            </a:p>
            <a:p>
              <a:pPr algn="ctr"/>
              <a:r>
                <a:rPr lang="en-US" dirty="0" smtClean="0">
                  <a:solidFill>
                    <a:srgbClr val="FF0000"/>
                  </a:solidFill>
                </a:rPr>
                <a:t>Nice radiation patterns</a:t>
              </a:r>
              <a:endParaRPr lang="en-US" dirty="0">
                <a:solidFill>
                  <a:srgbClr val="FF0000"/>
                </a:solidFill>
              </a:endParaRPr>
            </a:p>
          </p:txBody>
        </p:sp>
        <p:pic>
          <p:nvPicPr>
            <p:cNvPr id="14" name="Picture 4"/>
            <p:cNvPicPr>
              <a:picLocks noChangeAspect="1" noChangeArrowheads="1"/>
            </p:cNvPicPr>
            <p:nvPr/>
          </p:nvPicPr>
          <p:blipFill rotWithShape="1">
            <a:blip r:embed="rId5" cstate="print"/>
            <a:srcRect r="36958" b="36887"/>
            <a:stretch/>
          </p:blipFill>
          <p:spPr bwMode="auto">
            <a:xfrm>
              <a:off x="1403648" y="1268760"/>
              <a:ext cx="2304256" cy="13427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  <p:extLst>
      <p:ext uri="{BB962C8B-B14F-4D97-AF65-F5344CB8AC3E}">
        <p14:creationId xmlns:p14="http://schemas.microsoft.com/office/powerpoint/2010/main" val="382085779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466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28600"/>
            <a:ext cx="7848600" cy="1752600"/>
          </a:xfrm>
        </p:spPr>
        <p:txBody>
          <a:bodyPr/>
          <a:lstStyle/>
          <a:p>
            <a:r>
              <a:rPr lang="en-US">
                <a:solidFill>
                  <a:srgbClr val="6699FF"/>
                </a:solidFill>
              </a:rPr>
              <a:t>PEC</a:t>
            </a:r>
            <a:r>
              <a:rPr lang="en-US"/>
              <a:t>/</a:t>
            </a:r>
            <a:r>
              <a:rPr lang="en-US">
                <a:solidFill>
                  <a:srgbClr val="FFCC00"/>
                </a:solidFill>
              </a:rPr>
              <a:t>PMC</a:t>
            </a:r>
            <a:r>
              <a:rPr lang="en-US"/>
              <a:t> strip model of ideal soft and hard surfaces</a:t>
            </a:r>
            <a:endParaRPr lang="en-US" sz="2800"/>
          </a:p>
        </p:txBody>
      </p:sp>
      <p:sp>
        <p:nvSpPr>
          <p:cNvPr id="19046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81000" y="2286000"/>
            <a:ext cx="4114800" cy="4114800"/>
          </a:xfrm>
        </p:spPr>
        <p:txBody>
          <a:bodyPr/>
          <a:lstStyle/>
          <a:p>
            <a:r>
              <a:rPr lang="en-US" sz="3600"/>
              <a:t>Ideal soft surface</a:t>
            </a:r>
            <a:br>
              <a:rPr lang="en-US" sz="3600"/>
            </a:br>
            <a:r>
              <a:rPr lang="en-US" sz="3600"/>
              <a:t>=  </a:t>
            </a:r>
            <a:r>
              <a:rPr lang="en-US" sz="3600" b="1">
                <a:solidFill>
                  <a:schemeClr val="tx2"/>
                </a:solidFill>
              </a:rPr>
              <a:t>STOP</a:t>
            </a:r>
            <a:r>
              <a:rPr lang="en-US" sz="3600"/>
              <a:t> surface</a:t>
            </a:r>
          </a:p>
        </p:txBody>
      </p:sp>
      <p:sp>
        <p:nvSpPr>
          <p:cNvPr id="190468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4648200" y="2286000"/>
            <a:ext cx="4114800" cy="4114800"/>
          </a:xfrm>
          <a:ln/>
        </p:spPr>
        <p:txBody>
          <a:bodyPr/>
          <a:lstStyle/>
          <a:p>
            <a:r>
              <a:rPr lang="en-US" sz="3600"/>
              <a:t>Ideal hard surface</a:t>
            </a:r>
            <a:br>
              <a:rPr lang="en-US" sz="3600"/>
            </a:br>
            <a:r>
              <a:rPr lang="en-US" sz="3600"/>
              <a:t>=  </a:t>
            </a:r>
            <a:r>
              <a:rPr lang="en-US" sz="3600" b="1">
                <a:solidFill>
                  <a:srgbClr val="009900"/>
                </a:solidFill>
              </a:rPr>
              <a:t>GO</a:t>
            </a:r>
            <a:r>
              <a:rPr lang="en-US" sz="3600"/>
              <a:t> surface</a:t>
            </a:r>
          </a:p>
        </p:txBody>
      </p:sp>
      <p:grpSp>
        <p:nvGrpSpPr>
          <p:cNvPr id="190469" name="Group 5"/>
          <p:cNvGrpSpPr>
            <a:grpSpLocks/>
          </p:cNvGrpSpPr>
          <p:nvPr/>
        </p:nvGrpSpPr>
        <p:grpSpPr bwMode="auto">
          <a:xfrm>
            <a:off x="539750" y="4446588"/>
            <a:ext cx="3529013" cy="1152525"/>
            <a:chOff x="385" y="2432"/>
            <a:chExt cx="2223" cy="726"/>
          </a:xfrm>
        </p:grpSpPr>
        <p:sp>
          <p:nvSpPr>
            <p:cNvPr id="190470" name="AutoShape 6"/>
            <p:cNvSpPr>
              <a:spLocks noChangeArrowheads="1"/>
            </p:cNvSpPr>
            <p:nvPr/>
          </p:nvSpPr>
          <p:spPr bwMode="auto">
            <a:xfrm>
              <a:off x="385" y="2432"/>
              <a:ext cx="2223" cy="726"/>
            </a:xfrm>
            <a:prstGeom prst="cube">
              <a:avLst>
                <a:gd name="adj" fmla="val 100000"/>
              </a:avLst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90471" name="AutoShape 7"/>
            <p:cNvSpPr>
              <a:spLocks noChangeArrowheads="1"/>
            </p:cNvSpPr>
            <p:nvPr/>
          </p:nvSpPr>
          <p:spPr bwMode="auto">
            <a:xfrm>
              <a:off x="1746" y="2432"/>
              <a:ext cx="862" cy="725"/>
            </a:xfrm>
            <a:prstGeom prst="parallelogram">
              <a:avLst>
                <a:gd name="adj" fmla="val 102697"/>
              </a:avLst>
            </a:prstGeom>
            <a:solidFill>
              <a:srgbClr val="3399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1" hangingPunct="1"/>
              <a:endParaRPr lang="en-US">
                <a:solidFill>
                  <a:srgbClr val="3399FF"/>
                </a:solidFill>
                <a:latin typeface="Times New Roman" charset="0"/>
              </a:endParaRPr>
            </a:p>
          </p:txBody>
        </p:sp>
        <p:sp>
          <p:nvSpPr>
            <p:cNvPr id="190472" name="AutoShape 8"/>
            <p:cNvSpPr>
              <a:spLocks noChangeArrowheads="1"/>
            </p:cNvSpPr>
            <p:nvPr/>
          </p:nvSpPr>
          <p:spPr bwMode="auto">
            <a:xfrm>
              <a:off x="1066" y="2432"/>
              <a:ext cx="862" cy="725"/>
            </a:xfrm>
            <a:prstGeom prst="parallelogram">
              <a:avLst>
                <a:gd name="adj" fmla="val 102697"/>
              </a:avLst>
            </a:prstGeom>
            <a:solidFill>
              <a:srgbClr val="3399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1" hangingPunct="1"/>
              <a:endParaRPr lang="en-US">
                <a:solidFill>
                  <a:srgbClr val="3399FF"/>
                </a:solidFill>
                <a:latin typeface="Times New Roman" charset="0"/>
              </a:endParaRPr>
            </a:p>
          </p:txBody>
        </p:sp>
        <p:sp>
          <p:nvSpPr>
            <p:cNvPr id="190473" name="AutoShape 9"/>
            <p:cNvSpPr>
              <a:spLocks noChangeArrowheads="1"/>
            </p:cNvSpPr>
            <p:nvPr/>
          </p:nvSpPr>
          <p:spPr bwMode="auto">
            <a:xfrm>
              <a:off x="839" y="2433"/>
              <a:ext cx="862" cy="725"/>
            </a:xfrm>
            <a:prstGeom prst="parallelogram">
              <a:avLst>
                <a:gd name="adj" fmla="val 102697"/>
              </a:avLst>
            </a:prstGeom>
            <a:solidFill>
              <a:srgbClr val="3399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1" hangingPunct="1"/>
              <a:endParaRPr lang="en-US">
                <a:solidFill>
                  <a:srgbClr val="3399FF"/>
                </a:solidFill>
                <a:latin typeface="Times New Roman" charset="0"/>
              </a:endParaRPr>
            </a:p>
          </p:txBody>
        </p:sp>
        <p:sp>
          <p:nvSpPr>
            <p:cNvPr id="190474" name="AutoShape 10"/>
            <p:cNvSpPr>
              <a:spLocks noChangeArrowheads="1"/>
            </p:cNvSpPr>
            <p:nvPr/>
          </p:nvSpPr>
          <p:spPr bwMode="auto">
            <a:xfrm>
              <a:off x="612" y="2432"/>
              <a:ext cx="862" cy="725"/>
            </a:xfrm>
            <a:prstGeom prst="parallelogram">
              <a:avLst>
                <a:gd name="adj" fmla="val 102697"/>
              </a:avLst>
            </a:prstGeom>
            <a:solidFill>
              <a:srgbClr val="3399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1" hangingPunct="1"/>
              <a:endParaRPr lang="en-US">
                <a:solidFill>
                  <a:srgbClr val="3399FF"/>
                </a:solidFill>
                <a:latin typeface="Times New Roman" charset="0"/>
              </a:endParaRPr>
            </a:p>
          </p:txBody>
        </p:sp>
        <p:sp>
          <p:nvSpPr>
            <p:cNvPr id="190475" name="AutoShape 11"/>
            <p:cNvSpPr>
              <a:spLocks noChangeArrowheads="1"/>
            </p:cNvSpPr>
            <p:nvPr/>
          </p:nvSpPr>
          <p:spPr bwMode="auto">
            <a:xfrm>
              <a:off x="385" y="2433"/>
              <a:ext cx="862" cy="725"/>
            </a:xfrm>
            <a:prstGeom prst="parallelogram">
              <a:avLst>
                <a:gd name="adj" fmla="val 102697"/>
              </a:avLst>
            </a:prstGeom>
            <a:solidFill>
              <a:srgbClr val="3399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1" hangingPunct="1"/>
              <a:endParaRPr lang="en-US">
                <a:solidFill>
                  <a:srgbClr val="3399FF"/>
                </a:solidFill>
                <a:latin typeface="Times New Roman" charset="0"/>
              </a:endParaRPr>
            </a:p>
          </p:txBody>
        </p:sp>
        <p:sp>
          <p:nvSpPr>
            <p:cNvPr id="190476" name="AutoShape 12"/>
            <p:cNvSpPr>
              <a:spLocks noChangeArrowheads="1"/>
            </p:cNvSpPr>
            <p:nvPr/>
          </p:nvSpPr>
          <p:spPr bwMode="auto">
            <a:xfrm>
              <a:off x="1293" y="2432"/>
              <a:ext cx="862" cy="725"/>
            </a:xfrm>
            <a:prstGeom prst="parallelogram">
              <a:avLst>
                <a:gd name="adj" fmla="val 102697"/>
              </a:avLst>
            </a:prstGeom>
            <a:solidFill>
              <a:srgbClr val="3399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1" hangingPunct="1"/>
              <a:endParaRPr lang="en-US">
                <a:solidFill>
                  <a:srgbClr val="3399FF"/>
                </a:solidFill>
                <a:latin typeface="Times New Roman" charset="0"/>
              </a:endParaRPr>
            </a:p>
          </p:txBody>
        </p:sp>
        <p:sp>
          <p:nvSpPr>
            <p:cNvPr id="190477" name="AutoShape 13"/>
            <p:cNvSpPr>
              <a:spLocks noChangeArrowheads="1"/>
            </p:cNvSpPr>
            <p:nvPr/>
          </p:nvSpPr>
          <p:spPr bwMode="auto">
            <a:xfrm>
              <a:off x="1519" y="2432"/>
              <a:ext cx="862" cy="725"/>
            </a:xfrm>
            <a:prstGeom prst="parallelogram">
              <a:avLst>
                <a:gd name="adj" fmla="val 102697"/>
              </a:avLst>
            </a:prstGeom>
            <a:solidFill>
              <a:srgbClr val="3399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1" hangingPunct="1"/>
              <a:endParaRPr lang="en-US">
                <a:solidFill>
                  <a:srgbClr val="3399FF"/>
                </a:solidFill>
                <a:latin typeface="Times New Roman" charset="0"/>
              </a:endParaRPr>
            </a:p>
          </p:txBody>
        </p:sp>
        <p:grpSp>
          <p:nvGrpSpPr>
            <p:cNvPr id="190478" name="Group 14"/>
            <p:cNvGrpSpPr>
              <a:grpSpLocks/>
            </p:cNvGrpSpPr>
            <p:nvPr/>
          </p:nvGrpSpPr>
          <p:grpSpPr bwMode="auto">
            <a:xfrm>
              <a:off x="793" y="2637"/>
              <a:ext cx="1489" cy="203"/>
              <a:chOff x="1066" y="817"/>
              <a:chExt cx="1470" cy="144"/>
            </a:xfrm>
          </p:grpSpPr>
          <p:grpSp>
            <p:nvGrpSpPr>
              <p:cNvPr id="190479" name="Group 15"/>
              <p:cNvGrpSpPr>
                <a:grpSpLocks/>
              </p:cNvGrpSpPr>
              <p:nvPr/>
            </p:nvGrpSpPr>
            <p:grpSpPr bwMode="auto">
              <a:xfrm>
                <a:off x="1066" y="817"/>
                <a:ext cx="1284" cy="144"/>
                <a:chOff x="2142" y="2339"/>
                <a:chExt cx="2232" cy="368"/>
              </a:xfrm>
            </p:grpSpPr>
            <p:sp>
              <p:nvSpPr>
                <p:cNvPr id="190480" name="Freeform 16"/>
                <p:cNvSpPr>
                  <a:spLocks/>
                </p:cNvSpPr>
                <p:nvPr/>
              </p:nvSpPr>
              <p:spPr bwMode="auto">
                <a:xfrm>
                  <a:off x="2142" y="2345"/>
                  <a:ext cx="381" cy="359"/>
                </a:xfrm>
                <a:custGeom>
                  <a:avLst/>
                  <a:gdLst/>
                  <a:ahLst/>
                  <a:cxnLst>
                    <a:cxn ang="0">
                      <a:pos x="0" y="214"/>
                    </a:cxn>
                    <a:cxn ang="0">
                      <a:pos x="66" y="31"/>
                    </a:cxn>
                    <a:cxn ang="0">
                      <a:pos x="126" y="31"/>
                    </a:cxn>
                    <a:cxn ang="0">
                      <a:pos x="189" y="217"/>
                    </a:cxn>
                    <a:cxn ang="0">
                      <a:pos x="222" y="322"/>
                    </a:cxn>
                    <a:cxn ang="0">
                      <a:pos x="267" y="358"/>
                    </a:cxn>
                    <a:cxn ang="0">
                      <a:pos x="321" y="328"/>
                    </a:cxn>
                    <a:cxn ang="0">
                      <a:pos x="381" y="175"/>
                    </a:cxn>
                  </a:cxnLst>
                  <a:rect l="0" t="0" r="r" b="b"/>
                  <a:pathLst>
                    <a:path w="381" h="359">
                      <a:moveTo>
                        <a:pt x="0" y="214"/>
                      </a:moveTo>
                      <a:cubicBezTo>
                        <a:pt x="22" y="137"/>
                        <a:pt x="45" y="61"/>
                        <a:pt x="66" y="31"/>
                      </a:cubicBezTo>
                      <a:cubicBezTo>
                        <a:pt x="87" y="1"/>
                        <a:pt x="106" y="0"/>
                        <a:pt x="126" y="31"/>
                      </a:cubicBezTo>
                      <a:cubicBezTo>
                        <a:pt x="146" y="62"/>
                        <a:pt x="173" y="169"/>
                        <a:pt x="189" y="217"/>
                      </a:cubicBezTo>
                      <a:cubicBezTo>
                        <a:pt x="205" y="265"/>
                        <a:pt x="209" y="299"/>
                        <a:pt x="222" y="322"/>
                      </a:cubicBezTo>
                      <a:cubicBezTo>
                        <a:pt x="235" y="345"/>
                        <a:pt x="251" y="357"/>
                        <a:pt x="267" y="358"/>
                      </a:cubicBezTo>
                      <a:cubicBezTo>
                        <a:pt x="283" y="359"/>
                        <a:pt x="302" y="359"/>
                        <a:pt x="321" y="328"/>
                      </a:cubicBezTo>
                      <a:cubicBezTo>
                        <a:pt x="340" y="297"/>
                        <a:pt x="360" y="236"/>
                        <a:pt x="381" y="175"/>
                      </a:cubicBezTo>
                    </a:path>
                  </a:pathLst>
                </a:custGeom>
                <a:noFill/>
                <a:ln w="57150" cap="flat" cmpd="sng">
                  <a:solidFill>
                    <a:schemeClr val="tx2"/>
                  </a:solidFill>
                  <a:prstDash val="solid"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90481" name="Freeform 17"/>
                <p:cNvSpPr>
                  <a:spLocks/>
                </p:cNvSpPr>
                <p:nvPr/>
              </p:nvSpPr>
              <p:spPr bwMode="auto">
                <a:xfrm>
                  <a:off x="2514" y="2348"/>
                  <a:ext cx="381" cy="359"/>
                </a:xfrm>
                <a:custGeom>
                  <a:avLst/>
                  <a:gdLst/>
                  <a:ahLst/>
                  <a:cxnLst>
                    <a:cxn ang="0">
                      <a:pos x="0" y="214"/>
                    </a:cxn>
                    <a:cxn ang="0">
                      <a:pos x="66" y="31"/>
                    </a:cxn>
                    <a:cxn ang="0">
                      <a:pos x="126" y="31"/>
                    </a:cxn>
                    <a:cxn ang="0">
                      <a:pos x="189" y="217"/>
                    </a:cxn>
                    <a:cxn ang="0">
                      <a:pos x="222" y="322"/>
                    </a:cxn>
                    <a:cxn ang="0">
                      <a:pos x="267" y="358"/>
                    </a:cxn>
                    <a:cxn ang="0">
                      <a:pos x="321" y="328"/>
                    </a:cxn>
                    <a:cxn ang="0">
                      <a:pos x="381" y="175"/>
                    </a:cxn>
                  </a:cxnLst>
                  <a:rect l="0" t="0" r="r" b="b"/>
                  <a:pathLst>
                    <a:path w="381" h="359">
                      <a:moveTo>
                        <a:pt x="0" y="214"/>
                      </a:moveTo>
                      <a:cubicBezTo>
                        <a:pt x="22" y="137"/>
                        <a:pt x="45" y="61"/>
                        <a:pt x="66" y="31"/>
                      </a:cubicBezTo>
                      <a:cubicBezTo>
                        <a:pt x="87" y="1"/>
                        <a:pt x="106" y="0"/>
                        <a:pt x="126" y="31"/>
                      </a:cubicBezTo>
                      <a:cubicBezTo>
                        <a:pt x="146" y="62"/>
                        <a:pt x="173" y="169"/>
                        <a:pt x="189" y="217"/>
                      </a:cubicBezTo>
                      <a:cubicBezTo>
                        <a:pt x="205" y="265"/>
                        <a:pt x="209" y="299"/>
                        <a:pt x="222" y="322"/>
                      </a:cubicBezTo>
                      <a:cubicBezTo>
                        <a:pt x="235" y="345"/>
                        <a:pt x="251" y="357"/>
                        <a:pt x="267" y="358"/>
                      </a:cubicBezTo>
                      <a:cubicBezTo>
                        <a:pt x="283" y="359"/>
                        <a:pt x="302" y="359"/>
                        <a:pt x="321" y="328"/>
                      </a:cubicBezTo>
                      <a:cubicBezTo>
                        <a:pt x="340" y="297"/>
                        <a:pt x="360" y="236"/>
                        <a:pt x="381" y="175"/>
                      </a:cubicBezTo>
                    </a:path>
                  </a:pathLst>
                </a:custGeom>
                <a:noFill/>
                <a:ln w="57150" cap="flat" cmpd="sng">
                  <a:solidFill>
                    <a:schemeClr val="tx2"/>
                  </a:solidFill>
                  <a:prstDash val="solid"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90482" name="Freeform 18"/>
                <p:cNvSpPr>
                  <a:spLocks/>
                </p:cNvSpPr>
                <p:nvPr/>
              </p:nvSpPr>
              <p:spPr bwMode="auto">
                <a:xfrm>
                  <a:off x="2883" y="2345"/>
                  <a:ext cx="381" cy="359"/>
                </a:xfrm>
                <a:custGeom>
                  <a:avLst/>
                  <a:gdLst/>
                  <a:ahLst/>
                  <a:cxnLst>
                    <a:cxn ang="0">
                      <a:pos x="0" y="214"/>
                    </a:cxn>
                    <a:cxn ang="0">
                      <a:pos x="66" y="31"/>
                    </a:cxn>
                    <a:cxn ang="0">
                      <a:pos x="126" y="31"/>
                    </a:cxn>
                    <a:cxn ang="0">
                      <a:pos x="189" y="217"/>
                    </a:cxn>
                    <a:cxn ang="0">
                      <a:pos x="222" y="322"/>
                    </a:cxn>
                    <a:cxn ang="0">
                      <a:pos x="267" y="358"/>
                    </a:cxn>
                    <a:cxn ang="0">
                      <a:pos x="321" y="328"/>
                    </a:cxn>
                    <a:cxn ang="0">
                      <a:pos x="381" y="175"/>
                    </a:cxn>
                  </a:cxnLst>
                  <a:rect l="0" t="0" r="r" b="b"/>
                  <a:pathLst>
                    <a:path w="381" h="359">
                      <a:moveTo>
                        <a:pt x="0" y="214"/>
                      </a:moveTo>
                      <a:cubicBezTo>
                        <a:pt x="22" y="137"/>
                        <a:pt x="45" y="61"/>
                        <a:pt x="66" y="31"/>
                      </a:cubicBezTo>
                      <a:cubicBezTo>
                        <a:pt x="87" y="1"/>
                        <a:pt x="106" y="0"/>
                        <a:pt x="126" y="31"/>
                      </a:cubicBezTo>
                      <a:cubicBezTo>
                        <a:pt x="146" y="62"/>
                        <a:pt x="173" y="169"/>
                        <a:pt x="189" y="217"/>
                      </a:cubicBezTo>
                      <a:cubicBezTo>
                        <a:pt x="205" y="265"/>
                        <a:pt x="209" y="299"/>
                        <a:pt x="222" y="322"/>
                      </a:cubicBezTo>
                      <a:cubicBezTo>
                        <a:pt x="235" y="345"/>
                        <a:pt x="251" y="357"/>
                        <a:pt x="267" y="358"/>
                      </a:cubicBezTo>
                      <a:cubicBezTo>
                        <a:pt x="283" y="359"/>
                        <a:pt x="302" y="359"/>
                        <a:pt x="321" y="328"/>
                      </a:cubicBezTo>
                      <a:cubicBezTo>
                        <a:pt x="340" y="297"/>
                        <a:pt x="360" y="236"/>
                        <a:pt x="381" y="175"/>
                      </a:cubicBezTo>
                    </a:path>
                  </a:pathLst>
                </a:custGeom>
                <a:noFill/>
                <a:ln w="57150" cap="flat" cmpd="sng">
                  <a:solidFill>
                    <a:schemeClr val="tx2"/>
                  </a:solidFill>
                  <a:prstDash val="solid"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90483" name="Freeform 19"/>
                <p:cNvSpPr>
                  <a:spLocks/>
                </p:cNvSpPr>
                <p:nvPr/>
              </p:nvSpPr>
              <p:spPr bwMode="auto">
                <a:xfrm>
                  <a:off x="3252" y="2339"/>
                  <a:ext cx="381" cy="359"/>
                </a:xfrm>
                <a:custGeom>
                  <a:avLst/>
                  <a:gdLst/>
                  <a:ahLst/>
                  <a:cxnLst>
                    <a:cxn ang="0">
                      <a:pos x="0" y="214"/>
                    </a:cxn>
                    <a:cxn ang="0">
                      <a:pos x="66" y="31"/>
                    </a:cxn>
                    <a:cxn ang="0">
                      <a:pos x="126" y="31"/>
                    </a:cxn>
                    <a:cxn ang="0">
                      <a:pos x="189" y="217"/>
                    </a:cxn>
                    <a:cxn ang="0">
                      <a:pos x="222" y="322"/>
                    </a:cxn>
                    <a:cxn ang="0">
                      <a:pos x="267" y="358"/>
                    </a:cxn>
                    <a:cxn ang="0">
                      <a:pos x="321" y="328"/>
                    </a:cxn>
                    <a:cxn ang="0">
                      <a:pos x="381" y="175"/>
                    </a:cxn>
                  </a:cxnLst>
                  <a:rect l="0" t="0" r="r" b="b"/>
                  <a:pathLst>
                    <a:path w="381" h="359">
                      <a:moveTo>
                        <a:pt x="0" y="214"/>
                      </a:moveTo>
                      <a:cubicBezTo>
                        <a:pt x="22" y="137"/>
                        <a:pt x="45" y="61"/>
                        <a:pt x="66" y="31"/>
                      </a:cubicBezTo>
                      <a:cubicBezTo>
                        <a:pt x="87" y="1"/>
                        <a:pt x="106" y="0"/>
                        <a:pt x="126" y="31"/>
                      </a:cubicBezTo>
                      <a:cubicBezTo>
                        <a:pt x="146" y="62"/>
                        <a:pt x="173" y="169"/>
                        <a:pt x="189" y="217"/>
                      </a:cubicBezTo>
                      <a:cubicBezTo>
                        <a:pt x="205" y="265"/>
                        <a:pt x="209" y="299"/>
                        <a:pt x="222" y="322"/>
                      </a:cubicBezTo>
                      <a:cubicBezTo>
                        <a:pt x="235" y="345"/>
                        <a:pt x="251" y="357"/>
                        <a:pt x="267" y="358"/>
                      </a:cubicBezTo>
                      <a:cubicBezTo>
                        <a:pt x="283" y="359"/>
                        <a:pt x="302" y="359"/>
                        <a:pt x="321" y="328"/>
                      </a:cubicBezTo>
                      <a:cubicBezTo>
                        <a:pt x="340" y="297"/>
                        <a:pt x="360" y="236"/>
                        <a:pt x="381" y="175"/>
                      </a:cubicBezTo>
                    </a:path>
                  </a:pathLst>
                </a:custGeom>
                <a:noFill/>
                <a:ln w="57150" cap="flat" cmpd="sng">
                  <a:solidFill>
                    <a:schemeClr val="tx2"/>
                  </a:solidFill>
                  <a:prstDash val="solid"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90484" name="Freeform 20"/>
                <p:cNvSpPr>
                  <a:spLocks/>
                </p:cNvSpPr>
                <p:nvPr/>
              </p:nvSpPr>
              <p:spPr bwMode="auto">
                <a:xfrm>
                  <a:off x="3624" y="2342"/>
                  <a:ext cx="381" cy="359"/>
                </a:xfrm>
                <a:custGeom>
                  <a:avLst/>
                  <a:gdLst/>
                  <a:ahLst/>
                  <a:cxnLst>
                    <a:cxn ang="0">
                      <a:pos x="0" y="214"/>
                    </a:cxn>
                    <a:cxn ang="0">
                      <a:pos x="66" y="31"/>
                    </a:cxn>
                    <a:cxn ang="0">
                      <a:pos x="126" y="31"/>
                    </a:cxn>
                    <a:cxn ang="0">
                      <a:pos x="189" y="217"/>
                    </a:cxn>
                    <a:cxn ang="0">
                      <a:pos x="222" y="322"/>
                    </a:cxn>
                    <a:cxn ang="0">
                      <a:pos x="267" y="358"/>
                    </a:cxn>
                    <a:cxn ang="0">
                      <a:pos x="321" y="328"/>
                    </a:cxn>
                    <a:cxn ang="0">
                      <a:pos x="381" y="175"/>
                    </a:cxn>
                  </a:cxnLst>
                  <a:rect l="0" t="0" r="r" b="b"/>
                  <a:pathLst>
                    <a:path w="381" h="359">
                      <a:moveTo>
                        <a:pt x="0" y="214"/>
                      </a:moveTo>
                      <a:cubicBezTo>
                        <a:pt x="22" y="137"/>
                        <a:pt x="45" y="61"/>
                        <a:pt x="66" y="31"/>
                      </a:cubicBezTo>
                      <a:cubicBezTo>
                        <a:pt x="87" y="1"/>
                        <a:pt x="106" y="0"/>
                        <a:pt x="126" y="31"/>
                      </a:cubicBezTo>
                      <a:cubicBezTo>
                        <a:pt x="146" y="62"/>
                        <a:pt x="173" y="169"/>
                        <a:pt x="189" y="217"/>
                      </a:cubicBezTo>
                      <a:cubicBezTo>
                        <a:pt x="205" y="265"/>
                        <a:pt x="209" y="299"/>
                        <a:pt x="222" y="322"/>
                      </a:cubicBezTo>
                      <a:cubicBezTo>
                        <a:pt x="235" y="345"/>
                        <a:pt x="251" y="357"/>
                        <a:pt x="267" y="358"/>
                      </a:cubicBezTo>
                      <a:cubicBezTo>
                        <a:pt x="283" y="359"/>
                        <a:pt x="302" y="359"/>
                        <a:pt x="321" y="328"/>
                      </a:cubicBezTo>
                      <a:cubicBezTo>
                        <a:pt x="340" y="297"/>
                        <a:pt x="360" y="236"/>
                        <a:pt x="381" y="175"/>
                      </a:cubicBezTo>
                    </a:path>
                  </a:pathLst>
                </a:custGeom>
                <a:noFill/>
                <a:ln w="57150" cap="flat" cmpd="sng">
                  <a:solidFill>
                    <a:schemeClr val="tx2"/>
                  </a:solidFill>
                  <a:prstDash val="solid"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90485" name="Freeform 21"/>
                <p:cNvSpPr>
                  <a:spLocks/>
                </p:cNvSpPr>
                <p:nvPr/>
              </p:nvSpPr>
              <p:spPr bwMode="auto">
                <a:xfrm>
                  <a:off x="3993" y="2339"/>
                  <a:ext cx="381" cy="359"/>
                </a:xfrm>
                <a:custGeom>
                  <a:avLst/>
                  <a:gdLst/>
                  <a:ahLst/>
                  <a:cxnLst>
                    <a:cxn ang="0">
                      <a:pos x="0" y="214"/>
                    </a:cxn>
                    <a:cxn ang="0">
                      <a:pos x="66" y="31"/>
                    </a:cxn>
                    <a:cxn ang="0">
                      <a:pos x="126" y="31"/>
                    </a:cxn>
                    <a:cxn ang="0">
                      <a:pos x="189" y="217"/>
                    </a:cxn>
                    <a:cxn ang="0">
                      <a:pos x="222" y="322"/>
                    </a:cxn>
                    <a:cxn ang="0">
                      <a:pos x="267" y="358"/>
                    </a:cxn>
                    <a:cxn ang="0">
                      <a:pos x="321" y="328"/>
                    </a:cxn>
                    <a:cxn ang="0">
                      <a:pos x="381" y="175"/>
                    </a:cxn>
                  </a:cxnLst>
                  <a:rect l="0" t="0" r="r" b="b"/>
                  <a:pathLst>
                    <a:path w="381" h="359">
                      <a:moveTo>
                        <a:pt x="0" y="214"/>
                      </a:moveTo>
                      <a:cubicBezTo>
                        <a:pt x="22" y="137"/>
                        <a:pt x="45" y="61"/>
                        <a:pt x="66" y="31"/>
                      </a:cubicBezTo>
                      <a:cubicBezTo>
                        <a:pt x="87" y="1"/>
                        <a:pt x="106" y="0"/>
                        <a:pt x="126" y="31"/>
                      </a:cubicBezTo>
                      <a:cubicBezTo>
                        <a:pt x="146" y="62"/>
                        <a:pt x="173" y="169"/>
                        <a:pt x="189" y="217"/>
                      </a:cubicBezTo>
                      <a:cubicBezTo>
                        <a:pt x="205" y="265"/>
                        <a:pt x="209" y="299"/>
                        <a:pt x="222" y="322"/>
                      </a:cubicBezTo>
                      <a:cubicBezTo>
                        <a:pt x="235" y="345"/>
                        <a:pt x="251" y="357"/>
                        <a:pt x="267" y="358"/>
                      </a:cubicBezTo>
                      <a:cubicBezTo>
                        <a:pt x="283" y="359"/>
                        <a:pt x="302" y="359"/>
                        <a:pt x="321" y="328"/>
                      </a:cubicBezTo>
                      <a:cubicBezTo>
                        <a:pt x="340" y="297"/>
                        <a:pt x="360" y="236"/>
                        <a:pt x="381" y="175"/>
                      </a:cubicBezTo>
                    </a:path>
                  </a:pathLst>
                </a:custGeom>
                <a:noFill/>
                <a:ln w="57150" cap="flat" cmpd="sng">
                  <a:solidFill>
                    <a:schemeClr val="tx2"/>
                  </a:solidFill>
                  <a:prstDash val="solid"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sp>
            <p:nvSpPr>
              <p:cNvPr id="190486" name="Line 22"/>
              <p:cNvSpPr>
                <a:spLocks noChangeShapeType="1"/>
              </p:cNvSpPr>
              <p:nvPr/>
            </p:nvSpPr>
            <p:spPr bwMode="auto">
              <a:xfrm>
                <a:off x="2340" y="888"/>
                <a:ext cx="196" cy="2"/>
              </a:xfrm>
              <a:prstGeom prst="line">
                <a:avLst/>
              </a:prstGeom>
              <a:noFill/>
              <a:ln w="57150">
                <a:solidFill>
                  <a:schemeClr val="tx2"/>
                </a:solidFill>
                <a:round/>
                <a:headEnd/>
                <a:tailEnd type="stealth" w="lg" len="lg"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</p:grpSp>
      </p:grpSp>
      <p:grpSp>
        <p:nvGrpSpPr>
          <p:cNvPr id="190487" name="Group 23"/>
          <p:cNvGrpSpPr>
            <a:grpSpLocks/>
          </p:cNvGrpSpPr>
          <p:nvPr/>
        </p:nvGrpSpPr>
        <p:grpSpPr bwMode="auto">
          <a:xfrm>
            <a:off x="5003800" y="4365625"/>
            <a:ext cx="3529013" cy="1162050"/>
            <a:chOff x="3197" y="2381"/>
            <a:chExt cx="2223" cy="732"/>
          </a:xfrm>
        </p:grpSpPr>
        <p:sp>
          <p:nvSpPr>
            <p:cNvPr id="190488" name="AutoShape 24"/>
            <p:cNvSpPr>
              <a:spLocks noChangeArrowheads="1"/>
            </p:cNvSpPr>
            <p:nvPr/>
          </p:nvSpPr>
          <p:spPr bwMode="auto">
            <a:xfrm>
              <a:off x="3197" y="2387"/>
              <a:ext cx="2223" cy="726"/>
            </a:xfrm>
            <a:prstGeom prst="cube">
              <a:avLst>
                <a:gd name="adj" fmla="val 100000"/>
              </a:avLst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90489" name="AutoShape 25"/>
            <p:cNvSpPr>
              <a:spLocks noChangeArrowheads="1"/>
            </p:cNvSpPr>
            <p:nvPr/>
          </p:nvSpPr>
          <p:spPr bwMode="auto">
            <a:xfrm>
              <a:off x="3198" y="3067"/>
              <a:ext cx="1542" cy="46"/>
            </a:xfrm>
            <a:prstGeom prst="parallelogram">
              <a:avLst>
                <a:gd name="adj" fmla="val 118257"/>
              </a:avLst>
            </a:prstGeom>
            <a:solidFill>
              <a:srgbClr val="3399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90490" name="AutoShape 26"/>
            <p:cNvSpPr>
              <a:spLocks noChangeArrowheads="1"/>
            </p:cNvSpPr>
            <p:nvPr/>
          </p:nvSpPr>
          <p:spPr bwMode="auto">
            <a:xfrm>
              <a:off x="3334" y="2931"/>
              <a:ext cx="1542" cy="46"/>
            </a:xfrm>
            <a:prstGeom prst="parallelogram">
              <a:avLst>
                <a:gd name="adj" fmla="val 118257"/>
              </a:avLst>
            </a:prstGeom>
            <a:solidFill>
              <a:srgbClr val="3399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90491" name="AutoShape 27"/>
            <p:cNvSpPr>
              <a:spLocks noChangeArrowheads="1"/>
            </p:cNvSpPr>
            <p:nvPr/>
          </p:nvSpPr>
          <p:spPr bwMode="auto">
            <a:xfrm>
              <a:off x="3470" y="2794"/>
              <a:ext cx="1542" cy="46"/>
            </a:xfrm>
            <a:prstGeom prst="parallelogram">
              <a:avLst>
                <a:gd name="adj" fmla="val 118257"/>
              </a:avLst>
            </a:prstGeom>
            <a:solidFill>
              <a:srgbClr val="3399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90492" name="AutoShape 28"/>
            <p:cNvSpPr>
              <a:spLocks noChangeArrowheads="1"/>
            </p:cNvSpPr>
            <p:nvPr/>
          </p:nvSpPr>
          <p:spPr bwMode="auto">
            <a:xfrm>
              <a:off x="3606" y="2659"/>
              <a:ext cx="1542" cy="46"/>
            </a:xfrm>
            <a:prstGeom prst="parallelogram">
              <a:avLst>
                <a:gd name="adj" fmla="val 118257"/>
              </a:avLst>
            </a:prstGeom>
            <a:solidFill>
              <a:srgbClr val="3399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90493" name="AutoShape 29"/>
            <p:cNvSpPr>
              <a:spLocks noChangeArrowheads="1"/>
            </p:cNvSpPr>
            <p:nvPr/>
          </p:nvSpPr>
          <p:spPr bwMode="auto">
            <a:xfrm>
              <a:off x="3742" y="2522"/>
              <a:ext cx="1542" cy="46"/>
            </a:xfrm>
            <a:prstGeom prst="parallelogram">
              <a:avLst>
                <a:gd name="adj" fmla="val 118257"/>
              </a:avLst>
            </a:prstGeom>
            <a:solidFill>
              <a:srgbClr val="3399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90494" name="AutoShape 30"/>
            <p:cNvSpPr>
              <a:spLocks noChangeArrowheads="1"/>
            </p:cNvSpPr>
            <p:nvPr/>
          </p:nvSpPr>
          <p:spPr bwMode="auto">
            <a:xfrm>
              <a:off x="3878" y="2381"/>
              <a:ext cx="1542" cy="46"/>
            </a:xfrm>
            <a:prstGeom prst="parallelogram">
              <a:avLst>
                <a:gd name="adj" fmla="val 118257"/>
              </a:avLst>
            </a:prstGeom>
            <a:solidFill>
              <a:srgbClr val="3399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190495" name="Group 31"/>
            <p:cNvGrpSpPr>
              <a:grpSpLocks/>
            </p:cNvGrpSpPr>
            <p:nvPr/>
          </p:nvGrpSpPr>
          <p:grpSpPr bwMode="auto">
            <a:xfrm>
              <a:off x="3523" y="2659"/>
              <a:ext cx="1489" cy="203"/>
              <a:chOff x="1066" y="817"/>
              <a:chExt cx="1470" cy="144"/>
            </a:xfrm>
          </p:grpSpPr>
          <p:grpSp>
            <p:nvGrpSpPr>
              <p:cNvPr id="190496" name="Group 32"/>
              <p:cNvGrpSpPr>
                <a:grpSpLocks/>
              </p:cNvGrpSpPr>
              <p:nvPr/>
            </p:nvGrpSpPr>
            <p:grpSpPr bwMode="auto">
              <a:xfrm>
                <a:off x="1066" y="817"/>
                <a:ext cx="1284" cy="144"/>
                <a:chOff x="2142" y="2339"/>
                <a:chExt cx="2232" cy="368"/>
              </a:xfrm>
            </p:grpSpPr>
            <p:sp>
              <p:nvSpPr>
                <p:cNvPr id="190497" name="Freeform 33"/>
                <p:cNvSpPr>
                  <a:spLocks/>
                </p:cNvSpPr>
                <p:nvPr/>
              </p:nvSpPr>
              <p:spPr bwMode="auto">
                <a:xfrm>
                  <a:off x="2142" y="2345"/>
                  <a:ext cx="381" cy="359"/>
                </a:xfrm>
                <a:custGeom>
                  <a:avLst/>
                  <a:gdLst/>
                  <a:ahLst/>
                  <a:cxnLst>
                    <a:cxn ang="0">
                      <a:pos x="0" y="214"/>
                    </a:cxn>
                    <a:cxn ang="0">
                      <a:pos x="66" y="31"/>
                    </a:cxn>
                    <a:cxn ang="0">
                      <a:pos x="126" y="31"/>
                    </a:cxn>
                    <a:cxn ang="0">
                      <a:pos x="189" y="217"/>
                    </a:cxn>
                    <a:cxn ang="0">
                      <a:pos x="222" y="322"/>
                    </a:cxn>
                    <a:cxn ang="0">
                      <a:pos x="267" y="358"/>
                    </a:cxn>
                    <a:cxn ang="0">
                      <a:pos x="321" y="328"/>
                    </a:cxn>
                    <a:cxn ang="0">
                      <a:pos x="381" y="175"/>
                    </a:cxn>
                  </a:cxnLst>
                  <a:rect l="0" t="0" r="r" b="b"/>
                  <a:pathLst>
                    <a:path w="381" h="359">
                      <a:moveTo>
                        <a:pt x="0" y="214"/>
                      </a:moveTo>
                      <a:cubicBezTo>
                        <a:pt x="22" y="137"/>
                        <a:pt x="45" y="61"/>
                        <a:pt x="66" y="31"/>
                      </a:cubicBezTo>
                      <a:cubicBezTo>
                        <a:pt x="87" y="1"/>
                        <a:pt x="106" y="0"/>
                        <a:pt x="126" y="31"/>
                      </a:cubicBezTo>
                      <a:cubicBezTo>
                        <a:pt x="146" y="62"/>
                        <a:pt x="173" y="169"/>
                        <a:pt x="189" y="217"/>
                      </a:cubicBezTo>
                      <a:cubicBezTo>
                        <a:pt x="205" y="265"/>
                        <a:pt x="209" y="299"/>
                        <a:pt x="222" y="322"/>
                      </a:cubicBezTo>
                      <a:cubicBezTo>
                        <a:pt x="235" y="345"/>
                        <a:pt x="251" y="357"/>
                        <a:pt x="267" y="358"/>
                      </a:cubicBezTo>
                      <a:cubicBezTo>
                        <a:pt x="283" y="359"/>
                        <a:pt x="302" y="359"/>
                        <a:pt x="321" y="328"/>
                      </a:cubicBezTo>
                      <a:cubicBezTo>
                        <a:pt x="340" y="297"/>
                        <a:pt x="360" y="236"/>
                        <a:pt x="381" y="175"/>
                      </a:cubicBezTo>
                    </a:path>
                  </a:pathLst>
                </a:custGeom>
                <a:noFill/>
                <a:ln w="57150" cap="flat" cmpd="sng">
                  <a:solidFill>
                    <a:srgbClr val="336600"/>
                  </a:solidFill>
                  <a:prstDash val="solid"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90498" name="Freeform 34"/>
                <p:cNvSpPr>
                  <a:spLocks/>
                </p:cNvSpPr>
                <p:nvPr/>
              </p:nvSpPr>
              <p:spPr bwMode="auto">
                <a:xfrm>
                  <a:off x="2514" y="2348"/>
                  <a:ext cx="381" cy="359"/>
                </a:xfrm>
                <a:custGeom>
                  <a:avLst/>
                  <a:gdLst/>
                  <a:ahLst/>
                  <a:cxnLst>
                    <a:cxn ang="0">
                      <a:pos x="0" y="214"/>
                    </a:cxn>
                    <a:cxn ang="0">
                      <a:pos x="66" y="31"/>
                    </a:cxn>
                    <a:cxn ang="0">
                      <a:pos x="126" y="31"/>
                    </a:cxn>
                    <a:cxn ang="0">
                      <a:pos x="189" y="217"/>
                    </a:cxn>
                    <a:cxn ang="0">
                      <a:pos x="222" y="322"/>
                    </a:cxn>
                    <a:cxn ang="0">
                      <a:pos x="267" y="358"/>
                    </a:cxn>
                    <a:cxn ang="0">
                      <a:pos x="321" y="328"/>
                    </a:cxn>
                    <a:cxn ang="0">
                      <a:pos x="381" y="175"/>
                    </a:cxn>
                  </a:cxnLst>
                  <a:rect l="0" t="0" r="r" b="b"/>
                  <a:pathLst>
                    <a:path w="381" h="359">
                      <a:moveTo>
                        <a:pt x="0" y="214"/>
                      </a:moveTo>
                      <a:cubicBezTo>
                        <a:pt x="22" y="137"/>
                        <a:pt x="45" y="61"/>
                        <a:pt x="66" y="31"/>
                      </a:cubicBezTo>
                      <a:cubicBezTo>
                        <a:pt x="87" y="1"/>
                        <a:pt x="106" y="0"/>
                        <a:pt x="126" y="31"/>
                      </a:cubicBezTo>
                      <a:cubicBezTo>
                        <a:pt x="146" y="62"/>
                        <a:pt x="173" y="169"/>
                        <a:pt x="189" y="217"/>
                      </a:cubicBezTo>
                      <a:cubicBezTo>
                        <a:pt x="205" y="265"/>
                        <a:pt x="209" y="299"/>
                        <a:pt x="222" y="322"/>
                      </a:cubicBezTo>
                      <a:cubicBezTo>
                        <a:pt x="235" y="345"/>
                        <a:pt x="251" y="357"/>
                        <a:pt x="267" y="358"/>
                      </a:cubicBezTo>
                      <a:cubicBezTo>
                        <a:pt x="283" y="359"/>
                        <a:pt x="302" y="359"/>
                        <a:pt x="321" y="328"/>
                      </a:cubicBezTo>
                      <a:cubicBezTo>
                        <a:pt x="340" y="297"/>
                        <a:pt x="360" y="236"/>
                        <a:pt x="381" y="175"/>
                      </a:cubicBezTo>
                    </a:path>
                  </a:pathLst>
                </a:custGeom>
                <a:noFill/>
                <a:ln w="57150" cap="flat" cmpd="sng">
                  <a:solidFill>
                    <a:srgbClr val="336600"/>
                  </a:solidFill>
                  <a:prstDash val="solid"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90499" name="Freeform 35"/>
                <p:cNvSpPr>
                  <a:spLocks/>
                </p:cNvSpPr>
                <p:nvPr/>
              </p:nvSpPr>
              <p:spPr bwMode="auto">
                <a:xfrm>
                  <a:off x="2883" y="2345"/>
                  <a:ext cx="381" cy="359"/>
                </a:xfrm>
                <a:custGeom>
                  <a:avLst/>
                  <a:gdLst/>
                  <a:ahLst/>
                  <a:cxnLst>
                    <a:cxn ang="0">
                      <a:pos x="0" y="214"/>
                    </a:cxn>
                    <a:cxn ang="0">
                      <a:pos x="66" y="31"/>
                    </a:cxn>
                    <a:cxn ang="0">
                      <a:pos x="126" y="31"/>
                    </a:cxn>
                    <a:cxn ang="0">
                      <a:pos x="189" y="217"/>
                    </a:cxn>
                    <a:cxn ang="0">
                      <a:pos x="222" y="322"/>
                    </a:cxn>
                    <a:cxn ang="0">
                      <a:pos x="267" y="358"/>
                    </a:cxn>
                    <a:cxn ang="0">
                      <a:pos x="321" y="328"/>
                    </a:cxn>
                    <a:cxn ang="0">
                      <a:pos x="381" y="175"/>
                    </a:cxn>
                  </a:cxnLst>
                  <a:rect l="0" t="0" r="r" b="b"/>
                  <a:pathLst>
                    <a:path w="381" h="359">
                      <a:moveTo>
                        <a:pt x="0" y="214"/>
                      </a:moveTo>
                      <a:cubicBezTo>
                        <a:pt x="22" y="137"/>
                        <a:pt x="45" y="61"/>
                        <a:pt x="66" y="31"/>
                      </a:cubicBezTo>
                      <a:cubicBezTo>
                        <a:pt x="87" y="1"/>
                        <a:pt x="106" y="0"/>
                        <a:pt x="126" y="31"/>
                      </a:cubicBezTo>
                      <a:cubicBezTo>
                        <a:pt x="146" y="62"/>
                        <a:pt x="173" y="169"/>
                        <a:pt x="189" y="217"/>
                      </a:cubicBezTo>
                      <a:cubicBezTo>
                        <a:pt x="205" y="265"/>
                        <a:pt x="209" y="299"/>
                        <a:pt x="222" y="322"/>
                      </a:cubicBezTo>
                      <a:cubicBezTo>
                        <a:pt x="235" y="345"/>
                        <a:pt x="251" y="357"/>
                        <a:pt x="267" y="358"/>
                      </a:cubicBezTo>
                      <a:cubicBezTo>
                        <a:pt x="283" y="359"/>
                        <a:pt x="302" y="359"/>
                        <a:pt x="321" y="328"/>
                      </a:cubicBezTo>
                      <a:cubicBezTo>
                        <a:pt x="340" y="297"/>
                        <a:pt x="360" y="236"/>
                        <a:pt x="381" y="175"/>
                      </a:cubicBezTo>
                    </a:path>
                  </a:pathLst>
                </a:custGeom>
                <a:noFill/>
                <a:ln w="57150" cap="flat" cmpd="sng">
                  <a:solidFill>
                    <a:srgbClr val="336600"/>
                  </a:solidFill>
                  <a:prstDash val="solid"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90500" name="Freeform 36"/>
                <p:cNvSpPr>
                  <a:spLocks/>
                </p:cNvSpPr>
                <p:nvPr/>
              </p:nvSpPr>
              <p:spPr bwMode="auto">
                <a:xfrm>
                  <a:off x="3252" y="2339"/>
                  <a:ext cx="381" cy="359"/>
                </a:xfrm>
                <a:custGeom>
                  <a:avLst/>
                  <a:gdLst/>
                  <a:ahLst/>
                  <a:cxnLst>
                    <a:cxn ang="0">
                      <a:pos x="0" y="214"/>
                    </a:cxn>
                    <a:cxn ang="0">
                      <a:pos x="66" y="31"/>
                    </a:cxn>
                    <a:cxn ang="0">
                      <a:pos x="126" y="31"/>
                    </a:cxn>
                    <a:cxn ang="0">
                      <a:pos x="189" y="217"/>
                    </a:cxn>
                    <a:cxn ang="0">
                      <a:pos x="222" y="322"/>
                    </a:cxn>
                    <a:cxn ang="0">
                      <a:pos x="267" y="358"/>
                    </a:cxn>
                    <a:cxn ang="0">
                      <a:pos x="321" y="328"/>
                    </a:cxn>
                    <a:cxn ang="0">
                      <a:pos x="381" y="175"/>
                    </a:cxn>
                  </a:cxnLst>
                  <a:rect l="0" t="0" r="r" b="b"/>
                  <a:pathLst>
                    <a:path w="381" h="359">
                      <a:moveTo>
                        <a:pt x="0" y="214"/>
                      </a:moveTo>
                      <a:cubicBezTo>
                        <a:pt x="22" y="137"/>
                        <a:pt x="45" y="61"/>
                        <a:pt x="66" y="31"/>
                      </a:cubicBezTo>
                      <a:cubicBezTo>
                        <a:pt x="87" y="1"/>
                        <a:pt x="106" y="0"/>
                        <a:pt x="126" y="31"/>
                      </a:cubicBezTo>
                      <a:cubicBezTo>
                        <a:pt x="146" y="62"/>
                        <a:pt x="173" y="169"/>
                        <a:pt x="189" y="217"/>
                      </a:cubicBezTo>
                      <a:cubicBezTo>
                        <a:pt x="205" y="265"/>
                        <a:pt x="209" y="299"/>
                        <a:pt x="222" y="322"/>
                      </a:cubicBezTo>
                      <a:cubicBezTo>
                        <a:pt x="235" y="345"/>
                        <a:pt x="251" y="357"/>
                        <a:pt x="267" y="358"/>
                      </a:cubicBezTo>
                      <a:cubicBezTo>
                        <a:pt x="283" y="359"/>
                        <a:pt x="302" y="359"/>
                        <a:pt x="321" y="328"/>
                      </a:cubicBezTo>
                      <a:cubicBezTo>
                        <a:pt x="340" y="297"/>
                        <a:pt x="360" y="236"/>
                        <a:pt x="381" y="175"/>
                      </a:cubicBezTo>
                    </a:path>
                  </a:pathLst>
                </a:custGeom>
                <a:noFill/>
                <a:ln w="57150" cap="flat" cmpd="sng">
                  <a:solidFill>
                    <a:srgbClr val="336600"/>
                  </a:solidFill>
                  <a:prstDash val="solid"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90501" name="Freeform 37"/>
                <p:cNvSpPr>
                  <a:spLocks/>
                </p:cNvSpPr>
                <p:nvPr/>
              </p:nvSpPr>
              <p:spPr bwMode="auto">
                <a:xfrm>
                  <a:off x="3624" y="2342"/>
                  <a:ext cx="381" cy="359"/>
                </a:xfrm>
                <a:custGeom>
                  <a:avLst/>
                  <a:gdLst/>
                  <a:ahLst/>
                  <a:cxnLst>
                    <a:cxn ang="0">
                      <a:pos x="0" y="214"/>
                    </a:cxn>
                    <a:cxn ang="0">
                      <a:pos x="66" y="31"/>
                    </a:cxn>
                    <a:cxn ang="0">
                      <a:pos x="126" y="31"/>
                    </a:cxn>
                    <a:cxn ang="0">
                      <a:pos x="189" y="217"/>
                    </a:cxn>
                    <a:cxn ang="0">
                      <a:pos x="222" y="322"/>
                    </a:cxn>
                    <a:cxn ang="0">
                      <a:pos x="267" y="358"/>
                    </a:cxn>
                    <a:cxn ang="0">
                      <a:pos x="321" y="328"/>
                    </a:cxn>
                    <a:cxn ang="0">
                      <a:pos x="381" y="175"/>
                    </a:cxn>
                  </a:cxnLst>
                  <a:rect l="0" t="0" r="r" b="b"/>
                  <a:pathLst>
                    <a:path w="381" h="359">
                      <a:moveTo>
                        <a:pt x="0" y="214"/>
                      </a:moveTo>
                      <a:cubicBezTo>
                        <a:pt x="22" y="137"/>
                        <a:pt x="45" y="61"/>
                        <a:pt x="66" y="31"/>
                      </a:cubicBezTo>
                      <a:cubicBezTo>
                        <a:pt x="87" y="1"/>
                        <a:pt x="106" y="0"/>
                        <a:pt x="126" y="31"/>
                      </a:cubicBezTo>
                      <a:cubicBezTo>
                        <a:pt x="146" y="62"/>
                        <a:pt x="173" y="169"/>
                        <a:pt x="189" y="217"/>
                      </a:cubicBezTo>
                      <a:cubicBezTo>
                        <a:pt x="205" y="265"/>
                        <a:pt x="209" y="299"/>
                        <a:pt x="222" y="322"/>
                      </a:cubicBezTo>
                      <a:cubicBezTo>
                        <a:pt x="235" y="345"/>
                        <a:pt x="251" y="357"/>
                        <a:pt x="267" y="358"/>
                      </a:cubicBezTo>
                      <a:cubicBezTo>
                        <a:pt x="283" y="359"/>
                        <a:pt x="302" y="359"/>
                        <a:pt x="321" y="328"/>
                      </a:cubicBezTo>
                      <a:cubicBezTo>
                        <a:pt x="340" y="297"/>
                        <a:pt x="360" y="236"/>
                        <a:pt x="381" y="175"/>
                      </a:cubicBezTo>
                    </a:path>
                  </a:pathLst>
                </a:custGeom>
                <a:noFill/>
                <a:ln w="57150" cap="flat" cmpd="sng">
                  <a:solidFill>
                    <a:srgbClr val="336600"/>
                  </a:solidFill>
                  <a:prstDash val="solid"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90502" name="Freeform 38"/>
                <p:cNvSpPr>
                  <a:spLocks/>
                </p:cNvSpPr>
                <p:nvPr/>
              </p:nvSpPr>
              <p:spPr bwMode="auto">
                <a:xfrm>
                  <a:off x="3993" y="2339"/>
                  <a:ext cx="381" cy="359"/>
                </a:xfrm>
                <a:custGeom>
                  <a:avLst/>
                  <a:gdLst/>
                  <a:ahLst/>
                  <a:cxnLst>
                    <a:cxn ang="0">
                      <a:pos x="0" y="214"/>
                    </a:cxn>
                    <a:cxn ang="0">
                      <a:pos x="66" y="31"/>
                    </a:cxn>
                    <a:cxn ang="0">
                      <a:pos x="126" y="31"/>
                    </a:cxn>
                    <a:cxn ang="0">
                      <a:pos x="189" y="217"/>
                    </a:cxn>
                    <a:cxn ang="0">
                      <a:pos x="222" y="322"/>
                    </a:cxn>
                    <a:cxn ang="0">
                      <a:pos x="267" y="358"/>
                    </a:cxn>
                    <a:cxn ang="0">
                      <a:pos x="321" y="328"/>
                    </a:cxn>
                    <a:cxn ang="0">
                      <a:pos x="381" y="175"/>
                    </a:cxn>
                  </a:cxnLst>
                  <a:rect l="0" t="0" r="r" b="b"/>
                  <a:pathLst>
                    <a:path w="381" h="359">
                      <a:moveTo>
                        <a:pt x="0" y="214"/>
                      </a:moveTo>
                      <a:cubicBezTo>
                        <a:pt x="22" y="137"/>
                        <a:pt x="45" y="61"/>
                        <a:pt x="66" y="31"/>
                      </a:cubicBezTo>
                      <a:cubicBezTo>
                        <a:pt x="87" y="1"/>
                        <a:pt x="106" y="0"/>
                        <a:pt x="126" y="31"/>
                      </a:cubicBezTo>
                      <a:cubicBezTo>
                        <a:pt x="146" y="62"/>
                        <a:pt x="173" y="169"/>
                        <a:pt x="189" y="217"/>
                      </a:cubicBezTo>
                      <a:cubicBezTo>
                        <a:pt x="205" y="265"/>
                        <a:pt x="209" y="299"/>
                        <a:pt x="222" y="322"/>
                      </a:cubicBezTo>
                      <a:cubicBezTo>
                        <a:pt x="235" y="345"/>
                        <a:pt x="251" y="357"/>
                        <a:pt x="267" y="358"/>
                      </a:cubicBezTo>
                      <a:cubicBezTo>
                        <a:pt x="283" y="359"/>
                        <a:pt x="302" y="359"/>
                        <a:pt x="321" y="328"/>
                      </a:cubicBezTo>
                      <a:cubicBezTo>
                        <a:pt x="340" y="297"/>
                        <a:pt x="360" y="236"/>
                        <a:pt x="381" y="175"/>
                      </a:cubicBezTo>
                    </a:path>
                  </a:pathLst>
                </a:custGeom>
                <a:noFill/>
                <a:ln w="57150" cap="flat" cmpd="sng">
                  <a:solidFill>
                    <a:srgbClr val="336600"/>
                  </a:solidFill>
                  <a:prstDash val="solid"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sp>
            <p:nvSpPr>
              <p:cNvPr id="190503" name="Line 39"/>
              <p:cNvSpPr>
                <a:spLocks noChangeShapeType="1"/>
              </p:cNvSpPr>
              <p:nvPr/>
            </p:nvSpPr>
            <p:spPr bwMode="auto">
              <a:xfrm>
                <a:off x="2340" y="888"/>
                <a:ext cx="196" cy="2"/>
              </a:xfrm>
              <a:prstGeom prst="line">
                <a:avLst/>
              </a:prstGeom>
              <a:noFill/>
              <a:ln w="57150">
                <a:solidFill>
                  <a:srgbClr val="336600"/>
                </a:solidFill>
                <a:round/>
                <a:headEnd/>
                <a:tailEnd type="stealth" w="lg" len="lg"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</p:grpSp>
      </p:grpSp>
      <p:graphicFrame>
        <p:nvGraphicFramePr>
          <p:cNvPr id="190504" name="Object 40"/>
          <p:cNvGraphicFramePr>
            <a:graphicFrameLocks noChangeAspect="1"/>
          </p:cNvGraphicFramePr>
          <p:nvPr/>
        </p:nvGraphicFramePr>
        <p:xfrm>
          <a:off x="2776538" y="5876925"/>
          <a:ext cx="2943225" cy="547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0559" name="Equation" r:id="rId4" imgW="1091880" imgH="203040" progId="Equation.3">
                  <p:embed/>
                </p:oleObj>
              </mc:Choice>
              <mc:Fallback>
                <p:oleObj name="Equation" r:id="rId4" imgW="1091880" imgH="203040" progId="Equation.3">
                  <p:embed/>
                  <p:pic>
                    <p:nvPicPr>
                      <p:cNvPr id="0" name="Picture 4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76538" y="5876925"/>
                        <a:ext cx="2943225" cy="5476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0505" name="Text Box 41"/>
          <p:cNvSpPr txBox="1">
            <a:spLocks noChangeArrowheads="1"/>
          </p:cNvSpPr>
          <p:nvPr/>
        </p:nvSpPr>
        <p:spPr bwMode="auto">
          <a:xfrm>
            <a:off x="1331913" y="3860800"/>
            <a:ext cx="19685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solidFill>
                  <a:schemeClr val="tx2"/>
                </a:solidFill>
              </a:rPr>
              <a:t>Current fences</a:t>
            </a:r>
          </a:p>
        </p:txBody>
      </p:sp>
      <p:sp>
        <p:nvSpPr>
          <p:cNvPr id="190506" name="Text Box 42"/>
          <p:cNvSpPr txBox="1">
            <a:spLocks noChangeArrowheads="1"/>
          </p:cNvSpPr>
          <p:nvPr/>
        </p:nvSpPr>
        <p:spPr bwMode="auto">
          <a:xfrm>
            <a:off x="5703888" y="3811588"/>
            <a:ext cx="18161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solidFill>
                  <a:srgbClr val="008000"/>
                </a:solidFill>
              </a:rPr>
              <a:t>Current lanes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Text Box 2"/>
          <p:cNvSpPr txBox="1">
            <a:spLocks noChangeArrowheads="1"/>
          </p:cNvSpPr>
          <p:nvPr/>
        </p:nvSpPr>
        <p:spPr bwMode="auto">
          <a:xfrm>
            <a:off x="533400" y="1219200"/>
            <a:ext cx="41925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sv-SE" altLang="sv-SE"/>
              <a:t>Construct aperture field by using</a:t>
            </a:r>
          </a:p>
        </p:txBody>
      </p:sp>
      <p:pic>
        <p:nvPicPr>
          <p:cNvPr id="13721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24400" y="1295400"/>
            <a:ext cx="846138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7220" name="Text Box 4"/>
          <p:cNvSpPr txBox="1">
            <a:spLocks noChangeArrowheads="1"/>
          </p:cNvSpPr>
          <p:nvPr/>
        </p:nvSpPr>
        <p:spPr bwMode="auto">
          <a:xfrm>
            <a:off x="5562600" y="1219200"/>
            <a:ext cx="32543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sv-SE" altLang="sv-SE"/>
              <a:t>at the smooth PEC walls,</a:t>
            </a:r>
          </a:p>
        </p:txBody>
      </p:sp>
      <p:pic>
        <p:nvPicPr>
          <p:cNvPr id="137221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95400" y="1676400"/>
            <a:ext cx="15113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7222" name="Text Box 6"/>
          <p:cNvSpPr txBox="1">
            <a:spLocks noChangeArrowheads="1"/>
          </p:cNvSpPr>
          <p:nvPr/>
        </p:nvSpPr>
        <p:spPr bwMode="auto">
          <a:xfrm>
            <a:off x="2819400" y="1600200"/>
            <a:ext cx="35242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sv-SE" altLang="sv-SE"/>
              <a:t>on the corrugated soft wall.</a:t>
            </a:r>
          </a:p>
        </p:txBody>
      </p:sp>
      <p:sp>
        <p:nvSpPr>
          <p:cNvPr id="137223" name="Text Box 7"/>
          <p:cNvSpPr txBox="1">
            <a:spLocks noChangeArrowheads="1"/>
          </p:cNvSpPr>
          <p:nvPr/>
        </p:nvSpPr>
        <p:spPr bwMode="auto">
          <a:xfrm>
            <a:off x="533400" y="2362200"/>
            <a:ext cx="628744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sv-SE" altLang="sv-SE" dirty="0" err="1"/>
              <a:t>Field</a:t>
            </a:r>
            <a:r>
              <a:rPr lang="sv-SE" altLang="sv-SE" dirty="0"/>
              <a:t> solution inside </a:t>
            </a:r>
            <a:r>
              <a:rPr lang="sv-SE" altLang="sv-SE" dirty="0" err="1"/>
              <a:t>rectangular</a:t>
            </a:r>
            <a:r>
              <a:rPr lang="sv-SE" altLang="sv-SE" dirty="0"/>
              <a:t> </a:t>
            </a:r>
            <a:r>
              <a:rPr lang="sv-SE" altLang="sv-SE" dirty="0" err="1" smtClean="0"/>
              <a:t>corr</a:t>
            </a:r>
            <a:r>
              <a:rPr lang="sv-SE" altLang="sv-SE" dirty="0" smtClean="0"/>
              <a:t>. </a:t>
            </a:r>
            <a:r>
              <a:rPr lang="sv-SE" altLang="sv-SE" dirty="0" err="1" smtClean="0"/>
              <a:t>waveguide</a:t>
            </a:r>
            <a:r>
              <a:rPr lang="sv-SE" altLang="sv-SE" dirty="0"/>
              <a:t>:</a:t>
            </a:r>
          </a:p>
        </p:txBody>
      </p:sp>
      <p:pic>
        <p:nvPicPr>
          <p:cNvPr id="137224" name="Picture 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86000" y="2971800"/>
            <a:ext cx="408146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7225" name="Text Box 9"/>
          <p:cNvSpPr txBox="1">
            <a:spLocks noChangeArrowheads="1"/>
          </p:cNvSpPr>
          <p:nvPr/>
        </p:nvSpPr>
        <p:spPr bwMode="auto">
          <a:xfrm>
            <a:off x="533400" y="3657600"/>
            <a:ext cx="6913563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sv-SE" altLang="sv-SE"/>
              <a:t>When all four walls are corrugated, the field solution is</a:t>
            </a:r>
          </a:p>
          <a:p>
            <a:r>
              <a:rPr lang="sv-SE" altLang="sv-SE"/>
              <a:t>approximately the same for any polarization.</a:t>
            </a:r>
          </a:p>
        </p:txBody>
      </p:sp>
      <p:pic>
        <p:nvPicPr>
          <p:cNvPr id="137226" name="Picture 1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24000" y="5105400"/>
            <a:ext cx="6229350" cy="47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7227" name="Text Box 11"/>
          <p:cNvSpPr txBox="1">
            <a:spLocks noChangeArrowheads="1"/>
          </p:cNvSpPr>
          <p:nvPr/>
        </p:nvSpPr>
        <p:spPr bwMode="auto">
          <a:xfrm>
            <a:off x="685800" y="5562600"/>
            <a:ext cx="7896225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sv-SE" altLang="sv-SE"/>
              <a:t>Same results in E- and H-plane (if a=b)</a:t>
            </a:r>
          </a:p>
          <a:p>
            <a:r>
              <a:rPr lang="sv-SE" altLang="sv-SE"/>
              <a:t>Both equal to universal H-plane pattern of H-plane sector horn.</a:t>
            </a:r>
          </a:p>
        </p:txBody>
      </p:sp>
      <p:sp>
        <p:nvSpPr>
          <p:cNvPr id="137228" name="Rectangle 12"/>
          <p:cNvSpPr>
            <a:spLocks noGrp="1" noChangeArrowheads="1"/>
          </p:cNvSpPr>
          <p:nvPr>
            <p:ph type="title"/>
          </p:nvPr>
        </p:nvSpPr>
        <p:spPr>
          <a:xfrm>
            <a:off x="685800" y="228600"/>
            <a:ext cx="7772400" cy="1143000"/>
          </a:xfrm>
        </p:spPr>
        <p:txBody>
          <a:bodyPr/>
          <a:lstStyle/>
          <a:p>
            <a:r>
              <a:rPr lang="en-US" sz="3200"/>
              <a:t>Corrugated pyramidal horn: Aperture field</a:t>
            </a:r>
            <a:endParaRPr lang="en-US"/>
          </a:p>
        </p:txBody>
      </p:sp>
      <p:sp>
        <p:nvSpPr>
          <p:cNvPr id="137229" name="Rectangle 13"/>
          <p:cNvSpPr>
            <a:spLocks noChangeArrowheads="1"/>
          </p:cNvSpPr>
          <p:nvPr/>
        </p:nvSpPr>
        <p:spPr bwMode="auto">
          <a:xfrm>
            <a:off x="533400" y="1600200"/>
            <a:ext cx="6238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sv-SE" altLang="sv-SE"/>
              <a:t>and</a:t>
            </a:r>
            <a:endParaRPr lang="en-US"/>
          </a:p>
        </p:txBody>
      </p:sp>
      <p:sp>
        <p:nvSpPr>
          <p:cNvPr id="137230" name="Text Box 14"/>
          <p:cNvSpPr txBox="1">
            <a:spLocks noChangeArrowheads="1"/>
          </p:cNvSpPr>
          <p:nvPr/>
        </p:nvSpPr>
        <p:spPr bwMode="auto">
          <a:xfrm>
            <a:off x="593725" y="4613275"/>
            <a:ext cx="19843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latin typeface="Times New Roman" charset="0"/>
              </a:rPr>
              <a:t>Aperture field:</a:t>
            </a:r>
          </a:p>
        </p:txBody>
      </p:sp>
      <p:sp>
        <p:nvSpPr>
          <p:cNvPr id="137231" name="Rectangle 15"/>
          <p:cNvSpPr>
            <a:spLocks noChangeArrowheads="1"/>
          </p:cNvSpPr>
          <p:nvPr/>
        </p:nvSpPr>
        <p:spPr bwMode="auto">
          <a:xfrm>
            <a:off x="533400" y="4648200"/>
            <a:ext cx="8229600" cy="1876425"/>
          </a:xfrm>
          <a:prstGeom prst="rect">
            <a:avLst/>
          </a:prstGeom>
          <a:noFill/>
          <a:ln w="9525">
            <a:solidFill>
              <a:schemeClr val="accent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pic>
        <p:nvPicPr>
          <p:cNvPr id="16" name="Picture 4"/>
          <p:cNvPicPr>
            <a:picLocks noChangeAspect="1" noChangeArrowheads="1"/>
          </p:cNvPicPr>
          <p:nvPr/>
        </p:nvPicPr>
        <p:blipFill rotWithShape="1">
          <a:blip r:embed="rId6" cstate="print"/>
          <a:srcRect r="32088" b="36887"/>
          <a:stretch/>
        </p:blipFill>
        <p:spPr bwMode="auto">
          <a:xfrm>
            <a:off x="6546500" y="2060848"/>
            <a:ext cx="2529215" cy="1368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v-SE" altLang="sv-SE"/>
              <a:t>Corrugated surface:</a:t>
            </a:r>
            <a:br>
              <a:rPr lang="sv-SE" altLang="sv-SE"/>
            </a:br>
            <a:r>
              <a:rPr lang="sv-SE" altLang="sv-SE"/>
              <a:t>Bandwidth and surface waves</a:t>
            </a:r>
            <a:endParaRPr lang="en-US" sz="7200"/>
          </a:p>
        </p:txBody>
      </p:sp>
      <p:sp>
        <p:nvSpPr>
          <p:cNvPr id="135171" name="Text Box 3"/>
          <p:cNvSpPr txBox="1">
            <a:spLocks noChangeArrowheads="1"/>
          </p:cNvSpPr>
          <p:nvPr/>
        </p:nvSpPr>
        <p:spPr bwMode="auto">
          <a:xfrm>
            <a:off x="914400" y="2132856"/>
            <a:ext cx="5207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sv-SE" altLang="sv-SE"/>
              <a:t>The usable bandwidth is within the range</a:t>
            </a:r>
          </a:p>
        </p:txBody>
      </p:sp>
      <p:pic>
        <p:nvPicPr>
          <p:cNvPr id="13517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95400" y="2666256"/>
            <a:ext cx="162242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5173" name="Text Box 5"/>
          <p:cNvSpPr txBox="1">
            <a:spLocks noChangeArrowheads="1"/>
          </p:cNvSpPr>
          <p:nvPr/>
        </p:nvSpPr>
        <p:spPr bwMode="auto">
          <a:xfrm>
            <a:off x="3565525" y="2574181"/>
            <a:ext cx="5556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sv-SE" altLang="sv-SE"/>
              <a:t>i.e.</a:t>
            </a:r>
          </a:p>
        </p:txBody>
      </p:sp>
      <p:pic>
        <p:nvPicPr>
          <p:cNvPr id="135174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2666256"/>
            <a:ext cx="160813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5175" name="Text Box 7"/>
          <p:cNvSpPr txBox="1">
            <a:spLocks noChangeArrowheads="1"/>
          </p:cNvSpPr>
          <p:nvPr/>
        </p:nvSpPr>
        <p:spPr bwMode="auto">
          <a:xfrm>
            <a:off x="974725" y="3107581"/>
            <a:ext cx="5907088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sv-SE" altLang="sv-SE"/>
              <a:t>In practice usable relative bandwidth up to 1.8.</a:t>
            </a:r>
          </a:p>
          <a:p>
            <a:r>
              <a:rPr lang="sv-SE" altLang="sv-SE"/>
              <a:t>Best soft E-plane performance is when </a:t>
            </a:r>
          </a:p>
        </p:txBody>
      </p:sp>
      <p:pic>
        <p:nvPicPr>
          <p:cNvPr id="135176" name="Picture 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19800" y="3580656"/>
            <a:ext cx="127476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5177" name="Text Box 9"/>
          <p:cNvSpPr txBox="1">
            <a:spLocks noChangeArrowheads="1"/>
          </p:cNvSpPr>
          <p:nvPr/>
        </p:nvSpPr>
        <p:spPr bwMode="auto">
          <a:xfrm>
            <a:off x="7391400" y="3504456"/>
            <a:ext cx="438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sv-SE" altLang="sv-SE"/>
              <a:t>or</a:t>
            </a:r>
          </a:p>
        </p:txBody>
      </p:sp>
      <p:pic>
        <p:nvPicPr>
          <p:cNvPr id="135178" name="Picture 1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924800" y="3580656"/>
            <a:ext cx="895350" cy="306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5179" name="Text Box 11"/>
          <p:cNvSpPr txBox="1">
            <a:spLocks noChangeArrowheads="1"/>
          </p:cNvSpPr>
          <p:nvPr/>
        </p:nvSpPr>
        <p:spPr bwMode="auto">
          <a:xfrm>
            <a:off x="990600" y="3961656"/>
            <a:ext cx="41005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sv-SE" altLang="sv-SE"/>
              <a:t>Surface waves may exist when: </a:t>
            </a:r>
          </a:p>
        </p:txBody>
      </p:sp>
      <p:pic>
        <p:nvPicPr>
          <p:cNvPr id="135180" name="Picture 1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257800" y="4037856"/>
            <a:ext cx="895350" cy="306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5181" name="Picture 1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629400" y="4037856"/>
            <a:ext cx="176371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" name="Picture 4"/>
          <p:cNvPicPr>
            <a:picLocks noChangeAspect="1" noChangeArrowheads="1"/>
          </p:cNvPicPr>
          <p:nvPr/>
        </p:nvPicPr>
        <p:blipFill rotWithShape="1">
          <a:blip r:embed="rId8" cstate="print"/>
          <a:srcRect l="47751" t="55767" r="14266"/>
          <a:stretch/>
        </p:blipFill>
        <p:spPr bwMode="auto">
          <a:xfrm>
            <a:off x="3347863" y="4649847"/>
            <a:ext cx="2865333" cy="19423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Rectangle 1"/>
          <p:cNvSpPr/>
          <p:nvPr/>
        </p:nvSpPr>
        <p:spPr bwMode="auto">
          <a:xfrm>
            <a:off x="5868144" y="4653136"/>
            <a:ext cx="432048" cy="1584176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7154" name="Picture 2" descr="~AUT004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6800" y="1295400"/>
            <a:ext cx="7010400" cy="4835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77155" name="Rectangle 3"/>
          <p:cNvSpPr>
            <a:spLocks noGrp="1" noChangeArrowheads="1"/>
          </p:cNvSpPr>
          <p:nvPr>
            <p:ph type="title"/>
          </p:nvPr>
        </p:nvSpPr>
        <p:spPr>
          <a:xfrm>
            <a:off x="152400" y="228600"/>
            <a:ext cx="8763000" cy="838200"/>
          </a:xfrm>
        </p:spPr>
        <p:txBody>
          <a:bodyPr/>
          <a:lstStyle/>
          <a:p>
            <a:r>
              <a:rPr lang="en-US" sz="3600" dirty="0" smtClean="0"/>
              <a:t>Examples </a:t>
            </a:r>
            <a:r>
              <a:rPr lang="en-US" sz="3600" dirty="0"/>
              <a:t>of corrugated conical </a:t>
            </a:r>
            <a:r>
              <a:rPr lang="en-US" sz="3600" dirty="0" smtClean="0"/>
              <a:t>horns, </a:t>
            </a:r>
            <a:br>
              <a:rPr lang="en-US" sz="3600" dirty="0" smtClean="0"/>
            </a:br>
            <a:r>
              <a:rPr lang="en-US" sz="3600" dirty="0" smtClean="0"/>
              <a:t>one  </a:t>
            </a:r>
            <a:r>
              <a:rPr lang="en-US" sz="3600" dirty="0"/>
              <a:t>with lens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44208" y="1196752"/>
            <a:ext cx="2028250" cy="19594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5106" name="Picture 2" descr="~AUT003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2800" y="0"/>
            <a:ext cx="5503863" cy="6697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75107" name="Rectangle 3"/>
          <p:cNvSpPr>
            <a:spLocks noGrp="1" noChangeArrowheads="1"/>
          </p:cNvSpPr>
          <p:nvPr>
            <p:ph type="title"/>
          </p:nvPr>
        </p:nvSpPr>
        <p:spPr>
          <a:xfrm>
            <a:off x="0" y="304800"/>
            <a:ext cx="2971800" cy="6248400"/>
          </a:xfrm>
        </p:spPr>
        <p:txBody>
          <a:bodyPr/>
          <a:lstStyle/>
          <a:p>
            <a:r>
              <a:rPr lang="en-US"/>
              <a:t>Corrugated horns were used in earth stations like this one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Literature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Chapter 8 in compendium. Horn antennas.</a:t>
            </a:r>
          </a:p>
          <a:p>
            <a:r>
              <a:rPr lang="en-US" dirty="0" smtClean="0"/>
              <a:t>Mandatory literature:</a:t>
            </a:r>
          </a:p>
          <a:p>
            <a:pPr lvl="1"/>
            <a:r>
              <a:rPr lang="en-US" dirty="0" smtClean="0"/>
              <a:t>The whole chapter except the supplementary Sections 8.1.1, 8.1.2, 8.1.3, 8.1.5, 8.1.6, 8.2, 8.3, 8.4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6130" name="Picture 2" descr="~AUT016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09950" y="304800"/>
            <a:ext cx="5583238" cy="624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76131" name="Text Box 3"/>
          <p:cNvSpPr txBox="1">
            <a:spLocks noChangeArrowheads="1"/>
          </p:cNvSpPr>
          <p:nvPr/>
        </p:nvSpPr>
        <p:spPr bwMode="auto">
          <a:xfrm>
            <a:off x="381000" y="533400"/>
            <a:ext cx="3048000" cy="6069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sv-SE" sz="3600">
                <a:solidFill>
                  <a:schemeClr val="tx2"/>
                </a:solidFill>
                <a:latin typeface="Times New Roman" charset="0"/>
              </a:rPr>
              <a:t>Circular waveguide with PEC wall:</a:t>
            </a:r>
          </a:p>
          <a:p>
            <a:pPr eaLnBrk="1" hangingPunct="1">
              <a:spcBef>
                <a:spcPct val="50000"/>
              </a:spcBef>
            </a:pPr>
            <a:endParaRPr lang="sv-SE" sz="3600">
              <a:solidFill>
                <a:schemeClr val="tx2"/>
              </a:solidFill>
              <a:latin typeface="Times New Roman" charset="0"/>
            </a:endParaRPr>
          </a:p>
          <a:p>
            <a:pPr eaLnBrk="1" hangingPunct="1">
              <a:spcBef>
                <a:spcPct val="50000"/>
              </a:spcBef>
            </a:pPr>
            <a:r>
              <a:rPr lang="sv-SE" sz="3600">
                <a:solidFill>
                  <a:schemeClr val="tx2"/>
                </a:solidFill>
                <a:latin typeface="Times New Roman" charset="0"/>
              </a:rPr>
              <a:t>With soft wall:</a:t>
            </a:r>
          </a:p>
          <a:p>
            <a:pPr eaLnBrk="1" hangingPunct="1">
              <a:spcBef>
                <a:spcPct val="50000"/>
              </a:spcBef>
            </a:pPr>
            <a:r>
              <a:rPr lang="sv-SE" sz="3200">
                <a:latin typeface="Times New Roman" charset="0"/>
              </a:rPr>
              <a:t>No x-pol, field zero at wall in all planes, known from corrugated horns</a:t>
            </a:r>
            <a:endParaRPr lang="en-GB" sz="3200">
              <a:latin typeface="Times New Roman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60032" y="5589240"/>
            <a:ext cx="1208370" cy="1167408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28600"/>
            <a:ext cx="7772400" cy="1143000"/>
          </a:xfrm>
        </p:spPr>
        <p:txBody>
          <a:bodyPr/>
          <a:lstStyle/>
          <a:p>
            <a:r>
              <a:rPr lang="sv-SE" altLang="sv-SE"/>
              <a:t>Corrugated soft conical horn: Aperture field</a:t>
            </a:r>
          </a:p>
        </p:txBody>
      </p:sp>
      <p:sp>
        <p:nvSpPr>
          <p:cNvPr id="44036" name="Text Box 4"/>
          <p:cNvSpPr txBox="1">
            <a:spLocks noChangeArrowheads="1"/>
          </p:cNvSpPr>
          <p:nvPr/>
        </p:nvSpPr>
        <p:spPr bwMode="auto">
          <a:xfrm>
            <a:off x="685800" y="1600200"/>
            <a:ext cx="71580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sv-SE" altLang="sv-SE"/>
              <a:t>Corrugated circular cylindrical waveguide (hybrid mode)</a:t>
            </a:r>
          </a:p>
        </p:txBody>
      </p:sp>
      <p:pic>
        <p:nvPicPr>
          <p:cNvPr id="44037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0275" y="2301875"/>
            <a:ext cx="24574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4038" name="Text Box 6"/>
          <p:cNvSpPr txBox="1">
            <a:spLocks noChangeArrowheads="1"/>
          </p:cNvSpPr>
          <p:nvPr/>
        </p:nvSpPr>
        <p:spPr bwMode="auto">
          <a:xfrm>
            <a:off x="762000" y="2819400"/>
            <a:ext cx="9286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sv-SE" altLang="sv-SE"/>
              <a:t>where</a:t>
            </a:r>
          </a:p>
        </p:txBody>
      </p:sp>
      <p:pic>
        <p:nvPicPr>
          <p:cNvPr id="44039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44675" y="2911475"/>
            <a:ext cx="138271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4040" name="Text Box 8"/>
          <p:cNvSpPr txBox="1">
            <a:spLocks noChangeArrowheads="1"/>
          </p:cNvSpPr>
          <p:nvPr/>
        </p:nvSpPr>
        <p:spPr bwMode="auto">
          <a:xfrm>
            <a:off x="3352800" y="2819400"/>
            <a:ext cx="45307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sv-SE" altLang="sv-SE"/>
              <a:t>is the value of x for the first null of </a:t>
            </a:r>
          </a:p>
        </p:txBody>
      </p:sp>
      <p:pic>
        <p:nvPicPr>
          <p:cNvPr id="44041" name="Picture 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64475" y="2911475"/>
            <a:ext cx="604838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4042" name="Text Box 10"/>
          <p:cNvSpPr txBox="1">
            <a:spLocks noChangeArrowheads="1"/>
          </p:cNvSpPr>
          <p:nvPr/>
        </p:nvSpPr>
        <p:spPr bwMode="auto">
          <a:xfrm>
            <a:off x="777875" y="3368675"/>
            <a:ext cx="34972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sv-SE" altLang="sv-SE"/>
              <a:t>Approximate aperture field</a:t>
            </a:r>
          </a:p>
        </p:txBody>
      </p:sp>
      <p:pic>
        <p:nvPicPr>
          <p:cNvPr id="44043" name="Picture 1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06475" y="3978275"/>
            <a:ext cx="3573463" cy="515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4044" name="Picture 1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05200" y="4533900"/>
            <a:ext cx="5410200" cy="2324100"/>
          </a:xfrm>
          <a:prstGeom prst="rect">
            <a:avLst/>
          </a:prstGeom>
          <a:noFill/>
        </p:spPr>
      </p:pic>
      <p:grpSp>
        <p:nvGrpSpPr>
          <p:cNvPr id="44045" name="Group 13"/>
          <p:cNvGrpSpPr>
            <a:grpSpLocks/>
          </p:cNvGrpSpPr>
          <p:nvPr/>
        </p:nvGrpSpPr>
        <p:grpSpPr bwMode="auto">
          <a:xfrm>
            <a:off x="5435600" y="3573463"/>
            <a:ext cx="1511300" cy="1008062"/>
            <a:chOff x="4468" y="1888"/>
            <a:chExt cx="952" cy="635"/>
          </a:xfrm>
        </p:grpSpPr>
        <p:sp>
          <p:nvSpPr>
            <p:cNvPr id="44046" name="Oval 14"/>
            <p:cNvSpPr>
              <a:spLocks noChangeArrowheads="1"/>
            </p:cNvSpPr>
            <p:nvPr/>
          </p:nvSpPr>
          <p:spPr bwMode="auto">
            <a:xfrm>
              <a:off x="5193" y="1888"/>
              <a:ext cx="227" cy="635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4047" name="Freeform 15"/>
            <p:cNvSpPr>
              <a:spLocks/>
            </p:cNvSpPr>
            <p:nvPr/>
          </p:nvSpPr>
          <p:spPr bwMode="auto">
            <a:xfrm>
              <a:off x="4468" y="1888"/>
              <a:ext cx="816" cy="635"/>
            </a:xfrm>
            <a:custGeom>
              <a:avLst/>
              <a:gdLst/>
              <a:ahLst/>
              <a:cxnLst>
                <a:cxn ang="0">
                  <a:pos x="816" y="0"/>
                </a:cxn>
                <a:cxn ang="0">
                  <a:pos x="181" y="317"/>
                </a:cxn>
                <a:cxn ang="0">
                  <a:pos x="0" y="317"/>
                </a:cxn>
                <a:cxn ang="0">
                  <a:pos x="0" y="408"/>
                </a:cxn>
                <a:cxn ang="0">
                  <a:pos x="181" y="408"/>
                </a:cxn>
                <a:cxn ang="0">
                  <a:pos x="816" y="635"/>
                </a:cxn>
              </a:cxnLst>
              <a:rect l="0" t="0" r="r" b="b"/>
              <a:pathLst>
                <a:path w="816" h="635">
                  <a:moveTo>
                    <a:pt x="816" y="0"/>
                  </a:moveTo>
                  <a:lnTo>
                    <a:pt x="181" y="317"/>
                  </a:lnTo>
                  <a:lnTo>
                    <a:pt x="0" y="317"/>
                  </a:lnTo>
                  <a:lnTo>
                    <a:pt x="0" y="408"/>
                  </a:lnTo>
                  <a:lnTo>
                    <a:pt x="181" y="408"/>
                  </a:lnTo>
                  <a:lnTo>
                    <a:pt x="816" y="635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pic>
        <p:nvPicPr>
          <p:cNvPr id="15" name="Picture 1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11560" y="4653136"/>
            <a:ext cx="2028250" cy="1959496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Text Box 2"/>
          <p:cNvSpPr txBox="1">
            <a:spLocks noChangeArrowheads="1"/>
          </p:cNvSpPr>
          <p:nvPr/>
        </p:nvSpPr>
        <p:spPr bwMode="auto">
          <a:xfrm>
            <a:off x="669925" y="2041525"/>
            <a:ext cx="240718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sv-SE" altLang="sv-SE" dirty="0" smtClean="0"/>
              <a:t>Far </a:t>
            </a:r>
            <a:r>
              <a:rPr lang="sv-SE" altLang="sv-SE" dirty="0" err="1"/>
              <a:t>field</a:t>
            </a:r>
            <a:r>
              <a:rPr lang="sv-SE" altLang="sv-SE" dirty="0"/>
              <a:t> </a:t>
            </a:r>
            <a:r>
              <a:rPr lang="sv-SE" altLang="sv-SE" dirty="0" err="1"/>
              <a:t>function</a:t>
            </a:r>
            <a:r>
              <a:rPr lang="sv-SE" altLang="sv-SE" dirty="0"/>
              <a:t>:</a:t>
            </a:r>
          </a:p>
        </p:txBody>
      </p:sp>
      <p:pic>
        <p:nvPicPr>
          <p:cNvPr id="4505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0600" y="2667000"/>
            <a:ext cx="6143625" cy="1163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5062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v-SE" altLang="sv-SE"/>
              <a:t>Corrugated soft conical horn: Radiation field function</a:t>
            </a:r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76256" y="3429000"/>
            <a:ext cx="2028250" cy="1959496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91000" y="5644624"/>
            <a:ext cx="31750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6084" name="Rectangle 4"/>
          <p:cNvSpPr>
            <a:spLocks noGrp="1" noChangeArrowheads="1"/>
          </p:cNvSpPr>
          <p:nvPr>
            <p:ph type="title"/>
          </p:nvPr>
        </p:nvSpPr>
        <p:spPr>
          <a:xfrm>
            <a:off x="304800" y="0"/>
            <a:ext cx="8610600" cy="836712"/>
          </a:xfrm>
        </p:spPr>
        <p:txBody>
          <a:bodyPr/>
          <a:lstStyle/>
          <a:p>
            <a:r>
              <a:rPr lang="en-US" sz="2800" dirty="0" smtClean="0"/>
              <a:t>Universal </a:t>
            </a:r>
            <a:r>
              <a:rPr lang="en-US" sz="2800" dirty="0"/>
              <a:t>radiation </a:t>
            </a:r>
            <a:r>
              <a:rPr lang="en-US" sz="2800" dirty="0" smtClean="0"/>
              <a:t>patterns in 45° plane of circular horns</a:t>
            </a:r>
            <a:br>
              <a:rPr lang="en-US" sz="2800" dirty="0" smtClean="0"/>
            </a:br>
            <a:r>
              <a:rPr lang="en-US" sz="2800" dirty="0" smtClean="0"/>
              <a:t>without (</a:t>
            </a:r>
            <a:r>
              <a:rPr lang="en-US" sz="2800" dirty="0" err="1" smtClean="0"/>
              <a:t>uggly</a:t>
            </a:r>
            <a:r>
              <a:rPr lang="en-US" sz="2800" dirty="0" smtClean="0"/>
              <a:t>) and with (nice) corrugations</a:t>
            </a:r>
            <a:endParaRPr lang="en-US" dirty="0"/>
          </a:p>
        </p:txBody>
      </p:sp>
      <p:pic>
        <p:nvPicPr>
          <p:cNvPr id="46085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315624" y="3311768"/>
            <a:ext cx="4828376" cy="3213576"/>
          </a:xfrm>
        </p:spPr>
      </p:pic>
      <p:grpSp>
        <p:nvGrpSpPr>
          <p:cNvPr id="46088" name="Group 8"/>
          <p:cNvGrpSpPr>
            <a:grpSpLocks/>
          </p:cNvGrpSpPr>
          <p:nvPr/>
        </p:nvGrpSpPr>
        <p:grpSpPr bwMode="auto">
          <a:xfrm>
            <a:off x="1187624" y="1727592"/>
            <a:ext cx="1511300" cy="1008062"/>
            <a:chOff x="4468" y="1888"/>
            <a:chExt cx="952" cy="635"/>
          </a:xfrm>
        </p:grpSpPr>
        <p:sp>
          <p:nvSpPr>
            <p:cNvPr id="46089" name="Oval 9"/>
            <p:cNvSpPr>
              <a:spLocks noChangeArrowheads="1"/>
            </p:cNvSpPr>
            <p:nvPr/>
          </p:nvSpPr>
          <p:spPr bwMode="auto">
            <a:xfrm>
              <a:off x="5193" y="1888"/>
              <a:ext cx="227" cy="635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6090" name="Freeform 10"/>
            <p:cNvSpPr>
              <a:spLocks/>
            </p:cNvSpPr>
            <p:nvPr/>
          </p:nvSpPr>
          <p:spPr bwMode="auto">
            <a:xfrm>
              <a:off x="4468" y="1888"/>
              <a:ext cx="816" cy="635"/>
            </a:xfrm>
            <a:custGeom>
              <a:avLst/>
              <a:gdLst/>
              <a:ahLst/>
              <a:cxnLst>
                <a:cxn ang="0">
                  <a:pos x="816" y="0"/>
                </a:cxn>
                <a:cxn ang="0">
                  <a:pos x="181" y="317"/>
                </a:cxn>
                <a:cxn ang="0">
                  <a:pos x="0" y="317"/>
                </a:cxn>
                <a:cxn ang="0">
                  <a:pos x="0" y="408"/>
                </a:cxn>
                <a:cxn ang="0">
                  <a:pos x="181" y="408"/>
                </a:cxn>
                <a:cxn ang="0">
                  <a:pos x="816" y="635"/>
                </a:cxn>
              </a:cxnLst>
              <a:rect l="0" t="0" r="r" b="b"/>
              <a:pathLst>
                <a:path w="816" h="635">
                  <a:moveTo>
                    <a:pt x="816" y="0"/>
                  </a:moveTo>
                  <a:lnTo>
                    <a:pt x="181" y="317"/>
                  </a:lnTo>
                  <a:lnTo>
                    <a:pt x="0" y="317"/>
                  </a:lnTo>
                  <a:lnTo>
                    <a:pt x="0" y="408"/>
                  </a:lnTo>
                  <a:lnTo>
                    <a:pt x="181" y="408"/>
                  </a:lnTo>
                  <a:lnTo>
                    <a:pt x="816" y="635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7504" y="3311768"/>
            <a:ext cx="4759413" cy="3168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9778968">
            <a:off x="7114561" y="1504451"/>
            <a:ext cx="1357439" cy="1311424"/>
          </a:xfrm>
          <a:prstGeom prst="rect">
            <a:avLst/>
          </a:prstGeom>
        </p:spPr>
      </p:pic>
      <p:pic>
        <p:nvPicPr>
          <p:cNvPr id="10" name="Picture 1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635896" y="1511568"/>
            <a:ext cx="2697088" cy="1159229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1403648" y="6396335"/>
            <a:ext cx="7200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w</a:t>
            </a:r>
            <a:r>
              <a:rPr lang="en-US" dirty="0" smtClean="0">
                <a:solidFill>
                  <a:srgbClr val="FF0000"/>
                </a:solidFill>
              </a:rPr>
              <a:t>ithout corrugations			with corrugations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ChangeArrowheads="1"/>
          </p:cNvSpPr>
          <p:nvPr>
            <p:ph type="title"/>
          </p:nvPr>
        </p:nvSpPr>
        <p:spPr>
          <a:xfrm>
            <a:off x="27023" y="0"/>
            <a:ext cx="9089954" cy="914400"/>
          </a:xfrm>
        </p:spPr>
        <p:txBody>
          <a:bodyPr/>
          <a:lstStyle/>
          <a:p>
            <a:r>
              <a:rPr lang="en-US" sz="2800" dirty="0"/>
              <a:t>Smooth conical horn</a:t>
            </a:r>
            <a:r>
              <a:rPr lang="en-US" sz="2800" dirty="0" smtClean="0"/>
              <a:t>: Co- and </a:t>
            </a:r>
            <a:r>
              <a:rPr lang="en-US" sz="2800" dirty="0" err="1" smtClean="0"/>
              <a:t>crosspolar</a:t>
            </a:r>
            <a:r>
              <a:rPr lang="en-US" sz="2800" dirty="0" smtClean="0"/>
              <a:t> contour plots</a:t>
            </a:r>
            <a:br>
              <a:rPr lang="en-US" sz="2800" dirty="0" smtClean="0"/>
            </a:br>
            <a:r>
              <a:rPr lang="en-US" sz="2800" dirty="0" smtClean="0"/>
              <a:t>for max phase error = 90°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1720" y="836712"/>
            <a:ext cx="6336704" cy="302677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/>
          <a:srcRect t="1053"/>
          <a:stretch/>
        </p:blipFill>
        <p:spPr>
          <a:xfrm>
            <a:off x="1907704" y="3890872"/>
            <a:ext cx="6480720" cy="296712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51520" y="1556792"/>
            <a:ext cx="1512168" cy="41549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Aperture fields:</a:t>
            </a:r>
          </a:p>
          <a:p>
            <a:endParaRPr lang="en-US" dirty="0">
              <a:solidFill>
                <a:srgbClr val="FF0000"/>
              </a:solidFill>
            </a:endParaRPr>
          </a:p>
          <a:p>
            <a:endParaRPr lang="en-US" dirty="0" smtClean="0">
              <a:solidFill>
                <a:srgbClr val="FF0000"/>
              </a:solidFill>
            </a:endParaRPr>
          </a:p>
          <a:p>
            <a:endParaRPr lang="en-US" dirty="0">
              <a:solidFill>
                <a:srgbClr val="FF0000"/>
              </a:solidFill>
            </a:endParaRPr>
          </a:p>
          <a:p>
            <a:endParaRPr lang="en-US" dirty="0" smtClean="0">
              <a:solidFill>
                <a:srgbClr val="FF0000"/>
              </a:solidFill>
            </a:endParaRPr>
          </a:p>
          <a:p>
            <a:endParaRPr lang="en-US" dirty="0" smtClean="0">
              <a:solidFill>
                <a:srgbClr val="FF0000"/>
              </a:solidFill>
            </a:endParaRPr>
          </a:p>
          <a:p>
            <a:endParaRPr lang="en-US" dirty="0">
              <a:solidFill>
                <a:srgbClr val="FF0000"/>
              </a:solidFill>
            </a:endParaRPr>
          </a:p>
          <a:p>
            <a:endParaRPr lang="en-US" dirty="0">
              <a:solidFill>
                <a:srgbClr val="FF0000"/>
              </a:solidFill>
            </a:endParaRPr>
          </a:p>
          <a:p>
            <a:r>
              <a:rPr lang="en-US" dirty="0" smtClean="0">
                <a:solidFill>
                  <a:srgbClr val="FF0000"/>
                </a:solidFill>
              </a:rPr>
              <a:t>Far fields:</a:t>
            </a:r>
            <a:endParaRPr lang="en-US" dirty="0">
              <a:solidFill>
                <a:srgbClr val="FF0000"/>
              </a:solidFill>
            </a:endParaRPr>
          </a:p>
          <a:p>
            <a:endParaRPr lang="en-US" dirty="0">
              <a:solidFill>
                <a:srgbClr val="FF0000"/>
              </a:solidFill>
            </a:endParaRPr>
          </a:p>
        </p:txBody>
      </p:sp>
      <p:grpSp>
        <p:nvGrpSpPr>
          <p:cNvPr id="7" name="Group 8"/>
          <p:cNvGrpSpPr>
            <a:grpSpLocks/>
          </p:cNvGrpSpPr>
          <p:nvPr/>
        </p:nvGrpSpPr>
        <p:grpSpPr bwMode="auto">
          <a:xfrm>
            <a:off x="251520" y="3068960"/>
            <a:ext cx="1511300" cy="1008062"/>
            <a:chOff x="4468" y="1888"/>
            <a:chExt cx="952" cy="635"/>
          </a:xfrm>
        </p:grpSpPr>
        <p:sp>
          <p:nvSpPr>
            <p:cNvPr id="8" name="Oval 9"/>
            <p:cNvSpPr>
              <a:spLocks noChangeArrowheads="1"/>
            </p:cNvSpPr>
            <p:nvPr/>
          </p:nvSpPr>
          <p:spPr bwMode="auto">
            <a:xfrm>
              <a:off x="5193" y="1888"/>
              <a:ext cx="227" cy="635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" name="Freeform 10"/>
            <p:cNvSpPr>
              <a:spLocks/>
            </p:cNvSpPr>
            <p:nvPr/>
          </p:nvSpPr>
          <p:spPr bwMode="auto">
            <a:xfrm>
              <a:off x="4468" y="1888"/>
              <a:ext cx="816" cy="635"/>
            </a:xfrm>
            <a:custGeom>
              <a:avLst/>
              <a:gdLst/>
              <a:ahLst/>
              <a:cxnLst>
                <a:cxn ang="0">
                  <a:pos x="816" y="0"/>
                </a:cxn>
                <a:cxn ang="0">
                  <a:pos x="181" y="317"/>
                </a:cxn>
                <a:cxn ang="0">
                  <a:pos x="0" y="317"/>
                </a:cxn>
                <a:cxn ang="0">
                  <a:pos x="0" y="408"/>
                </a:cxn>
                <a:cxn ang="0">
                  <a:pos x="181" y="408"/>
                </a:cxn>
                <a:cxn ang="0">
                  <a:pos x="816" y="635"/>
                </a:cxn>
              </a:cxnLst>
              <a:rect l="0" t="0" r="r" b="b"/>
              <a:pathLst>
                <a:path w="816" h="635">
                  <a:moveTo>
                    <a:pt x="816" y="0"/>
                  </a:moveTo>
                  <a:lnTo>
                    <a:pt x="181" y="317"/>
                  </a:lnTo>
                  <a:lnTo>
                    <a:pt x="0" y="317"/>
                  </a:lnTo>
                  <a:lnTo>
                    <a:pt x="0" y="408"/>
                  </a:lnTo>
                  <a:lnTo>
                    <a:pt x="181" y="408"/>
                  </a:lnTo>
                  <a:lnTo>
                    <a:pt x="816" y="635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87171964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ChangeArrowheads="1"/>
          </p:cNvSpPr>
          <p:nvPr>
            <p:ph type="title"/>
          </p:nvPr>
        </p:nvSpPr>
        <p:spPr>
          <a:xfrm>
            <a:off x="27023" y="0"/>
            <a:ext cx="9089954" cy="914400"/>
          </a:xfrm>
        </p:spPr>
        <p:txBody>
          <a:bodyPr/>
          <a:lstStyle/>
          <a:p>
            <a:r>
              <a:rPr lang="en-US" sz="2800" dirty="0" smtClean="0"/>
              <a:t>Corrugated </a:t>
            </a:r>
            <a:r>
              <a:rPr lang="en-US" sz="2800" dirty="0"/>
              <a:t>conical horn</a:t>
            </a:r>
            <a:r>
              <a:rPr lang="en-US" sz="2800" dirty="0" smtClean="0"/>
              <a:t>: </a:t>
            </a:r>
            <a:br>
              <a:rPr lang="en-US" sz="2800" dirty="0" smtClean="0"/>
            </a:br>
            <a:r>
              <a:rPr lang="en-US" sz="2800" dirty="0" smtClean="0"/>
              <a:t>Co- and </a:t>
            </a:r>
            <a:r>
              <a:rPr lang="en-US" sz="2800" dirty="0" err="1" smtClean="0"/>
              <a:t>crosspolar</a:t>
            </a:r>
            <a:r>
              <a:rPr lang="en-US" sz="2800" dirty="0" smtClean="0"/>
              <a:t> contour plots</a:t>
            </a:r>
            <a:r>
              <a:rPr lang="en-US" sz="2800" dirty="0"/>
              <a:t> </a:t>
            </a:r>
            <a:r>
              <a:rPr lang="en-US" sz="2800" dirty="0" smtClean="0"/>
              <a:t>for max phase error = 90°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251520" y="1556792"/>
            <a:ext cx="1512168" cy="41549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Aperture fields:</a:t>
            </a:r>
          </a:p>
          <a:p>
            <a:endParaRPr lang="en-US" dirty="0">
              <a:solidFill>
                <a:srgbClr val="FF0000"/>
              </a:solidFill>
            </a:endParaRPr>
          </a:p>
          <a:p>
            <a:endParaRPr lang="en-US" dirty="0" smtClean="0">
              <a:solidFill>
                <a:srgbClr val="FF0000"/>
              </a:solidFill>
            </a:endParaRPr>
          </a:p>
          <a:p>
            <a:endParaRPr lang="en-US" dirty="0">
              <a:solidFill>
                <a:srgbClr val="FF0000"/>
              </a:solidFill>
            </a:endParaRPr>
          </a:p>
          <a:p>
            <a:endParaRPr lang="en-US" dirty="0" smtClean="0">
              <a:solidFill>
                <a:srgbClr val="FF0000"/>
              </a:solidFill>
            </a:endParaRPr>
          </a:p>
          <a:p>
            <a:endParaRPr lang="en-US" dirty="0" smtClean="0">
              <a:solidFill>
                <a:srgbClr val="FF0000"/>
              </a:solidFill>
            </a:endParaRPr>
          </a:p>
          <a:p>
            <a:endParaRPr lang="en-US" dirty="0">
              <a:solidFill>
                <a:srgbClr val="FF0000"/>
              </a:solidFill>
            </a:endParaRPr>
          </a:p>
          <a:p>
            <a:endParaRPr lang="en-US" dirty="0">
              <a:solidFill>
                <a:srgbClr val="FF0000"/>
              </a:solidFill>
            </a:endParaRPr>
          </a:p>
          <a:p>
            <a:r>
              <a:rPr lang="en-US" dirty="0" smtClean="0">
                <a:solidFill>
                  <a:srgbClr val="FF0000"/>
                </a:solidFill>
              </a:rPr>
              <a:t>Far fields:</a:t>
            </a:r>
            <a:endParaRPr lang="en-US" dirty="0">
              <a:solidFill>
                <a:srgbClr val="FF0000"/>
              </a:solidFill>
            </a:endParaRPr>
          </a:p>
          <a:p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9778968">
            <a:off x="489825" y="2817988"/>
            <a:ext cx="1357439" cy="1311424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11760" y="836712"/>
            <a:ext cx="6300192" cy="3022123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/>
          <a:srcRect t="2519"/>
          <a:stretch/>
        </p:blipFill>
        <p:spPr>
          <a:xfrm>
            <a:off x="2294148" y="4005064"/>
            <a:ext cx="6282497" cy="2880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64332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r>
              <a:rPr lang="sv-SE" altLang="sv-SE" sz="4000"/>
              <a:t>Modelling corrugated horn antennas</a:t>
            </a:r>
            <a:br>
              <a:rPr lang="sv-SE" altLang="sv-SE" sz="4000"/>
            </a:br>
            <a:r>
              <a:rPr lang="sv-SE" altLang="sv-SE" sz="4000"/>
              <a:t> by using Gaussian beams</a:t>
            </a:r>
            <a:endParaRPr lang="sv-SE" altLang="sv-SE"/>
          </a:p>
        </p:txBody>
      </p:sp>
      <p:sp>
        <p:nvSpPr>
          <p:cNvPr id="48131" name="Text Box 3"/>
          <p:cNvSpPr txBox="1">
            <a:spLocks noChangeArrowheads="1"/>
          </p:cNvSpPr>
          <p:nvPr/>
        </p:nvSpPr>
        <p:spPr bwMode="auto">
          <a:xfrm>
            <a:off x="365125" y="1736725"/>
            <a:ext cx="83978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sv-SE" altLang="sv-SE"/>
              <a:t>Aperture distribution for linearly y-polarization:</a:t>
            </a:r>
          </a:p>
        </p:txBody>
      </p:sp>
      <p:pic>
        <p:nvPicPr>
          <p:cNvPr id="4813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81200" y="2514600"/>
            <a:ext cx="4541838" cy="515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8133" name="Text Box 5"/>
          <p:cNvSpPr txBox="1">
            <a:spLocks noChangeArrowheads="1"/>
          </p:cNvSpPr>
          <p:nvPr/>
        </p:nvSpPr>
        <p:spPr bwMode="auto">
          <a:xfrm>
            <a:off x="381000" y="3352800"/>
            <a:ext cx="6467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sv-SE" altLang="sv-SE"/>
              <a:t>Approximate this as Gaussian aperture distribution:</a:t>
            </a:r>
          </a:p>
        </p:txBody>
      </p:sp>
      <p:pic>
        <p:nvPicPr>
          <p:cNvPr id="48134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5000" y="4038600"/>
            <a:ext cx="4803775" cy="54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8136" name="Picture 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4629150"/>
            <a:ext cx="8896350" cy="2228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04248" y="1412776"/>
            <a:ext cx="2028250" cy="1959496"/>
          </a:xfrm>
          <a:prstGeom prst="rect">
            <a:avLst/>
          </a:prstGeo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8200" y="5638800"/>
            <a:ext cx="206375" cy="29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4276" name="Rectangle 4"/>
          <p:cNvSpPr>
            <a:spLocks noGrp="1" noChangeArrowheads="1"/>
          </p:cNvSpPr>
          <p:nvPr>
            <p:ph type="title"/>
          </p:nvPr>
        </p:nvSpPr>
        <p:spPr>
          <a:xfrm>
            <a:off x="609600" y="0"/>
            <a:ext cx="7772400" cy="1143000"/>
          </a:xfrm>
        </p:spPr>
        <p:txBody>
          <a:bodyPr/>
          <a:lstStyle/>
          <a:p>
            <a:r>
              <a:rPr lang="sv-SE" altLang="sv-SE" sz="2800"/>
              <a:t>Design curve for corrugated horn: Directivity of Gaussian beam with given taper at given beam angle</a:t>
            </a:r>
            <a:endParaRPr lang="en-US" sz="2800"/>
          </a:p>
        </p:txBody>
      </p:sp>
      <p:pic>
        <p:nvPicPr>
          <p:cNvPr id="54277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3048000" y="1084263"/>
            <a:ext cx="6096000" cy="5773737"/>
          </a:xfrm>
        </p:spPr>
      </p:pic>
      <p:sp>
        <p:nvSpPr>
          <p:cNvPr id="54278" name="Text Box 6"/>
          <p:cNvSpPr txBox="1">
            <a:spLocks noChangeArrowheads="1"/>
          </p:cNvSpPr>
          <p:nvPr/>
        </p:nvSpPr>
        <p:spPr bwMode="auto">
          <a:xfrm>
            <a:off x="228600" y="2057400"/>
            <a:ext cx="1676400" cy="286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sv-SE" altLang="sv-SE" sz="1400"/>
              <a:t/>
            </a:r>
            <a:br>
              <a:rPr lang="sv-SE" altLang="sv-SE" sz="1400"/>
            </a:br>
            <a:r>
              <a:rPr lang="sv-SE" altLang="sv-SE" sz="1400"/>
              <a:t> </a:t>
            </a:r>
            <a:r>
              <a:rPr lang="sv-SE" altLang="sv-SE"/>
              <a:t>(for determining desired directivity of corrugated horn)</a:t>
            </a:r>
            <a:endParaRPr lang="en-US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300" name="Rectangle 4"/>
          <p:cNvSpPr>
            <a:spLocks noGrp="1" noChangeArrowheads="1"/>
          </p:cNvSpPr>
          <p:nvPr>
            <p:ph type="title"/>
          </p:nvPr>
        </p:nvSpPr>
        <p:spPr>
          <a:xfrm>
            <a:off x="685800" y="0"/>
            <a:ext cx="7772400" cy="1143000"/>
          </a:xfrm>
        </p:spPr>
        <p:txBody>
          <a:bodyPr/>
          <a:lstStyle/>
          <a:p>
            <a:r>
              <a:rPr lang="sv-SE" altLang="sv-SE" sz="2800"/>
              <a:t>Design curve for corrugated horn: Directivity as a function of horn size and flare angle</a:t>
            </a:r>
            <a:endParaRPr lang="en-US" sz="2800"/>
          </a:p>
        </p:txBody>
      </p:sp>
      <p:pic>
        <p:nvPicPr>
          <p:cNvPr id="55301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24200" y="1157288"/>
            <a:ext cx="6019800" cy="5700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5302" name="Text Box 6"/>
          <p:cNvSpPr txBox="1">
            <a:spLocks noChangeArrowheads="1"/>
          </p:cNvSpPr>
          <p:nvPr/>
        </p:nvSpPr>
        <p:spPr bwMode="auto">
          <a:xfrm>
            <a:off x="228600" y="2590800"/>
            <a:ext cx="1219200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FF0000"/>
                </a:solidFill>
                <a:latin typeface="Times New Roman" charset="0"/>
              </a:rPr>
              <a:t>Determines horn size if desired directivity is known</a:t>
            </a:r>
          </a:p>
        </p:txBody>
      </p:sp>
      <p:pic>
        <p:nvPicPr>
          <p:cNvPr id="5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200000">
            <a:off x="-337364" y="3232964"/>
            <a:ext cx="5170528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96971053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3" name="Rectangle 3"/>
          <p:cNvSpPr>
            <a:spLocks noGrp="1" noChangeArrowheads="1"/>
          </p:cNvSpPr>
          <p:nvPr>
            <p:ph type="title"/>
          </p:nvPr>
        </p:nvSpPr>
        <p:spPr>
          <a:xfrm>
            <a:off x="685800" y="0"/>
            <a:ext cx="7772400" cy="1143000"/>
          </a:xfrm>
        </p:spPr>
        <p:txBody>
          <a:bodyPr/>
          <a:lstStyle/>
          <a:p>
            <a:r>
              <a:rPr lang="sv-SE" altLang="sv-SE" sz="2800"/>
              <a:t>Design curve for corrugated horn: </a:t>
            </a:r>
            <a:br>
              <a:rPr lang="sv-SE" altLang="sv-SE" sz="2800"/>
            </a:br>
            <a:r>
              <a:rPr lang="sv-SE" altLang="sv-SE" sz="2800"/>
              <a:t>Location of phase center</a:t>
            </a:r>
            <a:endParaRPr lang="en-US" sz="2800"/>
          </a:p>
        </p:txBody>
      </p:sp>
      <p:pic>
        <p:nvPicPr>
          <p:cNvPr id="56324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1524000"/>
            <a:ext cx="9144000" cy="3644900"/>
          </a:xfrm>
        </p:spPr>
      </p:pic>
      <p:sp>
        <p:nvSpPr>
          <p:cNvPr id="56325" name="Text Box 5"/>
          <p:cNvSpPr txBox="1">
            <a:spLocks noChangeArrowheads="1"/>
          </p:cNvSpPr>
          <p:nvPr/>
        </p:nvSpPr>
        <p:spPr bwMode="auto">
          <a:xfrm>
            <a:off x="2209800" y="5181600"/>
            <a:ext cx="5695950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latin typeface="Times New Roman" charset="0"/>
              </a:rPr>
              <a:t>Z</a:t>
            </a:r>
            <a:r>
              <a:rPr lang="en-US" baseline="-25000">
                <a:latin typeface="Times New Roman" charset="0"/>
              </a:rPr>
              <a:t>pc</a:t>
            </a:r>
            <a:r>
              <a:rPr lang="en-US">
                <a:latin typeface="Times New Roman" charset="0"/>
              </a:rPr>
              <a:t>=0 corresponds to aperture plane.</a:t>
            </a:r>
          </a:p>
          <a:p>
            <a:r>
              <a:rPr lang="en-US">
                <a:latin typeface="Times New Roman" charset="0"/>
              </a:rPr>
              <a:t>Aperture-controlled above dashed line.</a:t>
            </a:r>
          </a:p>
          <a:p>
            <a:r>
              <a:rPr lang="en-US">
                <a:latin typeface="Times New Roman" charset="0"/>
              </a:rPr>
              <a:t>Flare-angle controlled below red dashed line.</a:t>
            </a:r>
          </a:p>
        </p:txBody>
      </p:sp>
      <p:pic>
        <p:nvPicPr>
          <p:cNvPr id="5" name="Picture 8"/>
          <p:cNvPicPr>
            <a:picLocks noChangeAspect="1" noChangeArrowheads="1"/>
          </p:cNvPicPr>
          <p:nvPr/>
        </p:nvPicPr>
        <p:blipFill rotWithShape="1">
          <a:blip r:embed="rId3" cstate="print"/>
          <a:srcRect l="7306" r="29081"/>
          <a:stretch/>
        </p:blipFill>
        <p:spPr bwMode="auto">
          <a:xfrm rot="16200000">
            <a:off x="6793784" y="2367341"/>
            <a:ext cx="2726075" cy="10736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extBox 1"/>
          <p:cNvSpPr txBox="1"/>
          <p:nvPr/>
        </p:nvSpPr>
        <p:spPr>
          <a:xfrm>
            <a:off x="8153400" y="1219200"/>
            <a:ext cx="3513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D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4373022" y="2590800"/>
            <a:ext cx="35137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latin typeface="Symbol" charset="2"/>
                <a:cs typeface="Symbol" charset="2"/>
              </a:rPr>
              <a:t>a</a:t>
            </a:r>
            <a:endParaRPr lang="en-US" sz="2000" b="1" dirty="0">
              <a:latin typeface="Symbol" charset="2"/>
              <a:cs typeface="Symbol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30156860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v-SE" altLang="sv-SE"/>
              <a:t>Calculation Methods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8077200" cy="4114800"/>
          </a:xfrm>
        </p:spPr>
        <p:txBody>
          <a:bodyPr/>
          <a:lstStyle/>
          <a:p>
            <a:r>
              <a:rPr lang="sv-SE" altLang="sv-SE"/>
              <a:t>Different analytical and numerical methods:</a:t>
            </a:r>
          </a:p>
          <a:p>
            <a:pPr lvl="1"/>
            <a:r>
              <a:rPr lang="sv-SE" altLang="sv-SE"/>
              <a:t>Approximating the aperture field by using the  basic propagating mode inside the horn</a:t>
            </a:r>
          </a:p>
          <a:p>
            <a:pPr lvl="1"/>
            <a:r>
              <a:rPr lang="sv-SE" altLang="sv-SE"/>
              <a:t>mode matching</a:t>
            </a:r>
          </a:p>
          <a:p>
            <a:pPr lvl="1"/>
            <a:r>
              <a:rPr lang="sv-SE" altLang="sv-SE"/>
              <a:t>moment method</a:t>
            </a:r>
          </a:p>
          <a:p>
            <a:pPr lvl="1"/>
            <a:r>
              <a:rPr lang="sv-SE" altLang="sv-SE"/>
              <a:t>finite element method (FEM)</a:t>
            </a:r>
          </a:p>
          <a:p>
            <a:pPr lvl="1"/>
            <a:r>
              <a:rPr lang="sv-SE" altLang="sv-SE"/>
              <a:t>finite difference time domain technique (FDTD)</a:t>
            </a:r>
          </a:p>
          <a:p>
            <a:endParaRPr lang="sv-SE" altLang="sv-S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02" name="Picture 2" descr="Yingsfee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71750" y="152400"/>
            <a:ext cx="6572250" cy="6175375"/>
          </a:xfrm>
          <a:prstGeom prst="rect">
            <a:avLst/>
          </a:prstGeom>
          <a:noFill/>
        </p:spPr>
      </p:pic>
      <p:sp>
        <p:nvSpPr>
          <p:cNvPr id="153603" name="Text Box 3"/>
          <p:cNvSpPr txBox="1">
            <a:spLocks noChangeArrowheads="1"/>
          </p:cNvSpPr>
          <p:nvPr/>
        </p:nvSpPr>
        <p:spPr bwMode="auto">
          <a:xfrm>
            <a:off x="288925" y="803275"/>
            <a:ext cx="2073275" cy="3935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/>
            <a:r>
              <a:rPr lang="sv-SE" sz="2800">
                <a:solidFill>
                  <a:schemeClr val="tx2"/>
                </a:solidFill>
                <a:latin typeface="Times New Roman" charset="0"/>
              </a:rPr>
              <a:t>Broadband SOFT corrugated primary feed</a:t>
            </a:r>
          </a:p>
          <a:p>
            <a:pPr eaLnBrk="1" hangingPunct="1"/>
            <a:r>
              <a:rPr lang="sv-SE" sz="2800">
                <a:solidFill>
                  <a:schemeClr val="tx2"/>
                </a:solidFill>
                <a:latin typeface="Times New Roman" charset="0"/>
              </a:rPr>
              <a:t>(Ying,</a:t>
            </a:r>
          </a:p>
          <a:p>
            <a:pPr eaLnBrk="1" hangingPunct="1"/>
            <a:r>
              <a:rPr lang="sv-SE" sz="2800">
                <a:solidFill>
                  <a:schemeClr val="tx2"/>
                </a:solidFill>
                <a:latin typeface="Times New Roman" charset="0"/>
              </a:rPr>
              <a:t>A. Kishk and</a:t>
            </a:r>
          </a:p>
          <a:p>
            <a:pPr eaLnBrk="1" hangingPunct="1"/>
            <a:r>
              <a:rPr lang="sv-SE" sz="2800">
                <a:solidFill>
                  <a:schemeClr val="tx2"/>
                </a:solidFill>
                <a:latin typeface="Times New Roman" charset="0"/>
              </a:rPr>
              <a:t>P-S. Kildal, 1995)</a:t>
            </a:r>
            <a:endParaRPr lang="en-US" sz="2800">
              <a:solidFill>
                <a:schemeClr val="tx2"/>
              </a:solidFill>
              <a:latin typeface="Times New Roman" charset="0"/>
            </a:endParaRPr>
          </a:p>
          <a:p>
            <a:pPr eaLnBrk="1" hangingPunct="1"/>
            <a:endParaRPr lang="en-US" sz="2800">
              <a:latin typeface="Times New Roman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04664"/>
            <a:ext cx="7772400" cy="720080"/>
          </a:xfrm>
        </p:spPr>
        <p:txBody>
          <a:bodyPr/>
          <a:lstStyle/>
          <a:p>
            <a:r>
              <a:rPr lang="en-US" dirty="0" smtClean="0"/>
              <a:t>Learning goals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268760"/>
            <a:ext cx="8134672" cy="4827240"/>
          </a:xfrm>
        </p:spPr>
        <p:txBody>
          <a:bodyPr/>
          <a:lstStyle/>
          <a:p>
            <a:r>
              <a:rPr lang="en-US" sz="2000" dirty="0" smtClean="0"/>
              <a:t>Describe far field functions in E- and H-plane of different horns with rectangular aperture (and why they have certain shape):</a:t>
            </a:r>
          </a:p>
          <a:p>
            <a:pPr lvl="1"/>
            <a:r>
              <a:rPr lang="en-US" sz="1800" dirty="0" smtClean="0"/>
              <a:t>E-plane sectorial, H-plane sectorial, pyramidal, corrugated E-plane walls</a:t>
            </a:r>
          </a:p>
          <a:p>
            <a:r>
              <a:rPr lang="en-US" sz="2000" dirty="0" smtClean="0"/>
              <a:t>Describe far field function in E-plane, H-plane and 45 </a:t>
            </a:r>
            <a:r>
              <a:rPr lang="en-US" sz="2000" dirty="0" err="1" smtClean="0"/>
              <a:t>deg</a:t>
            </a:r>
            <a:r>
              <a:rPr lang="en-US" sz="2000" dirty="0" smtClean="0"/>
              <a:t> plane of different horns with circular aperture </a:t>
            </a:r>
            <a:r>
              <a:rPr lang="en-US" sz="2000" dirty="0"/>
              <a:t>(and why they have certain shape)</a:t>
            </a:r>
            <a:r>
              <a:rPr lang="en-US" sz="2000" dirty="0" smtClean="0"/>
              <a:t>:</a:t>
            </a:r>
          </a:p>
          <a:p>
            <a:pPr lvl="1"/>
            <a:r>
              <a:rPr lang="en-US" sz="1800" dirty="0" smtClean="0"/>
              <a:t>Smooth wall, corrugated wall.</a:t>
            </a:r>
          </a:p>
          <a:p>
            <a:r>
              <a:rPr lang="en-US" sz="2000" dirty="0" smtClean="0"/>
              <a:t>Describe the Gaussian beam model for corrugated conical horns</a:t>
            </a:r>
          </a:p>
          <a:p>
            <a:r>
              <a:rPr lang="en-US" sz="2000" dirty="0" smtClean="0"/>
              <a:t>After exercise: Apply Gaussian beam model to design corrugated conical horn </a:t>
            </a:r>
          </a:p>
        </p:txBody>
      </p:sp>
    </p:spTree>
    <p:extLst>
      <p:ext uri="{BB962C8B-B14F-4D97-AF65-F5344CB8AC3E}">
        <p14:creationId xmlns:p14="http://schemas.microsoft.com/office/powerpoint/2010/main" val="5656814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v-SE" altLang="sv-SE" sz="4000"/>
              <a:t/>
            </a:r>
            <a:br>
              <a:rPr lang="sv-SE" altLang="sv-SE" sz="4000"/>
            </a:br>
            <a:r>
              <a:rPr lang="sv-SE" altLang="sv-SE" sz="4000"/>
              <a:t>Cylindrical waveguide plane aperture approach</a:t>
            </a:r>
            <a:br>
              <a:rPr lang="sv-SE" altLang="sv-SE" sz="4000"/>
            </a:br>
            <a:endParaRPr lang="sv-SE" altLang="sv-SE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altLang="sv-SE"/>
              <a:t>Aperture field given by excited single mode propagating in waveguide</a:t>
            </a:r>
          </a:p>
          <a:p>
            <a:r>
              <a:rPr lang="sv-SE" altLang="sv-SE"/>
              <a:t> Use PEC or free space equivalence</a:t>
            </a:r>
          </a:p>
          <a:p>
            <a:pPr>
              <a:buFontTx/>
              <a:buNone/>
            </a:pPr>
            <a:r>
              <a:rPr lang="sv-SE" altLang="sv-SE"/>
              <a:t>Open waveguides in infinite ground plane.</a:t>
            </a:r>
          </a:p>
          <a:p>
            <a:pPr>
              <a:buFontTx/>
              <a:buNone/>
            </a:pPr>
            <a:r>
              <a:rPr lang="sv-SE" altLang="sv-SE"/>
              <a:t>Only accurate </a:t>
            </a:r>
          </a:p>
          <a:p>
            <a:pPr>
              <a:buFontTx/>
              <a:buNone/>
            </a:pPr>
            <a:r>
              <a:rPr lang="sv-SE" altLang="sv-SE"/>
              <a:t>with ground plane.</a:t>
            </a:r>
          </a:p>
          <a:p>
            <a:endParaRPr lang="sv-SE" altLang="sv-SE"/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81600" y="4133850"/>
            <a:ext cx="3130550" cy="27241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v-SE" altLang="sv-SE"/>
              <a:t>Flared cylindrical waveguide approach</a:t>
            </a:r>
            <a:endParaRPr lang="sv-SE" altLang="sv-SE" sz="5400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3400" y="2438400"/>
            <a:ext cx="7924800" cy="4114800"/>
          </a:xfrm>
        </p:spPr>
        <p:txBody>
          <a:bodyPr/>
          <a:lstStyle/>
          <a:p>
            <a:r>
              <a:rPr lang="sv-SE" altLang="sv-SE" dirty="0" err="1"/>
              <a:t>Use</a:t>
            </a:r>
            <a:r>
              <a:rPr lang="sv-SE" altLang="sv-SE" dirty="0"/>
              <a:t> </a:t>
            </a:r>
            <a:r>
              <a:rPr lang="sv-SE" altLang="sv-SE" dirty="0" err="1"/>
              <a:t>cylindrical</a:t>
            </a:r>
            <a:r>
              <a:rPr lang="sv-SE" altLang="sv-SE" dirty="0"/>
              <a:t> </a:t>
            </a:r>
            <a:r>
              <a:rPr lang="sv-SE" altLang="sv-SE" dirty="0" err="1"/>
              <a:t>waveguide</a:t>
            </a:r>
            <a:r>
              <a:rPr lang="sv-SE" altLang="sv-SE" dirty="0"/>
              <a:t> mode over </a:t>
            </a:r>
            <a:r>
              <a:rPr lang="sv-SE" altLang="sv-SE" dirty="0" err="1"/>
              <a:t>curved</a:t>
            </a:r>
            <a:endParaRPr lang="sv-SE" altLang="sv-SE" dirty="0"/>
          </a:p>
          <a:p>
            <a:pPr>
              <a:buFontTx/>
              <a:buNone/>
            </a:pPr>
            <a:r>
              <a:rPr lang="sv-SE" altLang="sv-SE" dirty="0"/>
              <a:t>   </a:t>
            </a:r>
            <a:r>
              <a:rPr lang="sv-SE" altLang="sv-SE" dirty="0" err="1"/>
              <a:t>aperture</a:t>
            </a:r>
            <a:r>
              <a:rPr lang="sv-SE" altLang="sv-SE" dirty="0"/>
              <a:t>.</a:t>
            </a:r>
          </a:p>
          <a:p>
            <a:r>
              <a:rPr lang="sv-SE" altLang="sv-SE" dirty="0"/>
              <a:t> </a:t>
            </a:r>
            <a:r>
              <a:rPr lang="sv-SE" altLang="sv-SE" dirty="0" err="1"/>
              <a:t>Paraxial</a:t>
            </a:r>
            <a:r>
              <a:rPr lang="sv-SE" altLang="sv-SE" dirty="0"/>
              <a:t> approximation</a:t>
            </a:r>
          </a:p>
          <a:p>
            <a:r>
              <a:rPr lang="sv-SE" altLang="sv-SE" dirty="0"/>
              <a:t> </a:t>
            </a:r>
            <a:r>
              <a:rPr lang="sv-SE" altLang="sv-SE" dirty="0" err="1"/>
              <a:t>Huygen’s</a:t>
            </a:r>
            <a:r>
              <a:rPr lang="sv-SE" altLang="sv-SE" dirty="0"/>
              <a:t> </a:t>
            </a:r>
            <a:r>
              <a:rPr lang="sv-SE" altLang="sv-SE" dirty="0" err="1"/>
              <a:t>equivalent</a:t>
            </a:r>
            <a:endParaRPr lang="sv-SE" altLang="sv-SE" dirty="0"/>
          </a:p>
          <a:p>
            <a:pPr>
              <a:buFontTx/>
              <a:buNone/>
            </a:pPr>
            <a:r>
              <a:rPr lang="sv-SE" altLang="sv-SE" dirty="0" err="1" smtClean="0"/>
              <a:t>Advantages</a:t>
            </a:r>
            <a:r>
              <a:rPr lang="sv-SE" altLang="sv-SE" dirty="0" smtClean="0"/>
              <a:t>:</a:t>
            </a:r>
          </a:p>
          <a:p>
            <a:pPr>
              <a:buFontTx/>
              <a:buNone/>
            </a:pPr>
            <a:r>
              <a:rPr lang="sv-SE" altLang="sv-SE" dirty="0" smtClean="0"/>
              <a:t>Simple </a:t>
            </a:r>
            <a:r>
              <a:rPr lang="sv-SE" altLang="sv-SE" dirty="0" err="1" smtClean="0"/>
              <a:t>analytic</a:t>
            </a:r>
            <a:r>
              <a:rPr lang="sv-SE" altLang="sv-SE" dirty="0" smtClean="0"/>
              <a:t> form &amp; Universal rad. </a:t>
            </a:r>
            <a:r>
              <a:rPr lang="sv-SE" altLang="sv-SE" dirty="0" err="1" smtClean="0"/>
              <a:t>patterns</a:t>
            </a:r>
            <a:endParaRPr lang="sv-SE" altLang="sv-SE" dirty="0" smtClean="0"/>
          </a:p>
          <a:p>
            <a:endParaRPr lang="sv-SE" altLang="sv-S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323528" y="188640"/>
            <a:ext cx="8496944" cy="1563960"/>
          </a:xfrm>
        </p:spPr>
        <p:txBody>
          <a:bodyPr/>
          <a:lstStyle/>
          <a:p>
            <a:r>
              <a:rPr lang="sv-SE" altLang="sv-SE" sz="4000" dirty="0" err="1" smtClean="0"/>
              <a:t>Flared</a:t>
            </a:r>
            <a:r>
              <a:rPr lang="sv-SE" altLang="sv-SE" sz="4000" dirty="0" smtClean="0"/>
              <a:t> </a:t>
            </a:r>
            <a:r>
              <a:rPr lang="sv-SE" altLang="sv-SE" sz="4000" dirty="0" err="1" smtClean="0"/>
              <a:t>cylindrical</a:t>
            </a:r>
            <a:r>
              <a:rPr lang="sv-SE" altLang="sv-SE" sz="4000" dirty="0" smtClean="0"/>
              <a:t> </a:t>
            </a:r>
            <a:r>
              <a:rPr lang="sv-SE" altLang="sv-SE" sz="4000" dirty="0" err="1" smtClean="0"/>
              <a:t>waveguide</a:t>
            </a:r>
            <a:r>
              <a:rPr lang="sv-SE" altLang="sv-SE" sz="4000" dirty="0" smtClean="0"/>
              <a:t> approach </a:t>
            </a:r>
            <a:br>
              <a:rPr lang="sv-SE" altLang="sv-SE" sz="4000" dirty="0" smtClean="0"/>
            </a:br>
            <a:r>
              <a:rPr lang="sv-SE" altLang="sv-SE" sz="4000" dirty="0" err="1" smtClean="0"/>
              <a:t>Sector</a:t>
            </a:r>
            <a:r>
              <a:rPr lang="sv-SE" altLang="sv-SE" sz="4000" dirty="0" smtClean="0"/>
              <a:t> </a:t>
            </a:r>
            <a:r>
              <a:rPr lang="sv-SE" altLang="sv-SE" sz="4000" dirty="0"/>
              <a:t>horn </a:t>
            </a:r>
            <a:r>
              <a:rPr lang="sv-SE" altLang="sv-SE" sz="4000" dirty="0" err="1" smtClean="0"/>
              <a:t>antenna</a:t>
            </a:r>
            <a:endParaRPr lang="sv-SE" altLang="sv-SE" sz="4800" dirty="0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1520" y="1988840"/>
            <a:ext cx="8892480" cy="4114800"/>
          </a:xfrm>
        </p:spPr>
        <p:txBody>
          <a:bodyPr/>
          <a:lstStyle/>
          <a:p>
            <a:r>
              <a:rPr lang="sv-SE" altLang="sv-SE" sz="2800" dirty="0" err="1"/>
              <a:t>Cylindrical</a:t>
            </a:r>
            <a:r>
              <a:rPr lang="sv-SE" altLang="sv-SE" sz="2800" dirty="0"/>
              <a:t> </a:t>
            </a:r>
            <a:r>
              <a:rPr lang="sv-SE" altLang="sv-SE" sz="2800" dirty="0" err="1"/>
              <a:t>wave</a:t>
            </a:r>
            <a:r>
              <a:rPr lang="sv-SE" altLang="sv-SE" sz="2800" dirty="0"/>
              <a:t> modes </a:t>
            </a:r>
            <a:r>
              <a:rPr lang="sv-SE" altLang="sv-SE" sz="2800" dirty="0" err="1"/>
              <a:t>propagating</a:t>
            </a:r>
            <a:r>
              <a:rPr lang="sv-SE" altLang="sv-SE" sz="2800" dirty="0"/>
              <a:t> in radial </a:t>
            </a:r>
            <a:r>
              <a:rPr lang="sv-SE" altLang="sv-SE" sz="2800" dirty="0" err="1"/>
              <a:t>direction</a:t>
            </a:r>
            <a:endParaRPr lang="sv-SE" altLang="sv-SE" sz="2800" dirty="0"/>
          </a:p>
          <a:p>
            <a:r>
              <a:rPr lang="sv-SE" altLang="sv-SE" sz="2800" dirty="0"/>
              <a:t> </a:t>
            </a:r>
            <a:r>
              <a:rPr lang="sv-SE" altLang="sv-SE" sz="2800" dirty="0" err="1"/>
              <a:t>free</a:t>
            </a:r>
            <a:r>
              <a:rPr lang="sv-SE" altLang="sv-SE" sz="2800" dirty="0"/>
              <a:t> space </a:t>
            </a:r>
            <a:r>
              <a:rPr lang="sv-SE" altLang="sv-SE" sz="2800" dirty="0" err="1"/>
              <a:t>equivalent</a:t>
            </a:r>
            <a:r>
              <a:rPr lang="sv-SE" altLang="sv-SE" sz="2800" dirty="0"/>
              <a:t> over </a:t>
            </a:r>
            <a:r>
              <a:rPr lang="sv-SE" altLang="sv-SE" sz="2800" dirty="0" err="1"/>
              <a:t>cylindrical</a:t>
            </a:r>
            <a:r>
              <a:rPr lang="sv-SE" altLang="sv-SE" sz="2800" dirty="0"/>
              <a:t> </a:t>
            </a:r>
            <a:r>
              <a:rPr lang="sv-SE" altLang="sv-SE" sz="2800" dirty="0" err="1"/>
              <a:t>aperture</a:t>
            </a:r>
            <a:r>
              <a:rPr lang="sv-SE" altLang="sv-SE" sz="2800" dirty="0"/>
              <a:t> </a:t>
            </a:r>
            <a:r>
              <a:rPr lang="sv-SE" altLang="sv-SE" sz="2800" dirty="0" err="1" smtClean="0"/>
              <a:t>surface</a:t>
            </a:r>
            <a:endParaRPr lang="sv-SE" altLang="sv-SE" sz="2800" dirty="0" smtClean="0"/>
          </a:p>
          <a:p>
            <a:r>
              <a:rPr lang="sv-SE" altLang="sv-SE" sz="2800" dirty="0" err="1" smtClean="0"/>
              <a:t>Paraxial</a:t>
            </a:r>
            <a:r>
              <a:rPr lang="sv-SE" altLang="sv-SE" sz="2800" dirty="0" smtClean="0"/>
              <a:t> approximation and </a:t>
            </a:r>
            <a:r>
              <a:rPr lang="sv-SE" altLang="sv-SE" sz="2800" dirty="0" err="1" smtClean="0"/>
              <a:t>Huygen’s</a:t>
            </a:r>
            <a:r>
              <a:rPr lang="sv-SE" altLang="sv-SE" sz="2800" dirty="0" smtClean="0"/>
              <a:t> </a:t>
            </a:r>
            <a:r>
              <a:rPr lang="sv-SE" altLang="sv-SE" sz="2800" dirty="0" err="1" smtClean="0"/>
              <a:t>equivalent</a:t>
            </a:r>
            <a:endParaRPr lang="sv-SE" altLang="sv-SE" sz="2800" dirty="0" smtClean="0"/>
          </a:p>
          <a:p>
            <a:r>
              <a:rPr lang="sv-SE" altLang="sv-SE" sz="2800" dirty="0" err="1" smtClean="0"/>
              <a:t>Advantages</a:t>
            </a:r>
            <a:r>
              <a:rPr lang="sv-SE" altLang="sv-SE" sz="2800" dirty="0" smtClean="0"/>
              <a:t>: </a:t>
            </a:r>
          </a:p>
          <a:p>
            <a:pPr lvl="1"/>
            <a:r>
              <a:rPr lang="sv-SE" altLang="sv-SE" sz="2400" dirty="0" smtClean="0"/>
              <a:t>Simple </a:t>
            </a:r>
            <a:r>
              <a:rPr lang="sv-SE" altLang="sv-SE" sz="2400" dirty="0" err="1"/>
              <a:t>analytic</a:t>
            </a:r>
            <a:r>
              <a:rPr lang="sv-SE" altLang="sv-SE" sz="2400" dirty="0"/>
              <a:t> </a:t>
            </a:r>
            <a:r>
              <a:rPr lang="sv-SE" altLang="sv-SE" sz="2400" dirty="0" smtClean="0"/>
              <a:t>form</a:t>
            </a:r>
          </a:p>
          <a:p>
            <a:pPr lvl="1"/>
            <a:r>
              <a:rPr lang="sv-SE" altLang="sv-SE" sz="2400" dirty="0" smtClean="0"/>
              <a:t>Universal </a:t>
            </a:r>
            <a:r>
              <a:rPr lang="sv-SE" altLang="sv-SE" sz="2400" dirty="0"/>
              <a:t>rad. </a:t>
            </a:r>
            <a:r>
              <a:rPr lang="sv-SE" altLang="sv-SE" sz="2400" dirty="0" err="1"/>
              <a:t>patterns</a:t>
            </a:r>
            <a:endParaRPr lang="sv-SE" altLang="sv-SE" sz="2400" dirty="0"/>
          </a:p>
          <a:p>
            <a:endParaRPr lang="sv-SE" altLang="sv-SE" sz="2800" dirty="0"/>
          </a:p>
          <a:p>
            <a:endParaRPr lang="sv-SE" altLang="sv-SE" sz="2800" dirty="0"/>
          </a:p>
        </p:txBody>
      </p:sp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36096" y="4509120"/>
            <a:ext cx="2879725" cy="15462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609600"/>
            <a:ext cx="8001000" cy="1143000"/>
          </a:xfrm>
        </p:spPr>
        <p:txBody>
          <a:bodyPr/>
          <a:lstStyle/>
          <a:p>
            <a:r>
              <a:rPr lang="sv-SE" altLang="sv-SE"/>
              <a:t>Conical and spherical sector waveguide approach</a:t>
            </a:r>
            <a:endParaRPr lang="sv-SE" altLang="sv-SE" sz="540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512" y="2266528"/>
            <a:ext cx="8640960" cy="4114800"/>
          </a:xfrm>
        </p:spPr>
        <p:txBody>
          <a:bodyPr/>
          <a:lstStyle/>
          <a:p>
            <a:r>
              <a:rPr lang="sv-SE" altLang="sv-SE" sz="2800" dirty="0" err="1"/>
              <a:t>Spherical</a:t>
            </a:r>
            <a:r>
              <a:rPr lang="sv-SE" altLang="sv-SE" sz="2800" dirty="0"/>
              <a:t> </a:t>
            </a:r>
            <a:r>
              <a:rPr lang="sv-SE" altLang="sv-SE" sz="2800" dirty="0" err="1"/>
              <a:t>wave</a:t>
            </a:r>
            <a:r>
              <a:rPr lang="sv-SE" altLang="sv-SE" sz="2800" dirty="0"/>
              <a:t> modes </a:t>
            </a:r>
            <a:r>
              <a:rPr lang="sv-SE" altLang="sv-SE" sz="2800" dirty="0" err="1"/>
              <a:t>propagating</a:t>
            </a:r>
            <a:r>
              <a:rPr lang="sv-SE" altLang="sv-SE" sz="2800" dirty="0"/>
              <a:t> in </a:t>
            </a:r>
            <a:r>
              <a:rPr lang="sv-SE" altLang="sv-SE" sz="2800" dirty="0" smtClean="0"/>
              <a:t>radial </a:t>
            </a:r>
            <a:r>
              <a:rPr lang="sv-SE" altLang="sv-SE" sz="2800" dirty="0" err="1"/>
              <a:t>direction</a:t>
            </a:r>
            <a:endParaRPr lang="sv-SE" altLang="sv-SE" sz="2800" dirty="0"/>
          </a:p>
          <a:p>
            <a:r>
              <a:rPr lang="sv-SE" altLang="sv-SE" sz="2800" dirty="0"/>
              <a:t> </a:t>
            </a:r>
            <a:r>
              <a:rPr lang="sv-SE" altLang="sv-SE" sz="2800" dirty="0" err="1"/>
              <a:t>free</a:t>
            </a:r>
            <a:r>
              <a:rPr lang="sv-SE" altLang="sv-SE" sz="2800" dirty="0"/>
              <a:t> space </a:t>
            </a:r>
            <a:r>
              <a:rPr lang="sv-SE" altLang="sv-SE" sz="2800" dirty="0" err="1"/>
              <a:t>equivalent</a:t>
            </a:r>
            <a:r>
              <a:rPr lang="sv-SE" altLang="sv-SE" sz="2800" dirty="0"/>
              <a:t> over </a:t>
            </a:r>
            <a:r>
              <a:rPr lang="sv-SE" altLang="sv-SE" sz="2800" dirty="0" err="1"/>
              <a:t>spherical</a:t>
            </a:r>
            <a:r>
              <a:rPr lang="sv-SE" altLang="sv-SE" sz="2800" dirty="0"/>
              <a:t> </a:t>
            </a:r>
            <a:r>
              <a:rPr lang="sv-SE" altLang="sv-SE" sz="2800" dirty="0" err="1"/>
              <a:t>aperture</a:t>
            </a:r>
            <a:r>
              <a:rPr lang="sv-SE" altLang="sv-SE" sz="2800" dirty="0"/>
              <a:t> </a:t>
            </a:r>
            <a:r>
              <a:rPr lang="sv-SE" altLang="sv-SE" sz="2800" dirty="0" err="1"/>
              <a:t>surface</a:t>
            </a:r>
            <a:r>
              <a:rPr lang="sv-SE" altLang="sv-SE" sz="2800" dirty="0"/>
              <a:t>.</a:t>
            </a:r>
          </a:p>
          <a:p>
            <a:endParaRPr lang="sv-SE" altLang="sv-SE" sz="2800" dirty="0"/>
          </a:p>
        </p:txBody>
      </p:sp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7704" y="4149080"/>
            <a:ext cx="5391150" cy="17637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62200" y="2362200"/>
            <a:ext cx="4800600" cy="3352800"/>
          </a:xfrm>
          <a:prstGeom prst="rect">
            <a:avLst/>
          </a:prstGeom>
          <a:noFill/>
        </p:spPr>
      </p:pic>
      <p:sp>
        <p:nvSpPr>
          <p:cNvPr id="1229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Mode matching approach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">
      <a:dk1>
        <a:srgbClr val="000000"/>
      </a:dk1>
      <a:lt1>
        <a:srgbClr val="FFFFFF"/>
      </a:lt1>
      <a:dk2>
        <a:srgbClr val="FF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Times"/>
        <a:ea typeface=""/>
        <a:cs typeface=""/>
      </a:majorFont>
      <a:minorFont>
        <a:latin typeface="Time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 pitchFamily="18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Blank Presentation">
  <a:themeElements>
    <a:clrScheme name="">
      <a:dk1>
        <a:srgbClr val="000000"/>
      </a:dk1>
      <a:lt1>
        <a:srgbClr val="FFFFFF"/>
      </a:lt1>
      <a:dk2>
        <a:srgbClr val="FF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1_Blank Presentation">
      <a:majorFont>
        <a:latin typeface="Times"/>
        <a:ea typeface=""/>
        <a:cs typeface=""/>
      </a:majorFont>
      <a:minorFont>
        <a:latin typeface="Time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 pitchFamily="18" charset="0"/>
          </a:defRPr>
        </a:defPPr>
      </a:lstStyle>
    </a:lnDef>
  </a:objectDefaults>
  <a:extraClrSchemeLst>
    <a:extraClrScheme>
      <a:clrScheme name="1_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Blank Presentatio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Blank Presentatio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Blank Presentatio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Macintosh HD:Program:Microsoft Office 98:Templates:Blank Presentation</Template>
  <TotalTime>1870</TotalTime>
  <Words>931</Words>
  <Application>Microsoft Office PowerPoint</Application>
  <PresentationFormat>On-screen Show (4:3)</PresentationFormat>
  <Paragraphs>182</Paragraphs>
  <Slides>41</Slides>
  <Notes>2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41</vt:i4>
      </vt:variant>
    </vt:vector>
  </HeadingPairs>
  <TitlesOfParts>
    <vt:vector size="47" baseType="lpstr">
      <vt:lpstr>Symbol</vt:lpstr>
      <vt:lpstr>Times</vt:lpstr>
      <vt:lpstr>Times New Roman</vt:lpstr>
      <vt:lpstr>Blank Presentation</vt:lpstr>
      <vt:lpstr>1_Blank Presentation</vt:lpstr>
      <vt:lpstr>Equation</vt:lpstr>
      <vt:lpstr>8. Horn Antennas Lecturer: Per-Simon Kildal</vt:lpstr>
      <vt:lpstr>Learning goals</vt:lpstr>
      <vt:lpstr>Literature</vt:lpstr>
      <vt:lpstr>Calculation Methods</vt:lpstr>
      <vt:lpstr> Cylindrical waveguide plane aperture approach </vt:lpstr>
      <vt:lpstr>Flared cylindrical waveguide approach</vt:lpstr>
      <vt:lpstr>Flared cylindrical waveguide approach  Sector horn antenna</vt:lpstr>
      <vt:lpstr>Conical and spherical sector waveguide approach</vt:lpstr>
      <vt:lpstr>Mode matching approach</vt:lpstr>
      <vt:lpstr>Moment method approach cont.</vt:lpstr>
      <vt:lpstr>Example: Pyramidal horn</vt:lpstr>
      <vt:lpstr>We will use this classical approach: Flared cylindrical waveguide approach</vt:lpstr>
      <vt:lpstr>Small E-plane sectoral horn: Radiation pattern</vt:lpstr>
      <vt:lpstr>Small H-plane sector horn: Radiation pattern</vt:lpstr>
      <vt:lpstr>Example: Pyramidal horn</vt:lpstr>
      <vt:lpstr>Universal E-plane pattern:  for both E-plane sector horn and pyramidal horn</vt:lpstr>
      <vt:lpstr>Universal H-plane radiation pattern:  for both H-plane sector horn and pyramidal horn</vt:lpstr>
      <vt:lpstr>Pyramidal horn: Universal contour pattern  (when max phase variation over aperture is 90°)</vt:lpstr>
      <vt:lpstr>Smooth conical horn (BOR1)</vt:lpstr>
      <vt:lpstr>Smooth conical horn:  Far field function</vt:lpstr>
      <vt:lpstr>Smooth conical horn:  Universal radiation pattern in 45° plane</vt:lpstr>
      <vt:lpstr>Smooth conical horn: Co- and crosspolar contour plots for max phase error = 90°</vt:lpstr>
      <vt:lpstr>Corrugated horns and surface Corrugations are used to improve E-plane performance and 45 deg cross polarization</vt:lpstr>
      <vt:lpstr>Universal E-plane radiation patterns for pyramidal horns with and without corrugations</vt:lpstr>
      <vt:lpstr>PEC/PMC strip model of ideal soft and hard surfaces</vt:lpstr>
      <vt:lpstr>Corrugated pyramidal horn: Aperture field</vt:lpstr>
      <vt:lpstr>Corrugated surface: Bandwidth and surface waves</vt:lpstr>
      <vt:lpstr>Examples of corrugated conical horns,  one  with lens</vt:lpstr>
      <vt:lpstr>Corrugated horns were used in earth stations like this one</vt:lpstr>
      <vt:lpstr>PowerPoint Presentation</vt:lpstr>
      <vt:lpstr>Corrugated soft conical horn: Aperture field</vt:lpstr>
      <vt:lpstr>Corrugated soft conical horn: Radiation field function</vt:lpstr>
      <vt:lpstr>Universal radiation patterns in 45° plane of circular horns without (uggly) and with (nice) corrugations</vt:lpstr>
      <vt:lpstr>Smooth conical horn: Co- and crosspolar contour plots for max phase error = 90°</vt:lpstr>
      <vt:lpstr>Corrugated conical horn:  Co- and crosspolar contour plots for max phase error = 90°</vt:lpstr>
      <vt:lpstr>Modelling corrugated horn antennas  by using Gaussian beams</vt:lpstr>
      <vt:lpstr>Design curve for corrugated horn: Directivity of Gaussian beam with given taper at given beam angle</vt:lpstr>
      <vt:lpstr>Design curve for corrugated horn: Directivity as a function of horn size and flare angle</vt:lpstr>
      <vt:lpstr>Design curve for corrugated horn:  Location of phase center</vt:lpstr>
      <vt:lpstr>PowerPoint Presentation</vt:lpstr>
      <vt:lpstr>Learning goals</vt:lpstr>
    </vt:vector>
  </TitlesOfParts>
  <Company>Chalmers Univ. of Technology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6: HORN ANTENNAS</dc:title>
  <dc:creator>Lena Bendrioua</dc:creator>
  <cp:lastModifiedBy>Eyedeen Razavi</cp:lastModifiedBy>
  <cp:revision>147</cp:revision>
  <cp:lastPrinted>2015-05-11T20:25:36Z</cp:lastPrinted>
  <dcterms:created xsi:type="dcterms:W3CDTF">1999-06-10T07:42:50Z</dcterms:created>
  <dcterms:modified xsi:type="dcterms:W3CDTF">2015-05-12T04:58:40Z</dcterms:modified>
</cp:coreProperties>
</file>